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Masters/slideMaster67.xml" ContentType="application/vnd.openxmlformats-officedocument.presentationml.slideMaster+xml"/>
  <Override PartName="/ppt/slideMasters/slideMaster68.xml" ContentType="application/vnd.openxmlformats-officedocument.presentationml.slideMaster+xml"/>
  <Override PartName="/ppt/slideMasters/slideMaster69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.xml" ContentType="application/vnd.openxmlformats-officedocument.theme+xml"/>
  <Override PartName="/ppt/theme/theme20.xml" ContentType="application/vnd.openxmlformats-officedocument.theme+xml"/>
  <Override PartName="/ppt/theme/theme21.xml" ContentType="application/vnd.openxmlformats-officedocument.theme+xml"/>
  <Override PartName="/ppt/theme/theme22.xml" ContentType="application/vnd.openxmlformats-officedocument.theme+xml"/>
  <Override PartName="/ppt/theme/theme23.xml" ContentType="application/vnd.openxmlformats-officedocument.theme+xml"/>
  <Override PartName="/ppt/theme/theme24.xml" ContentType="application/vnd.openxmlformats-officedocument.theme+xml"/>
  <Override PartName="/ppt/theme/theme25.xml" ContentType="application/vnd.openxmlformats-officedocument.theme+xml"/>
  <Override PartName="/ppt/theme/theme26.xml" ContentType="application/vnd.openxmlformats-officedocument.theme+xml"/>
  <Override PartName="/ppt/theme/theme27.xml" ContentType="application/vnd.openxmlformats-officedocument.theme+xml"/>
  <Override PartName="/ppt/theme/theme28.xml" ContentType="application/vnd.openxmlformats-officedocument.theme+xml"/>
  <Override PartName="/ppt/theme/theme29.xml" ContentType="application/vnd.openxmlformats-officedocument.theme+xml"/>
  <Override PartName="/ppt/theme/theme3.xml" ContentType="application/vnd.openxmlformats-officedocument.theme+xml"/>
  <Override PartName="/ppt/theme/theme30.xml" ContentType="application/vnd.openxmlformats-officedocument.theme+xml"/>
  <Override PartName="/ppt/theme/theme31.xml" ContentType="application/vnd.openxmlformats-officedocument.theme+xml"/>
  <Override PartName="/ppt/theme/theme32.xml" ContentType="application/vnd.openxmlformats-officedocument.theme+xml"/>
  <Override PartName="/ppt/theme/theme33.xml" ContentType="application/vnd.openxmlformats-officedocument.theme+xml"/>
  <Override PartName="/ppt/theme/theme34.xml" ContentType="application/vnd.openxmlformats-officedocument.theme+xml"/>
  <Override PartName="/ppt/theme/theme35.xml" ContentType="application/vnd.openxmlformats-officedocument.theme+xml"/>
  <Override PartName="/ppt/theme/theme36.xml" ContentType="application/vnd.openxmlformats-officedocument.theme+xml"/>
  <Override PartName="/ppt/theme/theme37.xml" ContentType="application/vnd.openxmlformats-officedocument.theme+xml"/>
  <Override PartName="/ppt/theme/theme38.xml" ContentType="application/vnd.openxmlformats-officedocument.theme+xml"/>
  <Override PartName="/ppt/theme/theme39.xml" ContentType="application/vnd.openxmlformats-officedocument.theme+xml"/>
  <Override PartName="/ppt/theme/theme4.xml" ContentType="application/vnd.openxmlformats-officedocument.theme+xml"/>
  <Override PartName="/ppt/theme/theme40.xml" ContentType="application/vnd.openxmlformats-officedocument.theme+xml"/>
  <Override PartName="/ppt/theme/theme41.xml" ContentType="application/vnd.openxmlformats-officedocument.theme+xml"/>
  <Override PartName="/ppt/theme/theme42.xml" ContentType="application/vnd.openxmlformats-officedocument.theme+xml"/>
  <Override PartName="/ppt/theme/theme43.xml" ContentType="application/vnd.openxmlformats-officedocument.theme+xml"/>
  <Override PartName="/ppt/theme/theme44.xml" ContentType="application/vnd.openxmlformats-officedocument.theme+xml"/>
  <Override PartName="/ppt/theme/theme45.xml" ContentType="application/vnd.openxmlformats-officedocument.theme+xml"/>
  <Override PartName="/ppt/theme/theme46.xml" ContentType="application/vnd.openxmlformats-officedocument.theme+xml"/>
  <Override PartName="/ppt/theme/theme47.xml" ContentType="application/vnd.openxmlformats-officedocument.theme+xml"/>
  <Override PartName="/ppt/theme/theme48.xml" ContentType="application/vnd.openxmlformats-officedocument.theme+xml"/>
  <Override PartName="/ppt/theme/theme49.xml" ContentType="application/vnd.openxmlformats-officedocument.theme+xml"/>
  <Override PartName="/ppt/theme/theme5.xml" ContentType="application/vnd.openxmlformats-officedocument.theme+xml"/>
  <Override PartName="/ppt/theme/theme50.xml" ContentType="application/vnd.openxmlformats-officedocument.theme+xml"/>
  <Override PartName="/ppt/theme/theme51.xml" ContentType="application/vnd.openxmlformats-officedocument.theme+xml"/>
  <Override PartName="/ppt/theme/theme52.xml" ContentType="application/vnd.openxmlformats-officedocument.theme+xml"/>
  <Override PartName="/ppt/theme/theme53.xml" ContentType="application/vnd.openxmlformats-officedocument.theme+xml"/>
  <Override PartName="/ppt/theme/theme54.xml" ContentType="application/vnd.openxmlformats-officedocument.theme+xml"/>
  <Override PartName="/ppt/theme/theme55.xml" ContentType="application/vnd.openxmlformats-officedocument.theme+xml"/>
  <Override PartName="/ppt/theme/theme56.xml" ContentType="application/vnd.openxmlformats-officedocument.theme+xml"/>
  <Override PartName="/ppt/theme/theme57.xml" ContentType="application/vnd.openxmlformats-officedocument.theme+xml"/>
  <Override PartName="/ppt/theme/theme58.xml" ContentType="application/vnd.openxmlformats-officedocument.theme+xml"/>
  <Override PartName="/ppt/theme/theme59.xml" ContentType="application/vnd.openxmlformats-officedocument.theme+xml"/>
  <Override PartName="/ppt/theme/theme6.xml" ContentType="application/vnd.openxmlformats-officedocument.theme+xml"/>
  <Override PartName="/ppt/theme/theme60.xml" ContentType="application/vnd.openxmlformats-officedocument.theme+xml"/>
  <Override PartName="/ppt/theme/theme61.xml" ContentType="application/vnd.openxmlformats-officedocument.theme+xml"/>
  <Override PartName="/ppt/theme/theme62.xml" ContentType="application/vnd.openxmlformats-officedocument.theme+xml"/>
  <Override PartName="/ppt/theme/theme63.xml" ContentType="application/vnd.openxmlformats-officedocument.theme+xml"/>
  <Override PartName="/ppt/theme/theme64.xml" ContentType="application/vnd.openxmlformats-officedocument.theme+xml"/>
  <Override PartName="/ppt/theme/theme65.xml" ContentType="application/vnd.openxmlformats-officedocument.theme+xml"/>
  <Override PartName="/ppt/theme/theme66.xml" ContentType="application/vnd.openxmlformats-officedocument.theme+xml"/>
  <Override PartName="/ppt/theme/theme67.xml" ContentType="application/vnd.openxmlformats-officedocument.theme+xml"/>
  <Override PartName="/ppt/theme/theme68.xml" ContentType="application/vnd.openxmlformats-officedocument.theme+xml"/>
  <Override PartName="/ppt/theme/theme69.xml" ContentType="application/vnd.openxmlformats-officedocument.theme+xml"/>
  <Override PartName="/ppt/theme/theme7.xml" ContentType="application/vnd.openxmlformats-officedocument.theme+xml"/>
  <Override PartName="/ppt/theme/theme70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51" r:id="rId2"/>
    <p:sldMasterId id="2147483653" r:id="rId3"/>
    <p:sldMasterId id="2147483655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7" r:id="rId10"/>
    <p:sldMasterId id="2147483669" r:id="rId11"/>
    <p:sldMasterId id="2147483671" r:id="rId12"/>
    <p:sldMasterId id="2147483673" r:id="rId13"/>
    <p:sldMasterId id="2147483675" r:id="rId14"/>
    <p:sldMasterId id="2147483677" r:id="rId15"/>
    <p:sldMasterId id="2147483679" r:id="rId16"/>
    <p:sldMasterId id="2147483681" r:id="rId17"/>
    <p:sldMasterId id="2147483683" r:id="rId18"/>
    <p:sldMasterId id="2147483685" r:id="rId19"/>
    <p:sldMasterId id="2147483687" r:id="rId20"/>
    <p:sldMasterId id="2147483689" r:id="rId21"/>
    <p:sldMasterId id="2147483691" r:id="rId22"/>
    <p:sldMasterId id="2147483693" r:id="rId23"/>
    <p:sldMasterId id="2147483695" r:id="rId24"/>
    <p:sldMasterId id="2147483697" r:id="rId25"/>
    <p:sldMasterId id="2147483699" r:id="rId26"/>
    <p:sldMasterId id="2147483701" r:id="rId27"/>
    <p:sldMasterId id="2147483703" r:id="rId28"/>
    <p:sldMasterId id="2147483705" r:id="rId29"/>
    <p:sldMasterId id="2147483707" r:id="rId30"/>
    <p:sldMasterId id="2147483709" r:id="rId31"/>
    <p:sldMasterId id="2147483711" r:id="rId32"/>
    <p:sldMasterId id="2147483713" r:id="rId33"/>
    <p:sldMasterId id="2147483715" r:id="rId34"/>
    <p:sldMasterId id="2147483717" r:id="rId35"/>
    <p:sldMasterId id="2147483719" r:id="rId36"/>
    <p:sldMasterId id="2147483721" r:id="rId37"/>
    <p:sldMasterId id="2147483723" r:id="rId38"/>
    <p:sldMasterId id="2147483725" r:id="rId39"/>
    <p:sldMasterId id="2147483727" r:id="rId40"/>
    <p:sldMasterId id="2147483729" r:id="rId41"/>
    <p:sldMasterId id="2147483731" r:id="rId42"/>
    <p:sldMasterId id="2147483733" r:id="rId43"/>
    <p:sldMasterId id="2147483735" r:id="rId44"/>
    <p:sldMasterId id="2147483737" r:id="rId45"/>
    <p:sldMasterId id="2147483739" r:id="rId46"/>
    <p:sldMasterId id="2147483741" r:id="rId47"/>
    <p:sldMasterId id="2147483743" r:id="rId48"/>
    <p:sldMasterId id="2147483745" r:id="rId49"/>
    <p:sldMasterId id="2147483747" r:id="rId50"/>
    <p:sldMasterId id="2147483749" r:id="rId51"/>
    <p:sldMasterId id="2147483751" r:id="rId52"/>
    <p:sldMasterId id="2147483753" r:id="rId53"/>
    <p:sldMasterId id="2147483755" r:id="rId54"/>
    <p:sldMasterId id="2147483757" r:id="rId55"/>
    <p:sldMasterId id="2147483759" r:id="rId56"/>
    <p:sldMasterId id="2147483761" r:id="rId57"/>
    <p:sldMasterId id="2147483763" r:id="rId58"/>
    <p:sldMasterId id="2147483765" r:id="rId59"/>
    <p:sldMasterId id="2147483767" r:id="rId60"/>
    <p:sldMasterId id="2147483769" r:id="rId61"/>
    <p:sldMasterId id="2147483771" r:id="rId62"/>
    <p:sldMasterId id="2147483773" r:id="rId63"/>
    <p:sldMasterId id="2147483775" r:id="rId64"/>
    <p:sldMasterId id="2147483777" r:id="rId65"/>
    <p:sldMasterId id="2147483779" r:id="rId66"/>
    <p:sldMasterId id="2147483781" r:id="rId67"/>
    <p:sldMasterId id="2147483783" r:id="rId68"/>
    <p:sldMasterId id="2147483785" r:id="rId69"/>
    <p:sldMasterId id="2147483791" r:id="rId70"/>
  </p:sldMasterIdLst>
  <p:sldIdLst>
    <p:sldId id="256" r:id="rId71"/>
    <p:sldId id="260" r:id="rId72"/>
    <p:sldId id="263" r:id="rId73"/>
    <p:sldId id="266" r:id="rId74"/>
    <p:sldId id="269" r:id="rId75"/>
    <p:sldId id="272" r:id="rId76"/>
    <p:sldId id="275" r:id="rId77"/>
    <p:sldId id="278" r:id="rId78"/>
    <p:sldId id="281" r:id="rId79"/>
    <p:sldId id="284" r:id="rId80"/>
    <p:sldId id="287" r:id="rId81"/>
    <p:sldId id="290" r:id="rId82"/>
    <p:sldId id="293" r:id="rId83"/>
    <p:sldId id="296" r:id="rId84"/>
    <p:sldId id="299" r:id="rId85"/>
    <p:sldId id="302" r:id="rId86"/>
    <p:sldId id="305" r:id="rId87"/>
    <p:sldId id="308" r:id="rId88"/>
    <p:sldId id="311" r:id="rId89"/>
    <p:sldId id="314" r:id="rId90"/>
    <p:sldId id="317" r:id="rId91"/>
    <p:sldId id="320" r:id="rId92"/>
    <p:sldId id="323" r:id="rId93"/>
    <p:sldId id="326" r:id="rId94"/>
    <p:sldId id="329" r:id="rId95"/>
    <p:sldId id="332" r:id="rId96"/>
    <p:sldId id="335" r:id="rId97"/>
    <p:sldId id="338" r:id="rId98"/>
    <p:sldId id="341" r:id="rId99"/>
    <p:sldId id="344" r:id="rId100"/>
    <p:sldId id="347" r:id="rId101"/>
    <p:sldId id="350" r:id="rId102"/>
    <p:sldId id="353" r:id="rId103"/>
    <p:sldId id="356" r:id="rId104"/>
    <p:sldId id="359" r:id="rId105"/>
    <p:sldId id="362" r:id="rId106"/>
    <p:sldId id="365" r:id="rId107"/>
    <p:sldId id="368" r:id="rId108"/>
    <p:sldId id="371" r:id="rId109"/>
    <p:sldId id="374" r:id="rId110"/>
    <p:sldId id="377" r:id="rId111"/>
    <p:sldId id="380" r:id="rId112"/>
    <p:sldId id="383" r:id="rId113"/>
    <p:sldId id="386" r:id="rId114"/>
    <p:sldId id="389" r:id="rId115"/>
    <p:sldId id="392" r:id="rId116"/>
    <p:sldId id="395" r:id="rId117"/>
    <p:sldId id="398" r:id="rId118"/>
    <p:sldId id="401" r:id="rId119"/>
    <p:sldId id="404" r:id="rId120"/>
    <p:sldId id="407" r:id="rId121"/>
    <p:sldId id="410" r:id="rId122"/>
    <p:sldId id="413" r:id="rId123"/>
    <p:sldId id="416" r:id="rId124"/>
    <p:sldId id="419" r:id="rId125"/>
    <p:sldId id="422" r:id="rId126"/>
    <p:sldId id="425" r:id="rId127"/>
    <p:sldId id="428" r:id="rId128"/>
    <p:sldId id="431" r:id="rId129"/>
    <p:sldId id="434" r:id="rId130"/>
    <p:sldId id="437" r:id="rId131"/>
    <p:sldId id="440" r:id="rId132"/>
    <p:sldId id="443" r:id="rId133"/>
    <p:sldId id="446" r:id="rId134"/>
    <p:sldId id="449" r:id="rId135"/>
    <p:sldId id="452" r:id="rId136"/>
    <p:sldId id="455" r:id="rId137"/>
    <p:sldId id="458" r:id="rId138"/>
    <p:sldId id="461" r:id="rId139"/>
    <p:sldId id="470" r:id="rId140"/>
  </p:sldIdLst>
  <p:sldSz cx="12192000" cy="6858000"/>
  <p:notesSz cx="12192000" cy="6858000"/>
  <p:embeddedFontLst>
    <p:embeddedFont>
      <p:font typeface="Calibri" panose="020F0502020204030204" pitchFamily="34" charset="0"/>
      <p:regular r:id="rId141"/>
      <p:bold r:id="rId142"/>
      <p:italic r:id="rId143"/>
      <p:boldItalic r:id="rId144"/>
    </p:embeddedFont>
    <p:embeddedFont>
      <p:font typeface="NQWWNU+Arial-BoldMT" panose="02010600030101010101"/>
      <p:regular r:id="rId145"/>
    </p:embeddedFont>
    <p:embeddedFont>
      <p:font typeface="FIQUBM+MicrosoftYaHei" panose="02010600030101010101"/>
      <p:regular r:id="rId146"/>
    </p:embeddedFont>
    <p:embeddedFont>
      <p:font typeface="BJCHCF+MicrosoftYaHei" panose="02010600030101010101"/>
      <p:regular r:id="rId147"/>
    </p:embeddedFont>
    <p:embeddedFont>
      <p:font typeface="ODWSTS+MicrosoftYaHei-Bold" panose="02010600030101010101"/>
      <p:regular r:id="rId148"/>
    </p:embeddedFont>
    <p:embeddedFont>
      <p:font typeface="ABHIEA+MicrosoftYaHei" panose="02010600030101010101"/>
      <p:regular r:id="rId149"/>
    </p:embeddedFont>
    <p:embeddedFont>
      <p:font typeface="QORSEW+MicrosoftYaHei-Bold" panose="02010600030101010101"/>
      <p:regular r:id="rId150"/>
    </p:embeddedFont>
    <p:embeddedFont>
      <p:font typeface="IUJSBC+MicrosoftYaHei-Bold" panose="02010600030101010101"/>
      <p:regular r:id="rId151"/>
    </p:embeddedFont>
    <p:embeddedFont>
      <p:font typeface="LUQOIQ+ArialMT" panose="02010600030101010101"/>
      <p:regular r:id="rId152"/>
    </p:embeddedFont>
    <p:embeddedFont>
      <p:font typeface="LSPNFS+MicrosoftYaHei-Bold" panose="02010600030101010101"/>
      <p:regular r:id="rId153"/>
    </p:embeddedFont>
    <p:embeddedFont>
      <p:font typeface="HANWSV+MicrosoftYaHei" panose="02010600030101010101"/>
      <p:regular r:id="rId154"/>
    </p:embeddedFont>
    <p:embeddedFont>
      <p:font typeface="KFLCHB+MicrosoftYaHei" panose="02010600030101010101"/>
      <p:regular r:id="rId155"/>
    </p:embeddedFont>
    <p:embeddedFont>
      <p:font typeface="OERQVA+ArialMT" panose="02010600030101010101"/>
      <p:regular r:id="rId156"/>
    </p:embeddedFont>
    <p:embeddedFont>
      <p:font typeface="EWSEWG+MicrosoftYaHei-Bold" panose="02010600030101010101"/>
      <p:regular r:id="rId157"/>
    </p:embeddedFont>
    <p:embeddedFont>
      <p:font typeface="KNRNDE+MicrosoftYaHei" panose="02010600030101010101"/>
      <p:regular r:id="rId158"/>
    </p:embeddedFont>
    <p:embeddedFont>
      <p:font typeface="LFHGDN+MicrosoftYaHei" panose="02010600030101010101"/>
      <p:regular r:id="rId159"/>
    </p:embeddedFont>
    <p:embeddedFont>
      <p:font typeface="HNFLJE+MicrosoftYaHei" panose="02010600030101010101"/>
      <p:regular r:id="rId160"/>
    </p:embeddedFont>
    <p:embeddedFont>
      <p:font typeface="CRVJMN+MicrosoftYaHei" panose="02010600030101010101"/>
      <p:regular r:id="rId161"/>
    </p:embeddedFont>
    <p:embeddedFont>
      <p:font typeface="GKNROD+ArialMT" panose="02010600030101010101"/>
      <p:regular r:id="rId162"/>
    </p:embeddedFont>
    <p:embeddedFont>
      <p:font typeface="QHDLQG+MicrosoftYaHei-Bold" panose="02010600030101010101"/>
      <p:regular r:id="rId163"/>
    </p:embeddedFont>
    <p:embeddedFont>
      <p:font typeface="LWQNMF+MicrosoftYaHei" panose="02010600030101010101"/>
      <p:regular r:id="rId164"/>
    </p:embeddedFont>
    <p:embeddedFont>
      <p:font typeface="PLTMUD+MicrosoftYaHei-Bold" panose="02010600030101010101"/>
      <p:regular r:id="rId165"/>
    </p:embeddedFont>
    <p:embeddedFont>
      <p:font typeface="KJHIWJ+MicrosoftYaHei" panose="02010600030101010101"/>
      <p:regular r:id="rId166"/>
    </p:embeddedFont>
    <p:embeddedFont>
      <p:font typeface="UDJUSS+MicrosoftYaHei" panose="02010600030101010101"/>
      <p:regular r:id="rId167"/>
    </p:embeddedFont>
    <p:embeddedFont>
      <p:font typeface="ENBIJD+MicrosoftYaHei-Bold" panose="02010600030101010101"/>
      <p:regular r:id="rId168"/>
    </p:embeddedFont>
    <p:embeddedFont>
      <p:font typeface="AVBSFK+MicrosoftYaHei" panose="02010600030101010101"/>
      <p:regular r:id="rId169"/>
    </p:embeddedFont>
    <p:embeddedFont>
      <p:font typeface="JVDGTS+MicrosoftYaHei-Bold" panose="02010600030101010101"/>
      <p:regular r:id="rId170"/>
    </p:embeddedFont>
    <p:embeddedFont>
      <p:font typeface="VPESWI+MicrosoftYaHei" panose="02010600030101010101"/>
      <p:regular r:id="rId171"/>
    </p:embeddedFont>
    <p:embeddedFont>
      <p:font typeface="LWUGAT+MicrosoftYaHei-Bold" panose="02010600030101010101"/>
      <p:regular r:id="rId172"/>
    </p:embeddedFont>
    <p:embeddedFont>
      <p:font typeface="MRPWWR+MicrosoftYaHei-Bold" panose="02010600030101010101"/>
      <p:regular r:id="rId173"/>
    </p:embeddedFont>
    <p:embeddedFont>
      <p:font typeface="GHRHNT+MicrosoftYaHei-Bold" panose="02010600030101010101"/>
      <p:regular r:id="rId174"/>
    </p:embeddedFont>
    <p:embeddedFont>
      <p:font typeface="SPFJWE+ArialMT" panose="02010600030101010101"/>
      <p:regular r:id="rId175"/>
    </p:embeddedFont>
    <p:embeddedFont>
      <p:font typeface="SWTGBB+MicrosoftYaHei" panose="02010600030101010101"/>
      <p:regular r:id="rId176"/>
    </p:embeddedFont>
    <p:embeddedFont>
      <p:font typeface="CCFUJU+MicrosoftYaHei" panose="02010600030101010101"/>
      <p:regular r:id="rId177"/>
    </p:embeddedFont>
    <p:embeddedFont>
      <p:font typeface="NGPUKK+MicrosoftYaHei-Bold" panose="02010600030101010101"/>
      <p:regular r:id="rId178"/>
    </p:embeddedFont>
    <p:embeddedFont>
      <p:font typeface="QKBSNT+MicrosoftYaHei" panose="02010600030101010101"/>
      <p:regular r:id="rId179"/>
    </p:embeddedFont>
    <p:embeddedFont>
      <p:font typeface="GUKERS+ArialMT" panose="02010600030101010101"/>
      <p:regular r:id="rId180"/>
    </p:embeddedFont>
    <p:embeddedFont>
      <p:font typeface="NLNBTU+MicrosoftYaHei" panose="02010600030101010101"/>
      <p:regular r:id="rId181"/>
    </p:embeddedFont>
    <p:embeddedFont>
      <p:font typeface="VGMTEL+MicrosoftYaHei" panose="02010600030101010101"/>
      <p:regular r:id="rId182"/>
    </p:embeddedFont>
    <p:embeddedFont>
      <p:font typeface="TDNMVD+MicrosoftYaHei-Bold" panose="02010600030101010101"/>
      <p:regular r:id="rId183"/>
    </p:embeddedFont>
    <p:embeddedFont>
      <p:font typeface="MGFORB+MicrosoftYaHei" panose="02010600030101010101"/>
      <p:regular r:id="rId184"/>
    </p:embeddedFont>
    <p:embeddedFont>
      <p:font typeface="UWKDNA+MicrosoftYaHei" panose="02010600030101010101"/>
      <p:regular r:id="rId185"/>
    </p:embeddedFont>
    <p:embeddedFont>
      <p:font typeface="QTTDOW+ArialMT" panose="02010600030101010101"/>
      <p:regular r:id="rId186"/>
    </p:embeddedFont>
    <p:embeddedFont>
      <p:font typeface="MKKASW+MicrosoftYaHei-Bold" panose="02010600030101010101"/>
      <p:regular r:id="rId187"/>
    </p:embeddedFont>
    <p:embeddedFont>
      <p:font typeface="OVTGBP+MicrosoftYaHei" panose="02010600030101010101"/>
      <p:regular r:id="rId188"/>
    </p:embeddedFont>
    <p:embeddedFont>
      <p:font typeface="TRNTAT+MicrosoftYaHei" panose="02010600030101010101"/>
      <p:regular r:id="rId189"/>
    </p:embeddedFont>
    <p:embeddedFont>
      <p:font typeface="OCHQWC+MicrosoftYaHei" panose="02010600030101010101"/>
      <p:regular r:id="rId190"/>
    </p:embeddedFont>
    <p:embeddedFont>
      <p:font typeface="THMHHN+MicrosoftYaHei-Bold" panose="02010600030101010101"/>
      <p:regular r:id="rId191"/>
    </p:embeddedFont>
    <p:embeddedFont>
      <p:font typeface="UQQPNI+MicrosoftYaHei" panose="02010600030101010101"/>
      <p:regular r:id="rId192"/>
    </p:embeddedFont>
    <p:embeddedFont>
      <p:font typeface="JCDWRL+MicrosoftYaHei" panose="02010600030101010101"/>
      <p:regular r:id="rId193"/>
    </p:embeddedFont>
    <p:embeddedFont>
      <p:font typeface="TLDTUA+MicrosoftYaHei" panose="02010600030101010101"/>
      <p:regular r:id="rId194"/>
    </p:embeddedFont>
    <p:embeddedFont>
      <p:font typeface="EAIPLL+MicrosoftYaHei-Bold" panose="02010600030101010101"/>
      <p:regular r:id="rId195"/>
    </p:embeddedFont>
    <p:embeddedFont>
      <p:font typeface="GHFTOC+MicrosoftYaHei-Bold" panose="02010600030101010101"/>
      <p:regular r:id="rId196"/>
    </p:embeddedFont>
    <p:embeddedFont>
      <p:font typeface="UROKCD+MicrosoftYaHei-Bold" panose="02010600030101010101"/>
      <p:regular r:id="rId197"/>
    </p:embeddedFont>
    <p:embeddedFont>
      <p:font typeface="KDSLIB+ArialMT" panose="02010600030101010101"/>
      <p:regular r:id="rId198"/>
    </p:embeddedFont>
    <p:embeddedFont>
      <p:font typeface="ODGLUQ+MicrosoftYaHei-Bold" panose="02010600030101010101"/>
      <p:regular r:id="rId199"/>
    </p:embeddedFont>
    <p:embeddedFont>
      <p:font typeface="MMTFWM+MicrosoftYaHei" panose="02010600030101010101"/>
      <p:regular r:id="rId200"/>
    </p:embeddedFont>
    <p:embeddedFont>
      <p:font typeface="BTIHIG+MicrosoftYaHei-Bold" panose="02010600030101010101"/>
      <p:regular r:id="rId201"/>
    </p:embeddedFont>
    <p:embeddedFont>
      <p:font typeface="GFEOKN+MicrosoftYaHei-Bold" panose="02010600030101010101"/>
      <p:regular r:id="rId202"/>
    </p:embeddedFont>
    <p:embeddedFont>
      <p:font typeface="UNGLAK+ArialMT" panose="02010600030101010101"/>
      <p:regular r:id="rId203"/>
    </p:embeddedFont>
    <p:embeddedFont>
      <p:font typeface="CKJNAA+ArialMT" panose="02010600030101010101"/>
      <p:regular r:id="rId204"/>
    </p:embeddedFont>
    <p:embeddedFont>
      <p:font typeface="QTUNNM+MicrosoftYaHei-Bold" panose="02010600030101010101"/>
      <p:regular r:id="rId205"/>
    </p:embeddedFont>
    <p:embeddedFont>
      <p:font typeface="OIPVVW+MicrosoftYaHei" panose="02010600030101010101"/>
      <p:regular r:id="rId206"/>
    </p:embeddedFont>
    <p:embeddedFont>
      <p:font typeface="HOQMCW+MicrosoftYaHei" panose="02010600030101010101"/>
      <p:regular r:id="rId207"/>
    </p:embeddedFont>
    <p:embeddedFont>
      <p:font typeface="OMUBIU+MicrosoftYaHei-Bold" panose="02010600030101010101"/>
      <p:regular r:id="rId208"/>
    </p:embeddedFont>
    <p:embeddedFont>
      <p:font typeface="DETTEQ+MicrosoftYaHei" panose="02010600030101010101"/>
      <p:regular r:id="rId209"/>
    </p:embeddedFont>
    <p:embeddedFont>
      <p:font typeface="NJTUPA+MicrosoftYaHei-Bold" panose="02010600030101010101"/>
      <p:regular r:id="rId210"/>
    </p:embeddedFont>
    <p:embeddedFont>
      <p:font typeface="PHUBMJ+ArialMT" panose="02010600030101010101"/>
      <p:regular r:id="rId211"/>
    </p:embeddedFont>
    <p:embeddedFont>
      <p:font typeface="EQMGBO+MicrosoftYaHei-Bold" panose="02010600030101010101"/>
      <p:regular r:id="rId212"/>
    </p:embeddedFont>
    <p:embeddedFont>
      <p:font typeface="OCNFND+MicrosoftYaHei-Bold" panose="02010600030101010101"/>
      <p:regular r:id="rId213"/>
    </p:embeddedFont>
    <p:embeddedFont>
      <p:font typeface="ETKKMW+MicrosoftYaHei-Bold" panose="02010600030101010101"/>
      <p:regular r:id="rId214"/>
    </p:embeddedFont>
    <p:embeddedFont>
      <p:font typeface="VGBWRD+MicrosoftYaHei-Bold" panose="02010600030101010101"/>
      <p:regular r:id="rId215"/>
    </p:embeddedFont>
    <p:embeddedFont>
      <p:font typeface="TJPDQG+MicrosoftYaHei" panose="02010600030101010101"/>
      <p:regular r:id="rId216"/>
    </p:embeddedFont>
    <p:embeddedFont>
      <p:font typeface="INNHIO+MicrosoftYaHei-Bold" panose="02010600030101010101"/>
      <p:regular r:id="rId217"/>
    </p:embeddedFont>
    <p:embeddedFont>
      <p:font typeface="OCFCVP+MicrosoftYaHei-Bold" panose="02010600030101010101"/>
      <p:regular r:id="rId218"/>
    </p:embeddedFont>
    <p:embeddedFont>
      <p:font typeface="PTLSBE+MicrosoftYaHei" panose="02010600030101010101"/>
      <p:regular r:id="rId219"/>
    </p:embeddedFont>
    <p:embeddedFont>
      <p:font typeface="ELUWON+MicrosoftYaHei-Bold" panose="02010600030101010101"/>
      <p:regular r:id="rId220"/>
    </p:embeddedFont>
    <p:embeddedFont>
      <p:font typeface="EAURUM+ArialMT" panose="02010600030101010101"/>
      <p:regular r:id="rId221"/>
    </p:embeddedFont>
    <p:embeddedFont>
      <p:font typeface="WVQQKI+MicrosoftYaHei-Bold" panose="02010600030101010101"/>
      <p:regular r:id="rId222"/>
    </p:embeddedFont>
    <p:embeddedFont>
      <p:font typeface="LTEBJR+MicrosoftYaHei" panose="02010600030101010101"/>
      <p:regular r:id="rId223"/>
    </p:embeddedFont>
    <p:embeddedFont>
      <p:font typeface="ROLIEL+MicrosoftYaHei-Bold" panose="02010600030101010101"/>
      <p:regular r:id="rId224"/>
    </p:embeddedFont>
    <p:embeddedFont>
      <p:font typeface="WPHOOE+MicrosoftYaHei" panose="02010600030101010101"/>
      <p:regular r:id="rId225"/>
    </p:embeddedFont>
    <p:embeddedFont>
      <p:font typeface="KPWKKH+Wingdings-Regular" panose="02010600030101010101"/>
      <p:regular r:id="rId226"/>
    </p:embeddedFont>
    <p:embeddedFont>
      <p:font typeface="MNMEQK+MicrosoftYaHei" panose="02010600030101010101"/>
      <p:regular r:id="rId227"/>
    </p:embeddedFont>
    <p:embeddedFont>
      <p:font typeface="CHIAEB+MicrosoftYaHei-Bold" panose="02010600030101010101"/>
      <p:regular r:id="rId228"/>
    </p:embeddedFont>
    <p:embeddedFont>
      <p:font typeface="POIORF+ArialMT" panose="02010600030101010101"/>
      <p:regular r:id="rId229"/>
    </p:embeddedFont>
    <p:embeddedFont>
      <p:font typeface="TNJPEK+MicrosoftYaHei" panose="02010600030101010101"/>
      <p:regular r:id="rId230"/>
    </p:embeddedFont>
    <p:embeddedFont>
      <p:font typeface="MEITLL+MicrosoftYaHei" panose="02010600030101010101"/>
      <p:regular r:id="rId231"/>
    </p:embeddedFont>
    <p:embeddedFont>
      <p:font typeface="CLRFDW+ArialMT" panose="02010600030101010101"/>
      <p:regular r:id="rId232"/>
    </p:embeddedFont>
    <p:embeddedFont>
      <p:font typeface="NTLCMS+ArialMT" panose="02010600030101010101"/>
      <p:regular r:id="rId233"/>
    </p:embeddedFont>
    <p:embeddedFont>
      <p:font typeface="HWNNJP+MicrosoftYaHei-Bold" panose="02010600030101010101"/>
      <p:regular r:id="rId234"/>
    </p:embeddedFont>
    <p:embeddedFont>
      <p:font typeface="IRTIGR+MicrosoftYaHei" panose="02010600030101010101"/>
      <p:regular r:id="rId235"/>
    </p:embeddedFont>
    <p:embeddedFont>
      <p:font typeface="RDFVDT+MicrosoftYaHei-Bold" panose="02010600030101010101"/>
      <p:regular r:id="rId236"/>
    </p:embeddedFont>
    <p:embeddedFont>
      <p:font typeface="LWUFMM+MicrosoftYaHei-Bold" panose="02010600030101010101"/>
      <p:regular r:id="rId237"/>
    </p:embeddedFont>
    <p:embeddedFont>
      <p:font typeface="ADWWNJ+ArialMT" panose="02010600030101010101"/>
      <p:regular r:id="rId238"/>
    </p:embeddedFont>
    <p:embeddedFont>
      <p:font typeface="UEPAIV+MicrosoftYaHei-Bold" panose="02010600030101010101"/>
      <p:regular r:id="rId239"/>
    </p:embeddedFont>
    <p:embeddedFont>
      <p:font typeface="NKUTJI+ArialMT" panose="02010600030101010101"/>
      <p:regular r:id="rId240"/>
    </p:embeddedFont>
    <p:embeddedFont>
      <p:font typeface="GCQATH+MicrosoftYaHei" panose="02010600030101010101"/>
      <p:regular r:id="rId241"/>
    </p:embeddedFont>
    <p:embeddedFont>
      <p:font typeface="BDVQVS+MicrosoftYaHei" panose="02010600030101010101"/>
      <p:regular r:id="rId242"/>
    </p:embeddedFont>
    <p:embeddedFont>
      <p:font typeface="NNUUAT+MicrosoftYaHeiLight" panose="02010600030101010101"/>
      <p:regular r:id="rId243"/>
    </p:embeddedFont>
    <p:embeddedFont>
      <p:font typeface="VMVHMI+MicrosoftYaHei-Bold" panose="02010600030101010101"/>
      <p:regular r:id="rId244"/>
    </p:embeddedFont>
    <p:embeddedFont>
      <p:font typeface="SVTAMB+ArialMT" panose="02010600030101010101"/>
      <p:regular r:id="rId245"/>
    </p:embeddedFont>
    <p:embeddedFont>
      <p:font typeface="EKJFAL+MicrosoftYaHei-Bold" panose="02010600030101010101"/>
      <p:regular r:id="rId246"/>
    </p:embeddedFont>
    <p:embeddedFont>
      <p:font typeface="DSLPRM+MicrosoftYaHei" panose="02010600030101010101"/>
      <p:regular r:id="rId247"/>
    </p:embeddedFont>
    <p:embeddedFont>
      <p:font typeface="KALFUJ+MicrosoftYaHei-Bold" panose="02010600030101010101"/>
      <p:regular r:id="rId248"/>
    </p:embeddedFont>
    <p:embeddedFont>
      <p:font typeface="PBPUAM+MicrosoftYaHei" panose="02010600030101010101"/>
      <p:regular r:id="rId249"/>
    </p:embeddedFont>
    <p:embeddedFont>
      <p:font typeface="CPBREJ+MicrosoftYaHei" panose="02010600030101010101"/>
      <p:regular r:id="rId250"/>
    </p:embeddedFont>
    <p:embeddedFont>
      <p:font typeface="SPCVLQ+MicrosoftYaHei-Bold" panose="02010600030101010101"/>
      <p:regular r:id="rId251"/>
    </p:embeddedFont>
    <p:embeddedFont>
      <p:font typeface="GFMBAJ+MicrosoftYaHei-Bold" panose="02010600030101010101"/>
      <p:regular r:id="rId252"/>
    </p:embeddedFont>
    <p:embeddedFont>
      <p:font typeface="QKLPSQ+MicrosoftYaHei-Bold" panose="02010600030101010101"/>
      <p:regular r:id="rId253"/>
    </p:embeddedFont>
    <p:embeddedFont>
      <p:font typeface="DSSCWG+MicrosoftYaHei" panose="02010600030101010101"/>
      <p:regular r:id="rId254"/>
    </p:embeddedFont>
    <p:embeddedFont>
      <p:font typeface="QGMVQJ+MicrosoftYaHei" panose="02010600030101010101"/>
      <p:regular r:id="rId255"/>
    </p:embeddedFont>
    <p:embeddedFont>
      <p:font typeface="EIDUOS+MicrosoftYaHei" panose="02010600030101010101"/>
      <p:regular r:id="rId256"/>
    </p:embeddedFont>
    <p:embeddedFont>
      <p:font typeface="SJWPPQ+MicrosoftYaHei-Bold" panose="02010600030101010101"/>
      <p:regular r:id="rId257"/>
    </p:embeddedFont>
    <p:embeddedFont>
      <p:font typeface="QMWPBL+MicrosoftYaHei-Bold" panose="02010600030101010101"/>
      <p:regular r:id="rId258"/>
    </p:embeddedFont>
    <p:embeddedFont>
      <p:font typeface="HCAKBC+MicrosoftYaHei" panose="02010600030101010101"/>
      <p:regular r:id="rId259"/>
    </p:embeddedFont>
    <p:embeddedFont>
      <p:font typeface="FKEFVF+MicrosoftYaHei" panose="02010600030101010101"/>
      <p:regular r:id="rId260"/>
    </p:embeddedFont>
    <p:embeddedFont>
      <p:font typeface="UKEDJV+Arial-BoldMT" panose="02010600030101010101"/>
      <p:regular r:id="rId261"/>
    </p:embeddedFont>
    <p:embeddedFont>
      <p:font typeface="TJLSCK+MicrosoftYaHei-Bold" panose="02010600030101010101"/>
      <p:regular r:id="rId262"/>
    </p:embeddedFont>
    <p:embeddedFont>
      <p:font typeface="FRPDVU+MicrosoftYaHei" panose="02010600030101010101"/>
      <p:regular r:id="rId263"/>
    </p:embeddedFont>
    <p:embeddedFont>
      <p:font typeface="MAVVRD+MicrosoftYaHei-Bold" panose="02010600030101010101"/>
      <p:regular r:id="rId264"/>
    </p:embeddedFont>
    <p:embeddedFont>
      <p:font typeface="RMOOTD+MicrosoftYaHei-Bold" panose="02010600030101010101"/>
      <p:regular r:id="rId265"/>
    </p:embeddedFont>
    <p:embeddedFont>
      <p:font typeface="SOCQGH+MicrosoftYaHei" panose="02010600030101010101"/>
      <p:regular r:id="rId266"/>
    </p:embeddedFont>
    <p:embeddedFont>
      <p:font typeface="MFSBBJ+MicrosoftYaHei" panose="02010600030101010101"/>
      <p:regular r:id="rId267"/>
    </p:embeddedFont>
    <p:embeddedFont>
      <p:font typeface="DFNPVB+MicrosoftYaHei-Bold" panose="02010600030101010101"/>
      <p:regular r:id="rId268"/>
    </p:embeddedFont>
    <p:embeddedFont>
      <p:font typeface="VIUHMT+MicrosoftYaHei" panose="02010600030101010101"/>
      <p:regular r:id="rId269"/>
    </p:embeddedFont>
    <p:embeddedFont>
      <p:font typeface="HHOOLS+MicrosoftYaHei-Bold" panose="02010600030101010101"/>
      <p:regular r:id="rId270"/>
    </p:embeddedFont>
    <p:embeddedFont>
      <p:font typeface="ANMEHN+Arial-BoldMT" panose="02010600030101010101"/>
      <p:regular r:id="rId271"/>
    </p:embeddedFont>
    <p:embeddedFont>
      <p:font typeface="EWMVJG+MicrosoftYaHei" panose="02010600030101010101"/>
      <p:regular r:id="rId272"/>
    </p:embeddedFont>
    <p:embeddedFont>
      <p:font typeface="EIGJLE+MicrosoftYaHei-Bold" panose="02010600030101010101"/>
      <p:regular r:id="rId273"/>
    </p:embeddedFont>
    <p:embeddedFont>
      <p:font typeface="GPBAPS+ArialMT" panose="02010600030101010101"/>
      <p:regular r:id="rId274"/>
    </p:embeddedFont>
    <p:embeddedFont>
      <p:font typeface="BFFFRE+MicrosoftYaHei-Bold" panose="02010600030101010101"/>
      <p:regular r:id="rId275"/>
    </p:embeddedFont>
    <p:embeddedFont>
      <p:font typeface="WTQKUS+MicrosoftYaHei-Bold" panose="02010600030101010101"/>
      <p:regular r:id="rId276"/>
    </p:embeddedFont>
    <p:embeddedFont>
      <p:font typeface="DOKWGE+MicrosoftYaHei-Bold" panose="02010600030101010101"/>
      <p:regular r:id="rId277"/>
    </p:embeddedFont>
    <p:embeddedFont>
      <p:font typeface="GVNKLT+MicrosoftYaHei-Bold" panose="02010600030101010101"/>
      <p:regular r:id="rId278"/>
    </p:embeddedFont>
    <p:embeddedFont>
      <p:font typeface="CSKEIH+MicrosoftYaHei-Bold" panose="02010600030101010101"/>
      <p:regular r:id="rId279"/>
    </p:embeddedFont>
    <p:embeddedFont>
      <p:font typeface="CJUFGU+MicrosoftYaHei" panose="02010600030101010101"/>
      <p:regular r:id="rId280"/>
    </p:embeddedFont>
    <p:embeddedFont>
      <p:font typeface="JJDADH+ArialMT" panose="02010600030101010101"/>
      <p:regular r:id="rId281"/>
    </p:embeddedFont>
    <p:embeddedFont>
      <p:font typeface="FBKUJL+ArialMT" panose="02010600030101010101"/>
      <p:regular r:id="rId282"/>
    </p:embeddedFont>
    <p:embeddedFont>
      <p:font typeface="CHNRDS+MicrosoftYaHei-Bold" panose="02010600030101010101"/>
      <p:regular r:id="rId283"/>
    </p:embeddedFont>
    <p:embeddedFont>
      <p:font typeface="RCILCV+MicrosoftYaHei-Bold" panose="02010600030101010101"/>
      <p:regular r:id="rId284"/>
    </p:embeddedFont>
    <p:embeddedFont>
      <p:font typeface="BPSWTC+MicrosoftYaHei" panose="02010600030101010101"/>
      <p:regular r:id="rId285"/>
    </p:embeddedFont>
    <p:embeddedFont>
      <p:font typeface="MNDFVO+MicrosoftYaHei" panose="02010600030101010101"/>
      <p:regular r:id="rId286"/>
    </p:embeddedFont>
  </p:embeddedFontLst>
  <p:custDataLst>
    <p:tags r:id="rId287"/>
  </p:custDataLst>
  <p:defaultTextStyle/>
  <p:extLst>
    <p:ext uri="{EFAFB233-063F-42B5-8137-9DF3F51BA10A}">
      <p15:sldGuideLst xmlns:p15="http://schemas.microsoft.com/office/powerpoint/2012/main">
        <p15:guide id="1" orient="horz" pos="3168">
          <p15:clr>
            <a:srgbClr val="A4A3A4"/>
          </p15:clr>
        </p15:guide>
        <p15:guide id="2" pos="244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226" y="58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Master" Target="slideMasters/slideMaster8.xml"/><Relationship Id="rId9" Type="http://schemas.openxmlformats.org/officeDocument/2006/relationships/slideMaster" Target="slideMasters/slideMaster9.xml"/><Relationship Id="rId10" Type="http://schemas.openxmlformats.org/officeDocument/2006/relationships/slideMaster" Target="slideMasters/slideMaster10.xml"/><Relationship Id="rId11" Type="http://schemas.openxmlformats.org/officeDocument/2006/relationships/slideMaster" Target="slideMasters/slideMaster11.xml"/><Relationship Id="rId12" Type="http://schemas.openxmlformats.org/officeDocument/2006/relationships/slideMaster" Target="slideMasters/slideMaster12.xml"/><Relationship Id="rId13" Type="http://schemas.openxmlformats.org/officeDocument/2006/relationships/slideMaster" Target="slideMasters/slideMaster13.xml"/><Relationship Id="rId14" Type="http://schemas.openxmlformats.org/officeDocument/2006/relationships/slideMaster" Target="slideMasters/slideMaster14.xml"/><Relationship Id="rId15" Type="http://schemas.openxmlformats.org/officeDocument/2006/relationships/slideMaster" Target="slideMasters/slideMaster15.xml"/><Relationship Id="rId16" Type="http://schemas.openxmlformats.org/officeDocument/2006/relationships/slideMaster" Target="slideMasters/slideMaster16.xml"/><Relationship Id="rId17" Type="http://schemas.openxmlformats.org/officeDocument/2006/relationships/slideMaster" Target="slideMasters/slideMaster17.xml"/><Relationship Id="rId18" Type="http://schemas.openxmlformats.org/officeDocument/2006/relationships/slideMaster" Target="slideMasters/slideMaster18.xml"/><Relationship Id="rId19" Type="http://schemas.openxmlformats.org/officeDocument/2006/relationships/slideMaster" Target="slideMasters/slideMaster19.xml"/><Relationship Id="rId20" Type="http://schemas.openxmlformats.org/officeDocument/2006/relationships/slideMaster" Target="slideMasters/slideMaster20.xml"/><Relationship Id="rId21" Type="http://schemas.openxmlformats.org/officeDocument/2006/relationships/slideMaster" Target="slideMasters/slideMaster21.xml"/><Relationship Id="rId22" Type="http://schemas.openxmlformats.org/officeDocument/2006/relationships/slideMaster" Target="slideMasters/slideMaster22.xml"/><Relationship Id="rId23" Type="http://schemas.openxmlformats.org/officeDocument/2006/relationships/slideMaster" Target="slideMasters/slideMaster23.xml"/><Relationship Id="rId24" Type="http://schemas.openxmlformats.org/officeDocument/2006/relationships/slideMaster" Target="slideMasters/slideMaster24.xml"/><Relationship Id="rId25" Type="http://schemas.openxmlformats.org/officeDocument/2006/relationships/slideMaster" Target="slideMasters/slideMaster25.xml"/><Relationship Id="rId26" Type="http://schemas.openxmlformats.org/officeDocument/2006/relationships/slideMaster" Target="slideMasters/slideMaster26.xml"/><Relationship Id="rId27" Type="http://schemas.openxmlformats.org/officeDocument/2006/relationships/slideMaster" Target="slideMasters/slideMaster27.xml"/><Relationship Id="rId28" Type="http://schemas.openxmlformats.org/officeDocument/2006/relationships/slideMaster" Target="slideMasters/slideMaster28.xml"/><Relationship Id="rId29" Type="http://schemas.openxmlformats.org/officeDocument/2006/relationships/slideMaster" Target="slideMasters/slideMaster29.xml"/><Relationship Id="rId30" Type="http://schemas.openxmlformats.org/officeDocument/2006/relationships/slideMaster" Target="slideMasters/slideMaster30.xml"/><Relationship Id="rId31" Type="http://schemas.openxmlformats.org/officeDocument/2006/relationships/slideMaster" Target="slideMasters/slideMaster31.xml"/><Relationship Id="rId32" Type="http://schemas.openxmlformats.org/officeDocument/2006/relationships/slideMaster" Target="slideMasters/slideMaster32.xml"/><Relationship Id="rId33" Type="http://schemas.openxmlformats.org/officeDocument/2006/relationships/slideMaster" Target="slideMasters/slideMaster33.xml"/><Relationship Id="rId34" Type="http://schemas.openxmlformats.org/officeDocument/2006/relationships/slideMaster" Target="slideMasters/slideMaster34.xml"/><Relationship Id="rId35" Type="http://schemas.openxmlformats.org/officeDocument/2006/relationships/slideMaster" Target="slideMasters/slideMaster35.xml"/><Relationship Id="rId36" Type="http://schemas.openxmlformats.org/officeDocument/2006/relationships/slideMaster" Target="slideMasters/slideMaster36.xml"/><Relationship Id="rId37" Type="http://schemas.openxmlformats.org/officeDocument/2006/relationships/slideMaster" Target="slideMasters/slideMaster37.xml"/><Relationship Id="rId38" Type="http://schemas.openxmlformats.org/officeDocument/2006/relationships/slideMaster" Target="slideMasters/slideMaster38.xml"/><Relationship Id="rId39" Type="http://schemas.openxmlformats.org/officeDocument/2006/relationships/slideMaster" Target="slideMasters/slideMaster39.xml"/><Relationship Id="rId40" Type="http://schemas.openxmlformats.org/officeDocument/2006/relationships/slideMaster" Target="slideMasters/slideMaster40.xml"/><Relationship Id="rId41" Type="http://schemas.openxmlformats.org/officeDocument/2006/relationships/slideMaster" Target="slideMasters/slideMaster41.xml"/><Relationship Id="rId42" Type="http://schemas.openxmlformats.org/officeDocument/2006/relationships/slideMaster" Target="slideMasters/slideMaster42.xml"/><Relationship Id="rId43" Type="http://schemas.openxmlformats.org/officeDocument/2006/relationships/slideMaster" Target="slideMasters/slideMaster43.xml"/><Relationship Id="rId44" Type="http://schemas.openxmlformats.org/officeDocument/2006/relationships/slideMaster" Target="slideMasters/slideMaster44.xml"/><Relationship Id="rId45" Type="http://schemas.openxmlformats.org/officeDocument/2006/relationships/slideMaster" Target="slideMasters/slideMaster45.xml"/><Relationship Id="rId46" Type="http://schemas.openxmlformats.org/officeDocument/2006/relationships/slideMaster" Target="slideMasters/slideMaster46.xml"/><Relationship Id="rId47" Type="http://schemas.openxmlformats.org/officeDocument/2006/relationships/slideMaster" Target="slideMasters/slideMaster47.xml"/><Relationship Id="rId48" Type="http://schemas.openxmlformats.org/officeDocument/2006/relationships/slideMaster" Target="slideMasters/slideMaster48.xml"/><Relationship Id="rId49" Type="http://schemas.openxmlformats.org/officeDocument/2006/relationships/slideMaster" Target="slideMasters/slideMaster49.xml"/><Relationship Id="rId50" Type="http://schemas.openxmlformats.org/officeDocument/2006/relationships/slideMaster" Target="slideMasters/slideMaster50.xml"/><Relationship Id="rId51" Type="http://schemas.openxmlformats.org/officeDocument/2006/relationships/slideMaster" Target="slideMasters/slideMaster51.xml"/><Relationship Id="rId52" Type="http://schemas.openxmlformats.org/officeDocument/2006/relationships/slideMaster" Target="slideMasters/slideMaster52.xml"/><Relationship Id="rId53" Type="http://schemas.openxmlformats.org/officeDocument/2006/relationships/slideMaster" Target="slideMasters/slideMaster53.xml"/><Relationship Id="rId54" Type="http://schemas.openxmlformats.org/officeDocument/2006/relationships/slideMaster" Target="slideMasters/slideMaster54.xml"/><Relationship Id="rId55" Type="http://schemas.openxmlformats.org/officeDocument/2006/relationships/slideMaster" Target="slideMasters/slideMaster55.xml"/><Relationship Id="rId56" Type="http://schemas.openxmlformats.org/officeDocument/2006/relationships/slideMaster" Target="slideMasters/slideMaster56.xml"/><Relationship Id="rId57" Type="http://schemas.openxmlformats.org/officeDocument/2006/relationships/slideMaster" Target="slideMasters/slideMaster57.xml"/><Relationship Id="rId58" Type="http://schemas.openxmlformats.org/officeDocument/2006/relationships/slideMaster" Target="slideMasters/slideMaster58.xml"/><Relationship Id="rId59" Type="http://schemas.openxmlformats.org/officeDocument/2006/relationships/slideMaster" Target="slideMasters/slideMaster59.xml"/><Relationship Id="rId60" Type="http://schemas.openxmlformats.org/officeDocument/2006/relationships/slideMaster" Target="slideMasters/slideMaster60.xml"/><Relationship Id="rId61" Type="http://schemas.openxmlformats.org/officeDocument/2006/relationships/slideMaster" Target="slideMasters/slideMaster61.xml"/><Relationship Id="rId62" Type="http://schemas.openxmlformats.org/officeDocument/2006/relationships/slideMaster" Target="slideMasters/slideMaster62.xml"/><Relationship Id="rId63" Type="http://schemas.openxmlformats.org/officeDocument/2006/relationships/slideMaster" Target="slideMasters/slideMaster63.xml"/><Relationship Id="rId64" Type="http://schemas.openxmlformats.org/officeDocument/2006/relationships/slideMaster" Target="slideMasters/slideMaster64.xml"/><Relationship Id="rId65" Type="http://schemas.openxmlformats.org/officeDocument/2006/relationships/slideMaster" Target="slideMasters/slideMaster65.xml"/><Relationship Id="rId66" Type="http://schemas.openxmlformats.org/officeDocument/2006/relationships/slideMaster" Target="slideMasters/slideMaster66.xml"/><Relationship Id="rId67" Type="http://schemas.openxmlformats.org/officeDocument/2006/relationships/slideMaster" Target="slideMasters/slideMaster67.xml"/><Relationship Id="rId68" Type="http://schemas.openxmlformats.org/officeDocument/2006/relationships/slideMaster" Target="slideMasters/slideMaster68.xml"/><Relationship Id="rId69" Type="http://schemas.openxmlformats.org/officeDocument/2006/relationships/slideMaster" Target="slideMasters/slideMaster69.xml"/><Relationship Id="rId70" Type="http://schemas.openxmlformats.org/officeDocument/2006/relationships/slideMaster" Target="slideMasters/slideMaster70.xml"/><Relationship Id="rId71" Type="http://schemas.openxmlformats.org/officeDocument/2006/relationships/slide" Target="slides/slide1.xml"/><Relationship Id="rId72" Type="http://schemas.openxmlformats.org/officeDocument/2006/relationships/slide" Target="slides/slide2.xml"/><Relationship Id="rId73" Type="http://schemas.openxmlformats.org/officeDocument/2006/relationships/slide" Target="slides/slide3.xml"/><Relationship Id="rId74" Type="http://schemas.openxmlformats.org/officeDocument/2006/relationships/slide" Target="slides/slide4.xml"/><Relationship Id="rId75" Type="http://schemas.openxmlformats.org/officeDocument/2006/relationships/slide" Target="slides/slide5.xml"/><Relationship Id="rId76" Type="http://schemas.openxmlformats.org/officeDocument/2006/relationships/slide" Target="slides/slide6.xml"/><Relationship Id="rId77" Type="http://schemas.openxmlformats.org/officeDocument/2006/relationships/slide" Target="slides/slide7.xml"/><Relationship Id="rId78" Type="http://schemas.openxmlformats.org/officeDocument/2006/relationships/slide" Target="slides/slide8.xml"/><Relationship Id="rId79" Type="http://schemas.openxmlformats.org/officeDocument/2006/relationships/slide" Target="slides/slide9.xml"/><Relationship Id="rId80" Type="http://schemas.openxmlformats.org/officeDocument/2006/relationships/slide" Target="slides/slide10.xml"/><Relationship Id="rId81" Type="http://schemas.openxmlformats.org/officeDocument/2006/relationships/slide" Target="slides/slide11.xml"/><Relationship Id="rId82" Type="http://schemas.openxmlformats.org/officeDocument/2006/relationships/slide" Target="slides/slide12.xml"/><Relationship Id="rId83" Type="http://schemas.openxmlformats.org/officeDocument/2006/relationships/slide" Target="slides/slide13.xml"/><Relationship Id="rId84" Type="http://schemas.openxmlformats.org/officeDocument/2006/relationships/slide" Target="slides/slide14.xml"/><Relationship Id="rId85" Type="http://schemas.openxmlformats.org/officeDocument/2006/relationships/slide" Target="slides/slide15.xml"/><Relationship Id="rId86" Type="http://schemas.openxmlformats.org/officeDocument/2006/relationships/slide" Target="slides/slide16.xml"/><Relationship Id="rId87" Type="http://schemas.openxmlformats.org/officeDocument/2006/relationships/slide" Target="slides/slide17.xml"/><Relationship Id="rId88" Type="http://schemas.openxmlformats.org/officeDocument/2006/relationships/slide" Target="slides/slide18.xml"/><Relationship Id="rId89" Type="http://schemas.openxmlformats.org/officeDocument/2006/relationships/slide" Target="slides/slide19.xml"/><Relationship Id="rId90" Type="http://schemas.openxmlformats.org/officeDocument/2006/relationships/slide" Target="slides/slide20.xml"/><Relationship Id="rId91" Type="http://schemas.openxmlformats.org/officeDocument/2006/relationships/slide" Target="slides/slide21.xml"/><Relationship Id="rId92" Type="http://schemas.openxmlformats.org/officeDocument/2006/relationships/slide" Target="slides/slide22.xml"/><Relationship Id="rId93" Type="http://schemas.openxmlformats.org/officeDocument/2006/relationships/slide" Target="slides/slide23.xml"/><Relationship Id="rId94" Type="http://schemas.openxmlformats.org/officeDocument/2006/relationships/slide" Target="slides/slide24.xml"/><Relationship Id="rId95" Type="http://schemas.openxmlformats.org/officeDocument/2006/relationships/slide" Target="slides/slide25.xml"/><Relationship Id="rId96" Type="http://schemas.openxmlformats.org/officeDocument/2006/relationships/slide" Target="slides/slide26.xml"/><Relationship Id="rId97" Type="http://schemas.openxmlformats.org/officeDocument/2006/relationships/slide" Target="slides/slide27.xml"/><Relationship Id="rId98" Type="http://schemas.openxmlformats.org/officeDocument/2006/relationships/slide" Target="slides/slide28.xml"/><Relationship Id="rId99" Type="http://schemas.openxmlformats.org/officeDocument/2006/relationships/slide" Target="slides/slide29.xml"/><Relationship Id="rId100" Type="http://schemas.openxmlformats.org/officeDocument/2006/relationships/slide" Target="slides/slide30.xml"/><Relationship Id="rId101" Type="http://schemas.openxmlformats.org/officeDocument/2006/relationships/slide" Target="slides/slide31.xml"/><Relationship Id="rId102" Type="http://schemas.openxmlformats.org/officeDocument/2006/relationships/slide" Target="slides/slide32.xml"/><Relationship Id="rId103" Type="http://schemas.openxmlformats.org/officeDocument/2006/relationships/slide" Target="slides/slide33.xml"/><Relationship Id="rId104" Type="http://schemas.openxmlformats.org/officeDocument/2006/relationships/slide" Target="slides/slide34.xml"/><Relationship Id="rId105" Type="http://schemas.openxmlformats.org/officeDocument/2006/relationships/slide" Target="slides/slide35.xml"/><Relationship Id="rId106" Type="http://schemas.openxmlformats.org/officeDocument/2006/relationships/slide" Target="slides/slide36.xml"/><Relationship Id="rId107" Type="http://schemas.openxmlformats.org/officeDocument/2006/relationships/slide" Target="slides/slide37.xml"/><Relationship Id="rId108" Type="http://schemas.openxmlformats.org/officeDocument/2006/relationships/slide" Target="slides/slide38.xml"/><Relationship Id="rId109" Type="http://schemas.openxmlformats.org/officeDocument/2006/relationships/slide" Target="slides/slide39.xml"/><Relationship Id="rId110" Type="http://schemas.openxmlformats.org/officeDocument/2006/relationships/slide" Target="slides/slide40.xml"/><Relationship Id="rId111" Type="http://schemas.openxmlformats.org/officeDocument/2006/relationships/slide" Target="slides/slide41.xml"/><Relationship Id="rId112" Type="http://schemas.openxmlformats.org/officeDocument/2006/relationships/slide" Target="slides/slide42.xml"/><Relationship Id="rId113" Type="http://schemas.openxmlformats.org/officeDocument/2006/relationships/slide" Target="slides/slide43.xml"/><Relationship Id="rId114" Type="http://schemas.openxmlformats.org/officeDocument/2006/relationships/slide" Target="slides/slide44.xml"/><Relationship Id="rId115" Type="http://schemas.openxmlformats.org/officeDocument/2006/relationships/slide" Target="slides/slide45.xml"/><Relationship Id="rId116" Type="http://schemas.openxmlformats.org/officeDocument/2006/relationships/slide" Target="slides/slide46.xml"/><Relationship Id="rId117" Type="http://schemas.openxmlformats.org/officeDocument/2006/relationships/slide" Target="slides/slide47.xml"/><Relationship Id="rId118" Type="http://schemas.openxmlformats.org/officeDocument/2006/relationships/slide" Target="slides/slide48.xml"/><Relationship Id="rId119" Type="http://schemas.openxmlformats.org/officeDocument/2006/relationships/slide" Target="slides/slide49.xml"/><Relationship Id="rId120" Type="http://schemas.openxmlformats.org/officeDocument/2006/relationships/slide" Target="slides/slide50.xml"/><Relationship Id="rId121" Type="http://schemas.openxmlformats.org/officeDocument/2006/relationships/slide" Target="slides/slide51.xml"/><Relationship Id="rId122" Type="http://schemas.openxmlformats.org/officeDocument/2006/relationships/slide" Target="slides/slide52.xml"/><Relationship Id="rId123" Type="http://schemas.openxmlformats.org/officeDocument/2006/relationships/slide" Target="slides/slide53.xml"/><Relationship Id="rId124" Type="http://schemas.openxmlformats.org/officeDocument/2006/relationships/slide" Target="slides/slide54.xml"/><Relationship Id="rId125" Type="http://schemas.openxmlformats.org/officeDocument/2006/relationships/slide" Target="slides/slide55.xml"/><Relationship Id="rId126" Type="http://schemas.openxmlformats.org/officeDocument/2006/relationships/slide" Target="slides/slide56.xml"/><Relationship Id="rId127" Type="http://schemas.openxmlformats.org/officeDocument/2006/relationships/slide" Target="slides/slide57.xml"/><Relationship Id="rId128" Type="http://schemas.openxmlformats.org/officeDocument/2006/relationships/slide" Target="slides/slide58.xml"/><Relationship Id="rId129" Type="http://schemas.openxmlformats.org/officeDocument/2006/relationships/slide" Target="slides/slide59.xml"/><Relationship Id="rId130" Type="http://schemas.openxmlformats.org/officeDocument/2006/relationships/slide" Target="slides/slide60.xml"/><Relationship Id="rId131" Type="http://schemas.openxmlformats.org/officeDocument/2006/relationships/slide" Target="slides/slide61.xml"/><Relationship Id="rId132" Type="http://schemas.openxmlformats.org/officeDocument/2006/relationships/slide" Target="slides/slide62.xml"/><Relationship Id="rId133" Type="http://schemas.openxmlformats.org/officeDocument/2006/relationships/slide" Target="slides/slide63.xml"/><Relationship Id="rId134" Type="http://schemas.openxmlformats.org/officeDocument/2006/relationships/slide" Target="slides/slide64.xml"/><Relationship Id="rId135" Type="http://schemas.openxmlformats.org/officeDocument/2006/relationships/slide" Target="slides/slide65.xml"/><Relationship Id="rId136" Type="http://schemas.openxmlformats.org/officeDocument/2006/relationships/slide" Target="slides/slide66.xml"/><Relationship Id="rId137" Type="http://schemas.openxmlformats.org/officeDocument/2006/relationships/slide" Target="slides/slide67.xml"/><Relationship Id="rId138" Type="http://schemas.openxmlformats.org/officeDocument/2006/relationships/slide" Target="slides/slide68.xml"/><Relationship Id="rId139" Type="http://schemas.openxmlformats.org/officeDocument/2006/relationships/slide" Target="slides/slide69.xml"/><Relationship Id="rId140" Type="http://schemas.openxmlformats.org/officeDocument/2006/relationships/slide" Target="slides/slide70.xml"/><Relationship Id="rId141" Type="http://schemas.openxmlformats.org/officeDocument/2006/relationships/font" Target="fonts/font1.fntdata"/><Relationship Id="rId142" Type="http://schemas.openxmlformats.org/officeDocument/2006/relationships/font" Target="fonts/font2.fntdata"/><Relationship Id="rId143" Type="http://schemas.openxmlformats.org/officeDocument/2006/relationships/font" Target="fonts/font3.fntdata"/><Relationship Id="rId144" Type="http://schemas.openxmlformats.org/officeDocument/2006/relationships/font" Target="fonts/font4.fntdata"/><Relationship Id="rId145" Type="http://schemas.openxmlformats.org/officeDocument/2006/relationships/font" Target="fonts/font5.fntdata"/><Relationship Id="rId146" Type="http://schemas.openxmlformats.org/officeDocument/2006/relationships/font" Target="fonts/font6.fntdata"/><Relationship Id="rId147" Type="http://schemas.openxmlformats.org/officeDocument/2006/relationships/font" Target="fonts/font7.fntdata"/><Relationship Id="rId148" Type="http://schemas.openxmlformats.org/officeDocument/2006/relationships/font" Target="fonts/font8.fntdata"/><Relationship Id="rId149" Type="http://schemas.openxmlformats.org/officeDocument/2006/relationships/font" Target="fonts/font9.fntdata"/><Relationship Id="rId150" Type="http://schemas.openxmlformats.org/officeDocument/2006/relationships/font" Target="fonts/font10.fntdata"/><Relationship Id="rId151" Type="http://schemas.openxmlformats.org/officeDocument/2006/relationships/font" Target="fonts/font11.fntdata"/><Relationship Id="rId152" Type="http://schemas.openxmlformats.org/officeDocument/2006/relationships/font" Target="fonts/font12.fntdata"/><Relationship Id="rId153" Type="http://schemas.openxmlformats.org/officeDocument/2006/relationships/font" Target="fonts/font13.fntdata"/><Relationship Id="rId154" Type="http://schemas.openxmlformats.org/officeDocument/2006/relationships/font" Target="fonts/font14.fntdata"/><Relationship Id="rId155" Type="http://schemas.openxmlformats.org/officeDocument/2006/relationships/font" Target="fonts/font15.fntdata"/><Relationship Id="rId156" Type="http://schemas.openxmlformats.org/officeDocument/2006/relationships/font" Target="fonts/font16.fntdata"/><Relationship Id="rId157" Type="http://schemas.openxmlformats.org/officeDocument/2006/relationships/font" Target="fonts/font17.fntdata"/><Relationship Id="rId158" Type="http://schemas.openxmlformats.org/officeDocument/2006/relationships/font" Target="fonts/font18.fntdata"/><Relationship Id="rId159" Type="http://schemas.openxmlformats.org/officeDocument/2006/relationships/font" Target="fonts/font19.fntdata"/><Relationship Id="rId160" Type="http://schemas.openxmlformats.org/officeDocument/2006/relationships/font" Target="fonts/font20.fntdata"/><Relationship Id="rId161" Type="http://schemas.openxmlformats.org/officeDocument/2006/relationships/font" Target="fonts/font21.fntdata"/><Relationship Id="rId162" Type="http://schemas.openxmlformats.org/officeDocument/2006/relationships/font" Target="fonts/font22.fntdata"/><Relationship Id="rId163" Type="http://schemas.openxmlformats.org/officeDocument/2006/relationships/font" Target="fonts/font23.fntdata"/><Relationship Id="rId164" Type="http://schemas.openxmlformats.org/officeDocument/2006/relationships/font" Target="fonts/font24.fntdata"/><Relationship Id="rId165" Type="http://schemas.openxmlformats.org/officeDocument/2006/relationships/font" Target="fonts/font25.fntdata"/><Relationship Id="rId166" Type="http://schemas.openxmlformats.org/officeDocument/2006/relationships/font" Target="fonts/font26.fntdata"/><Relationship Id="rId167" Type="http://schemas.openxmlformats.org/officeDocument/2006/relationships/font" Target="fonts/font27.fntdata"/><Relationship Id="rId168" Type="http://schemas.openxmlformats.org/officeDocument/2006/relationships/font" Target="fonts/font28.fntdata"/><Relationship Id="rId169" Type="http://schemas.openxmlformats.org/officeDocument/2006/relationships/font" Target="fonts/font29.fntdata"/><Relationship Id="rId170" Type="http://schemas.openxmlformats.org/officeDocument/2006/relationships/font" Target="fonts/font30.fntdata"/><Relationship Id="rId171" Type="http://schemas.openxmlformats.org/officeDocument/2006/relationships/font" Target="fonts/font31.fntdata"/><Relationship Id="rId172" Type="http://schemas.openxmlformats.org/officeDocument/2006/relationships/font" Target="fonts/font32.fntdata"/><Relationship Id="rId173" Type="http://schemas.openxmlformats.org/officeDocument/2006/relationships/font" Target="fonts/font33.fntdata"/><Relationship Id="rId174" Type="http://schemas.openxmlformats.org/officeDocument/2006/relationships/font" Target="fonts/font34.fntdata"/><Relationship Id="rId175" Type="http://schemas.openxmlformats.org/officeDocument/2006/relationships/font" Target="fonts/font35.fntdata"/><Relationship Id="rId176" Type="http://schemas.openxmlformats.org/officeDocument/2006/relationships/font" Target="fonts/font36.fntdata"/><Relationship Id="rId177" Type="http://schemas.openxmlformats.org/officeDocument/2006/relationships/font" Target="fonts/font37.fntdata"/><Relationship Id="rId178" Type="http://schemas.openxmlformats.org/officeDocument/2006/relationships/font" Target="fonts/font38.fntdata"/><Relationship Id="rId179" Type="http://schemas.openxmlformats.org/officeDocument/2006/relationships/font" Target="fonts/font39.fntdata"/><Relationship Id="rId180" Type="http://schemas.openxmlformats.org/officeDocument/2006/relationships/font" Target="fonts/font40.fntdata"/><Relationship Id="rId181" Type="http://schemas.openxmlformats.org/officeDocument/2006/relationships/font" Target="fonts/font41.fntdata"/><Relationship Id="rId182" Type="http://schemas.openxmlformats.org/officeDocument/2006/relationships/font" Target="fonts/font42.fntdata"/><Relationship Id="rId183" Type="http://schemas.openxmlformats.org/officeDocument/2006/relationships/font" Target="fonts/font43.fntdata"/><Relationship Id="rId184" Type="http://schemas.openxmlformats.org/officeDocument/2006/relationships/font" Target="fonts/font44.fntdata"/><Relationship Id="rId185" Type="http://schemas.openxmlformats.org/officeDocument/2006/relationships/font" Target="fonts/font45.fntdata"/><Relationship Id="rId186" Type="http://schemas.openxmlformats.org/officeDocument/2006/relationships/font" Target="fonts/font46.fntdata"/><Relationship Id="rId187" Type="http://schemas.openxmlformats.org/officeDocument/2006/relationships/font" Target="fonts/font47.fntdata"/><Relationship Id="rId188" Type="http://schemas.openxmlformats.org/officeDocument/2006/relationships/font" Target="fonts/font48.fntdata"/><Relationship Id="rId189" Type="http://schemas.openxmlformats.org/officeDocument/2006/relationships/font" Target="fonts/font49.fntdata"/><Relationship Id="rId190" Type="http://schemas.openxmlformats.org/officeDocument/2006/relationships/font" Target="fonts/font50.fntdata"/><Relationship Id="rId191" Type="http://schemas.openxmlformats.org/officeDocument/2006/relationships/font" Target="fonts/font51.fntdata"/><Relationship Id="rId192" Type="http://schemas.openxmlformats.org/officeDocument/2006/relationships/font" Target="fonts/font52.fntdata"/><Relationship Id="rId193" Type="http://schemas.openxmlformats.org/officeDocument/2006/relationships/font" Target="fonts/font53.fntdata"/><Relationship Id="rId194" Type="http://schemas.openxmlformats.org/officeDocument/2006/relationships/font" Target="fonts/font54.fntdata"/><Relationship Id="rId195" Type="http://schemas.openxmlformats.org/officeDocument/2006/relationships/font" Target="fonts/font55.fntdata"/><Relationship Id="rId196" Type="http://schemas.openxmlformats.org/officeDocument/2006/relationships/font" Target="fonts/font56.fntdata"/><Relationship Id="rId197" Type="http://schemas.openxmlformats.org/officeDocument/2006/relationships/font" Target="fonts/font57.fntdata"/><Relationship Id="rId198" Type="http://schemas.openxmlformats.org/officeDocument/2006/relationships/font" Target="fonts/font58.fntdata"/><Relationship Id="rId199" Type="http://schemas.openxmlformats.org/officeDocument/2006/relationships/font" Target="fonts/font59.fntdata"/><Relationship Id="rId200" Type="http://schemas.openxmlformats.org/officeDocument/2006/relationships/font" Target="fonts/font60.fntdata"/><Relationship Id="rId201" Type="http://schemas.openxmlformats.org/officeDocument/2006/relationships/font" Target="fonts/font61.fntdata"/><Relationship Id="rId202" Type="http://schemas.openxmlformats.org/officeDocument/2006/relationships/font" Target="fonts/font62.fntdata"/><Relationship Id="rId203" Type="http://schemas.openxmlformats.org/officeDocument/2006/relationships/font" Target="fonts/font63.fntdata"/><Relationship Id="rId204" Type="http://schemas.openxmlformats.org/officeDocument/2006/relationships/font" Target="fonts/font64.fntdata"/><Relationship Id="rId205" Type="http://schemas.openxmlformats.org/officeDocument/2006/relationships/font" Target="fonts/font65.fntdata"/><Relationship Id="rId206" Type="http://schemas.openxmlformats.org/officeDocument/2006/relationships/font" Target="fonts/font66.fntdata"/><Relationship Id="rId207" Type="http://schemas.openxmlformats.org/officeDocument/2006/relationships/font" Target="fonts/font67.fntdata"/><Relationship Id="rId208" Type="http://schemas.openxmlformats.org/officeDocument/2006/relationships/font" Target="fonts/font68.fntdata"/><Relationship Id="rId209" Type="http://schemas.openxmlformats.org/officeDocument/2006/relationships/font" Target="fonts/font69.fntdata"/><Relationship Id="rId210" Type="http://schemas.openxmlformats.org/officeDocument/2006/relationships/font" Target="fonts/font70.fntdata"/><Relationship Id="rId211" Type="http://schemas.openxmlformats.org/officeDocument/2006/relationships/font" Target="fonts/font71.fntdata"/><Relationship Id="rId212" Type="http://schemas.openxmlformats.org/officeDocument/2006/relationships/font" Target="fonts/font72.fntdata"/><Relationship Id="rId213" Type="http://schemas.openxmlformats.org/officeDocument/2006/relationships/font" Target="fonts/font73.fntdata"/><Relationship Id="rId214" Type="http://schemas.openxmlformats.org/officeDocument/2006/relationships/font" Target="fonts/font74.fntdata"/><Relationship Id="rId215" Type="http://schemas.openxmlformats.org/officeDocument/2006/relationships/font" Target="fonts/font75.fntdata"/><Relationship Id="rId216" Type="http://schemas.openxmlformats.org/officeDocument/2006/relationships/font" Target="fonts/font76.fntdata"/><Relationship Id="rId217" Type="http://schemas.openxmlformats.org/officeDocument/2006/relationships/font" Target="fonts/font77.fntdata"/><Relationship Id="rId218" Type="http://schemas.openxmlformats.org/officeDocument/2006/relationships/font" Target="fonts/font78.fntdata"/><Relationship Id="rId219" Type="http://schemas.openxmlformats.org/officeDocument/2006/relationships/font" Target="fonts/font79.fntdata"/><Relationship Id="rId220" Type="http://schemas.openxmlformats.org/officeDocument/2006/relationships/font" Target="fonts/font80.fntdata"/><Relationship Id="rId221" Type="http://schemas.openxmlformats.org/officeDocument/2006/relationships/font" Target="fonts/font81.fntdata"/><Relationship Id="rId222" Type="http://schemas.openxmlformats.org/officeDocument/2006/relationships/font" Target="fonts/font82.fntdata"/><Relationship Id="rId223" Type="http://schemas.openxmlformats.org/officeDocument/2006/relationships/font" Target="fonts/font83.fntdata"/><Relationship Id="rId224" Type="http://schemas.openxmlformats.org/officeDocument/2006/relationships/font" Target="fonts/font84.fntdata"/><Relationship Id="rId225" Type="http://schemas.openxmlformats.org/officeDocument/2006/relationships/font" Target="fonts/font85.fntdata"/><Relationship Id="rId226" Type="http://schemas.openxmlformats.org/officeDocument/2006/relationships/font" Target="fonts/font86.fntdata"/><Relationship Id="rId227" Type="http://schemas.openxmlformats.org/officeDocument/2006/relationships/font" Target="fonts/font87.fntdata"/><Relationship Id="rId228" Type="http://schemas.openxmlformats.org/officeDocument/2006/relationships/font" Target="fonts/font88.fntdata"/><Relationship Id="rId229" Type="http://schemas.openxmlformats.org/officeDocument/2006/relationships/font" Target="fonts/font89.fntdata"/><Relationship Id="rId230" Type="http://schemas.openxmlformats.org/officeDocument/2006/relationships/font" Target="fonts/font90.fntdata"/><Relationship Id="rId231" Type="http://schemas.openxmlformats.org/officeDocument/2006/relationships/font" Target="fonts/font91.fntdata"/><Relationship Id="rId232" Type="http://schemas.openxmlformats.org/officeDocument/2006/relationships/font" Target="fonts/font92.fntdata"/><Relationship Id="rId233" Type="http://schemas.openxmlformats.org/officeDocument/2006/relationships/font" Target="fonts/font93.fntdata"/><Relationship Id="rId234" Type="http://schemas.openxmlformats.org/officeDocument/2006/relationships/font" Target="fonts/font94.fntdata"/><Relationship Id="rId235" Type="http://schemas.openxmlformats.org/officeDocument/2006/relationships/font" Target="fonts/font95.fntdata"/><Relationship Id="rId236" Type="http://schemas.openxmlformats.org/officeDocument/2006/relationships/font" Target="fonts/font96.fntdata"/><Relationship Id="rId237" Type="http://schemas.openxmlformats.org/officeDocument/2006/relationships/font" Target="fonts/font97.fntdata"/><Relationship Id="rId238" Type="http://schemas.openxmlformats.org/officeDocument/2006/relationships/font" Target="fonts/font98.fntdata"/><Relationship Id="rId239" Type="http://schemas.openxmlformats.org/officeDocument/2006/relationships/font" Target="fonts/font99.fntdata"/><Relationship Id="rId240" Type="http://schemas.openxmlformats.org/officeDocument/2006/relationships/font" Target="fonts/font100.fntdata"/><Relationship Id="rId241" Type="http://schemas.openxmlformats.org/officeDocument/2006/relationships/font" Target="fonts/font101.fntdata"/><Relationship Id="rId242" Type="http://schemas.openxmlformats.org/officeDocument/2006/relationships/font" Target="fonts/font102.fntdata"/><Relationship Id="rId243" Type="http://schemas.openxmlformats.org/officeDocument/2006/relationships/font" Target="fonts/font103.fntdata"/><Relationship Id="rId244" Type="http://schemas.openxmlformats.org/officeDocument/2006/relationships/font" Target="fonts/font104.fntdata"/><Relationship Id="rId245" Type="http://schemas.openxmlformats.org/officeDocument/2006/relationships/font" Target="fonts/font105.fntdata"/><Relationship Id="rId246" Type="http://schemas.openxmlformats.org/officeDocument/2006/relationships/font" Target="fonts/font106.fntdata"/><Relationship Id="rId247" Type="http://schemas.openxmlformats.org/officeDocument/2006/relationships/font" Target="fonts/font107.fntdata"/><Relationship Id="rId248" Type="http://schemas.openxmlformats.org/officeDocument/2006/relationships/font" Target="fonts/font108.fntdata"/><Relationship Id="rId249" Type="http://schemas.openxmlformats.org/officeDocument/2006/relationships/font" Target="fonts/font109.fntdata"/><Relationship Id="rId250" Type="http://schemas.openxmlformats.org/officeDocument/2006/relationships/font" Target="fonts/font110.fntdata"/><Relationship Id="rId251" Type="http://schemas.openxmlformats.org/officeDocument/2006/relationships/font" Target="fonts/font111.fntdata"/><Relationship Id="rId252" Type="http://schemas.openxmlformats.org/officeDocument/2006/relationships/font" Target="fonts/font112.fntdata"/><Relationship Id="rId253" Type="http://schemas.openxmlformats.org/officeDocument/2006/relationships/font" Target="fonts/font113.fntdata"/><Relationship Id="rId254" Type="http://schemas.openxmlformats.org/officeDocument/2006/relationships/font" Target="fonts/font114.fntdata"/><Relationship Id="rId255" Type="http://schemas.openxmlformats.org/officeDocument/2006/relationships/font" Target="fonts/font115.fntdata"/><Relationship Id="rId256" Type="http://schemas.openxmlformats.org/officeDocument/2006/relationships/font" Target="fonts/font116.fntdata"/><Relationship Id="rId257" Type="http://schemas.openxmlformats.org/officeDocument/2006/relationships/font" Target="fonts/font117.fntdata"/><Relationship Id="rId258" Type="http://schemas.openxmlformats.org/officeDocument/2006/relationships/font" Target="fonts/font118.fntdata"/><Relationship Id="rId259" Type="http://schemas.openxmlformats.org/officeDocument/2006/relationships/font" Target="fonts/font119.fntdata"/><Relationship Id="rId260" Type="http://schemas.openxmlformats.org/officeDocument/2006/relationships/font" Target="fonts/font120.fntdata"/><Relationship Id="rId261" Type="http://schemas.openxmlformats.org/officeDocument/2006/relationships/font" Target="fonts/font121.fntdata"/><Relationship Id="rId262" Type="http://schemas.openxmlformats.org/officeDocument/2006/relationships/font" Target="fonts/font122.fntdata"/><Relationship Id="rId263" Type="http://schemas.openxmlformats.org/officeDocument/2006/relationships/font" Target="fonts/font123.fntdata"/><Relationship Id="rId264" Type="http://schemas.openxmlformats.org/officeDocument/2006/relationships/font" Target="fonts/font124.fntdata"/><Relationship Id="rId265" Type="http://schemas.openxmlformats.org/officeDocument/2006/relationships/font" Target="fonts/font125.fntdata"/><Relationship Id="rId266" Type="http://schemas.openxmlformats.org/officeDocument/2006/relationships/font" Target="fonts/font126.fntdata"/><Relationship Id="rId267" Type="http://schemas.openxmlformats.org/officeDocument/2006/relationships/font" Target="fonts/font127.fntdata"/><Relationship Id="rId268" Type="http://schemas.openxmlformats.org/officeDocument/2006/relationships/font" Target="fonts/font128.fntdata"/><Relationship Id="rId269" Type="http://schemas.openxmlformats.org/officeDocument/2006/relationships/font" Target="fonts/font129.fntdata"/><Relationship Id="rId270" Type="http://schemas.openxmlformats.org/officeDocument/2006/relationships/font" Target="fonts/font130.fntdata"/><Relationship Id="rId271" Type="http://schemas.openxmlformats.org/officeDocument/2006/relationships/font" Target="fonts/font131.fntdata"/><Relationship Id="rId272" Type="http://schemas.openxmlformats.org/officeDocument/2006/relationships/font" Target="fonts/font132.fntdata"/><Relationship Id="rId273" Type="http://schemas.openxmlformats.org/officeDocument/2006/relationships/font" Target="fonts/font133.fntdata"/><Relationship Id="rId274" Type="http://schemas.openxmlformats.org/officeDocument/2006/relationships/font" Target="fonts/font134.fntdata"/><Relationship Id="rId275" Type="http://schemas.openxmlformats.org/officeDocument/2006/relationships/font" Target="fonts/font135.fntdata"/><Relationship Id="rId276" Type="http://schemas.openxmlformats.org/officeDocument/2006/relationships/font" Target="fonts/font136.fntdata"/><Relationship Id="rId277" Type="http://schemas.openxmlformats.org/officeDocument/2006/relationships/font" Target="fonts/font137.fntdata"/><Relationship Id="rId278" Type="http://schemas.openxmlformats.org/officeDocument/2006/relationships/font" Target="fonts/font138.fntdata"/><Relationship Id="rId279" Type="http://schemas.openxmlformats.org/officeDocument/2006/relationships/font" Target="fonts/font139.fntdata"/><Relationship Id="rId280" Type="http://schemas.openxmlformats.org/officeDocument/2006/relationships/font" Target="fonts/font140.fntdata"/><Relationship Id="rId281" Type="http://schemas.openxmlformats.org/officeDocument/2006/relationships/font" Target="fonts/font141.fntdata"/><Relationship Id="rId282" Type="http://schemas.openxmlformats.org/officeDocument/2006/relationships/font" Target="fonts/font142.fntdata"/><Relationship Id="rId283" Type="http://schemas.openxmlformats.org/officeDocument/2006/relationships/font" Target="fonts/font143.fntdata"/><Relationship Id="rId284" Type="http://schemas.openxmlformats.org/officeDocument/2006/relationships/font" Target="fonts/font144.fntdata"/><Relationship Id="rId285" Type="http://schemas.openxmlformats.org/officeDocument/2006/relationships/font" Target="fonts/font145.fntdata"/><Relationship Id="rId286" Type="http://schemas.openxmlformats.org/officeDocument/2006/relationships/font" Target="fonts/font146.fntdata"/><Relationship Id="rId287" Type="http://schemas.openxmlformats.org/officeDocument/2006/relationships/tags" Target="tags/tag1.xml"/><Relationship Id="rId288" Type="http://schemas.openxmlformats.org/officeDocument/2006/relationships/presProps" Target="presProps.xml"/><Relationship Id="rId289" Type="http://schemas.openxmlformats.org/officeDocument/2006/relationships/viewProps" Target="viewProps.xml"/><Relationship Id="rId290" Type="http://schemas.openxmlformats.org/officeDocument/2006/relationships/theme" Target="theme/theme1.xml"/><Relationship Id="rId291" Type="http://schemas.openxmlformats.org/officeDocument/2006/relationships/tableStyles" Target="tableStyles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4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4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5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5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6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6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6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6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theme" Target="../theme/theme2.xml"/></Relationships>
</file>

<file path=ppt/slideMasters/_rels/slideMaster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theme" Target="../theme/theme3.xml"/></Relationships>
</file>

<file path=ppt/slideMasters/_rels/slideMaster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theme" Target="../theme/theme4.xml"/></Relationships>
</file>

<file path=ppt/slideMasters/_rels/slideMaster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theme" Target="../theme/theme5.xml"/></Relationships>
</file>

<file path=ppt/slideMasters/_rels/slideMaster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theme" Target="../theme/theme6.xml"/></Relationships>
</file>

<file path=ppt/slideMasters/_rels/slideMaster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theme" Target="../theme/theme7.xml"/></Relationships>
</file>

<file path=ppt/slideMasters/_rels/slideMaster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theme" Target="../theme/theme8.xml"/></Relationships>
</file>

<file path=ppt/slideMasters/_rels/slideMaster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theme" Target="../theme/theme9.xml"/></Relationships>
</file>

<file path=ppt/slideMasters/_rels/slideMaster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theme" Target="../theme/theme10.xml"/></Relationships>
</file>

<file path=ppt/slideMasters/_rels/slideMaster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theme" Target="../theme/theme11.xml"/></Relationships>
</file>

<file path=ppt/slideMasters/_rels/slideMaster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theme" Target="../theme/theme12.xml"/></Relationships>
</file>

<file path=ppt/slideMasters/_rels/slideMaster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theme" Target="../theme/theme13.xml"/></Relationships>
</file>

<file path=ppt/slideMasters/_rels/slideMaster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theme" Target="../theme/theme14.xml"/></Relationships>
</file>

<file path=ppt/slideMasters/_rels/slideMaster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theme" Target="../theme/theme15.xml"/></Relationships>
</file>

<file path=ppt/slideMasters/_rels/slideMaster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theme" Target="../theme/theme16.xml"/></Relationships>
</file>

<file path=ppt/slideMasters/_rels/slideMaster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theme" Target="../theme/theme17.xml"/></Relationships>
</file>

<file path=ppt/slideMasters/_rels/slideMaster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theme" Target="../theme/theme18.xml"/></Relationships>
</file>

<file path=ppt/slideMasters/_rels/slideMaster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theme" Target="../theme/theme19.xml"/></Relationships>
</file>

<file path=ppt/slideMasters/_rels/slideMaster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theme" Target="../theme/theme20.xml"/></Relationships>
</file>

<file path=ppt/slideMasters/_rels/slideMaster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theme" Target="../theme/theme21.xml"/></Relationships>
</file>

<file path=ppt/slideMasters/_rels/slideMaster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theme" Target="../theme/theme22.xml"/></Relationships>
</file>

<file path=ppt/slideMasters/_rels/slideMaster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theme" Target="../theme/theme23.xml"/></Relationships>
</file>

<file path=ppt/slideMasters/_rels/slideMaster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theme" Target="../theme/theme24.xml"/></Relationships>
</file>

<file path=ppt/slideMasters/_rels/slideMaster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theme" Target="../theme/theme25.xml"/></Relationships>
</file>

<file path=ppt/slideMasters/_rels/slideMaster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theme" Target="../theme/theme26.xml"/></Relationships>
</file>

<file path=ppt/slideMasters/_rels/slideMaster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theme" Target="../theme/theme27.xml"/></Relationships>
</file>

<file path=ppt/slideMasters/_rels/slideMaster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theme" Target="../theme/theme28.xml"/></Relationships>
</file>

<file path=ppt/slideMasters/_rels/slideMaster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theme" Target="../theme/theme29.xml"/></Relationships>
</file>

<file path=ppt/slideMasters/_rels/slideMaster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0.xml"/><Relationship Id="rId2" Type="http://schemas.openxmlformats.org/officeDocument/2006/relationships/theme" Target="../theme/theme30.xml"/></Relationships>
</file>

<file path=ppt/slideMasters/_rels/slideMaster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1.xml"/><Relationship Id="rId2" Type="http://schemas.openxmlformats.org/officeDocument/2006/relationships/theme" Target="../theme/theme31.xml"/></Relationships>
</file>

<file path=ppt/slideMasters/_rels/slideMaster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2.xml"/><Relationship Id="rId2" Type="http://schemas.openxmlformats.org/officeDocument/2006/relationships/theme" Target="../theme/theme32.xml"/></Relationships>
</file>

<file path=ppt/slideMasters/_rels/slideMaster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theme" Target="../theme/theme33.xml"/></Relationships>
</file>

<file path=ppt/slideMasters/_rels/slideMaster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4.xml"/><Relationship Id="rId2" Type="http://schemas.openxmlformats.org/officeDocument/2006/relationships/theme" Target="../theme/theme34.xml"/></Relationships>
</file>

<file path=ppt/slideMasters/_rels/slideMaster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5.xml"/><Relationship Id="rId2" Type="http://schemas.openxmlformats.org/officeDocument/2006/relationships/theme" Target="../theme/theme35.xml"/></Relationships>
</file>

<file path=ppt/slideMasters/_rels/slideMaster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6.xml"/><Relationship Id="rId2" Type="http://schemas.openxmlformats.org/officeDocument/2006/relationships/theme" Target="../theme/theme36.xml"/></Relationships>
</file>

<file path=ppt/slideMasters/_rels/slideMaster3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theme" Target="../theme/theme37.xml"/></Relationships>
</file>

<file path=ppt/slideMasters/_rels/slideMaster3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theme" Target="../theme/theme38.xml"/></Relationships>
</file>

<file path=ppt/slideMasters/_rels/slideMaster3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9.xml"/><Relationship Id="rId2" Type="http://schemas.openxmlformats.org/officeDocument/2006/relationships/theme" Target="../theme/theme39.xml"/></Relationships>
</file>

<file path=ppt/slideMasters/_rels/slideMaster4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0.xml"/><Relationship Id="rId2" Type="http://schemas.openxmlformats.org/officeDocument/2006/relationships/theme" Target="../theme/theme40.xml"/></Relationships>
</file>

<file path=ppt/slideMasters/_rels/slideMaster4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1.xml"/><Relationship Id="rId2" Type="http://schemas.openxmlformats.org/officeDocument/2006/relationships/theme" Target="../theme/theme41.xml"/></Relationships>
</file>

<file path=ppt/slideMasters/_rels/slideMaster4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2.xml"/><Relationship Id="rId2" Type="http://schemas.openxmlformats.org/officeDocument/2006/relationships/theme" Target="../theme/theme42.xml"/></Relationships>
</file>

<file path=ppt/slideMasters/_rels/slideMaster4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3.xml"/><Relationship Id="rId2" Type="http://schemas.openxmlformats.org/officeDocument/2006/relationships/theme" Target="../theme/theme43.xml"/></Relationships>
</file>

<file path=ppt/slideMasters/_rels/slideMaster4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4.xml"/><Relationship Id="rId2" Type="http://schemas.openxmlformats.org/officeDocument/2006/relationships/theme" Target="../theme/theme44.xml"/></Relationships>
</file>

<file path=ppt/slideMasters/_rels/slideMaster4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5.xml"/><Relationship Id="rId2" Type="http://schemas.openxmlformats.org/officeDocument/2006/relationships/theme" Target="../theme/theme45.xml"/></Relationships>
</file>

<file path=ppt/slideMasters/_rels/slideMaster4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6.xml"/><Relationship Id="rId2" Type="http://schemas.openxmlformats.org/officeDocument/2006/relationships/theme" Target="../theme/theme46.xml"/></Relationships>
</file>

<file path=ppt/slideMasters/_rels/slideMaster4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theme" Target="../theme/theme47.xml"/></Relationships>
</file>

<file path=ppt/slideMasters/_rels/slideMaster4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8.xml"/><Relationship Id="rId2" Type="http://schemas.openxmlformats.org/officeDocument/2006/relationships/theme" Target="../theme/theme48.xml"/></Relationships>
</file>

<file path=ppt/slideMasters/_rels/slideMaster4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theme" Target="../theme/theme49.xml"/></Relationships>
</file>

<file path=ppt/slideMasters/_rels/slideMaster5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theme" Target="../theme/theme50.xml"/></Relationships>
</file>

<file path=ppt/slideMasters/_rels/slideMaster5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1.xml"/><Relationship Id="rId2" Type="http://schemas.openxmlformats.org/officeDocument/2006/relationships/theme" Target="../theme/theme51.xml"/></Relationships>
</file>

<file path=ppt/slideMasters/_rels/slideMaster5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2.xml"/><Relationship Id="rId2" Type="http://schemas.openxmlformats.org/officeDocument/2006/relationships/theme" Target="../theme/theme52.xml"/></Relationships>
</file>

<file path=ppt/slideMasters/_rels/slideMaster5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3.xml"/><Relationship Id="rId2" Type="http://schemas.openxmlformats.org/officeDocument/2006/relationships/theme" Target="../theme/theme53.xml"/></Relationships>
</file>

<file path=ppt/slideMasters/_rels/slideMaster5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4.xml"/><Relationship Id="rId2" Type="http://schemas.openxmlformats.org/officeDocument/2006/relationships/theme" Target="../theme/theme54.xml"/></Relationships>
</file>

<file path=ppt/slideMasters/_rels/slideMaster5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5.xml"/><Relationship Id="rId2" Type="http://schemas.openxmlformats.org/officeDocument/2006/relationships/theme" Target="../theme/theme55.xml"/></Relationships>
</file>

<file path=ppt/slideMasters/_rels/slideMaster5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6.xml"/><Relationship Id="rId2" Type="http://schemas.openxmlformats.org/officeDocument/2006/relationships/theme" Target="../theme/theme56.xml"/></Relationships>
</file>

<file path=ppt/slideMasters/_rels/slideMaster5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7.xml"/><Relationship Id="rId2" Type="http://schemas.openxmlformats.org/officeDocument/2006/relationships/theme" Target="../theme/theme57.xml"/></Relationships>
</file>

<file path=ppt/slideMasters/_rels/slideMaster5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8.xml"/><Relationship Id="rId2" Type="http://schemas.openxmlformats.org/officeDocument/2006/relationships/theme" Target="../theme/theme58.xml"/></Relationships>
</file>

<file path=ppt/slideMasters/_rels/slideMaster5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9.xml"/><Relationship Id="rId2" Type="http://schemas.openxmlformats.org/officeDocument/2006/relationships/theme" Target="../theme/theme59.xml"/></Relationships>
</file>

<file path=ppt/slideMasters/_rels/slideMaster6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theme" Target="../theme/theme60.xml"/></Relationships>
</file>

<file path=ppt/slideMasters/_rels/slideMaster6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1.xml"/><Relationship Id="rId2" Type="http://schemas.openxmlformats.org/officeDocument/2006/relationships/theme" Target="../theme/theme61.xml"/></Relationships>
</file>

<file path=ppt/slideMasters/_rels/slideMaster6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2.xml"/><Relationship Id="rId2" Type="http://schemas.openxmlformats.org/officeDocument/2006/relationships/theme" Target="../theme/theme62.xml"/></Relationships>
</file>

<file path=ppt/slideMasters/_rels/slideMaster6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theme" Target="../theme/theme63.xml"/></Relationships>
</file>

<file path=ppt/slideMasters/_rels/slideMaster6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4.xml"/><Relationship Id="rId2" Type="http://schemas.openxmlformats.org/officeDocument/2006/relationships/theme" Target="../theme/theme64.xml"/></Relationships>
</file>

<file path=ppt/slideMasters/_rels/slideMaster6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5.xml"/><Relationship Id="rId2" Type="http://schemas.openxmlformats.org/officeDocument/2006/relationships/theme" Target="../theme/theme65.xml"/></Relationships>
</file>

<file path=ppt/slideMasters/_rels/slideMaster6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6.xml"/><Relationship Id="rId2" Type="http://schemas.openxmlformats.org/officeDocument/2006/relationships/theme" Target="../theme/theme66.xml"/></Relationships>
</file>

<file path=ppt/slideMasters/_rels/slideMaster6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7.xml"/><Relationship Id="rId2" Type="http://schemas.openxmlformats.org/officeDocument/2006/relationships/theme" Target="../theme/theme67.xml"/></Relationships>
</file>

<file path=ppt/slideMasters/_rels/slideMaster6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8.xml"/><Relationship Id="rId2" Type="http://schemas.openxmlformats.org/officeDocument/2006/relationships/theme" Target="../theme/theme68.xml"/></Relationships>
</file>

<file path=ppt/slideMasters/_rels/slideMaster6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9.xml"/><Relationship Id="rId2" Type="http://schemas.openxmlformats.org/officeDocument/2006/relationships/theme" Target="../theme/theme69.xml"/></Relationships>
</file>

<file path=ppt/slideMasters/_rels/slideMaster7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0.xml"/><Relationship Id="rId2" Type="http://schemas.openxmlformats.org/officeDocument/2006/relationships/theme" Target="../theme/theme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7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.jpe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e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.jpe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9.jpe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0.jpe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1.jpe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2.jpe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3.jpe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14.jpe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5.jpe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6.jpe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17.jpe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18.jpe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image" Target="../media/image19.jpe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image" Target="../media/image20.jpe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image" Target="../media/image21.jpeg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image" Target="../media/image22.jpe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image" Target="../media/image23.jpe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24.jpeg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image" Target="../media/image25.jpeg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image" Target="../media/image26.jpeg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image" Target="../media/image27.jpeg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image" Target="../media/image28.jpeg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image" Target="../media/image29.jpeg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0.xml"/><Relationship Id="rId2" Type="http://schemas.openxmlformats.org/officeDocument/2006/relationships/image" Target="../media/image30.jpeg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1.xml"/><Relationship Id="rId2" Type="http://schemas.openxmlformats.org/officeDocument/2006/relationships/image" Target="../media/image31.jpeg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2.xml"/><Relationship Id="rId2" Type="http://schemas.openxmlformats.org/officeDocument/2006/relationships/image" Target="../media/image19.jpeg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image" Target="../media/image32.jpeg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4.xml"/><Relationship Id="rId2" Type="http://schemas.openxmlformats.org/officeDocument/2006/relationships/image" Target="../media/image33.jpeg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5.xml"/><Relationship Id="rId2" Type="http://schemas.openxmlformats.org/officeDocument/2006/relationships/image" Target="../media/image34.jpeg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6.xml"/><Relationship Id="rId2" Type="http://schemas.openxmlformats.org/officeDocument/2006/relationships/image" Target="../media/image35.jpeg"/></Relationships>
</file>

<file path=ppt/slides/_rels/slide3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image" Target="../media/image36.jpeg"/></Relationships>
</file>

<file path=ppt/slides/_rels/slide3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image" Target="../media/image37.jpeg"/></Relationships>
</file>

<file path=ppt/slides/_rels/slide3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9.xml"/><Relationship Id="rId2" Type="http://schemas.openxmlformats.org/officeDocument/2006/relationships/image" Target="../media/image38.jpeg"/></Relationships>
</file>

<file path=ppt/slides/_rels/slide4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0.xml"/><Relationship Id="rId2" Type="http://schemas.openxmlformats.org/officeDocument/2006/relationships/image" Target="../media/image39.jpeg"/></Relationships>
</file>

<file path=ppt/slides/_rels/slide4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1.xml"/><Relationship Id="rId2" Type="http://schemas.openxmlformats.org/officeDocument/2006/relationships/image" Target="../media/image40.jpeg"/></Relationships>
</file>

<file path=ppt/slides/_rels/slide4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2.xml"/><Relationship Id="rId2" Type="http://schemas.openxmlformats.org/officeDocument/2006/relationships/image" Target="../media/image35.jpeg"/></Relationships>
</file>

<file path=ppt/slides/_rels/slide4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3.xml"/><Relationship Id="rId2" Type="http://schemas.openxmlformats.org/officeDocument/2006/relationships/image" Target="../media/image41.jpeg"/></Relationships>
</file>

<file path=ppt/slides/_rels/slide4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4.xml"/><Relationship Id="rId2" Type="http://schemas.openxmlformats.org/officeDocument/2006/relationships/image" Target="../media/image42.jpeg"/></Relationships>
</file>

<file path=ppt/slides/_rels/slide4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5.xml"/><Relationship Id="rId2" Type="http://schemas.openxmlformats.org/officeDocument/2006/relationships/image" Target="../media/image43.jpeg"/></Relationships>
</file>

<file path=ppt/slides/_rels/slide4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6.xml"/><Relationship Id="rId2" Type="http://schemas.openxmlformats.org/officeDocument/2006/relationships/image" Target="../media/image44.jpeg"/></Relationships>
</file>

<file path=ppt/slides/_rels/slide4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image" Target="../media/image45.jpeg"/></Relationships>
</file>

<file path=ppt/slides/_rels/slide4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8.xml"/><Relationship Id="rId2" Type="http://schemas.openxmlformats.org/officeDocument/2006/relationships/image" Target="../media/image35.jpeg"/></Relationships>
</file>

<file path=ppt/slides/_rels/slide4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image" Target="../media/image46.jpeg"/></Relationships>
</file>

<file path=ppt/slides/_rels/slide5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image" Target="../media/image47.jpeg"/></Relationships>
</file>

<file path=ppt/slides/_rels/slide5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1.xml"/><Relationship Id="rId2" Type="http://schemas.openxmlformats.org/officeDocument/2006/relationships/image" Target="../media/image48.jpeg"/></Relationships>
</file>

<file path=ppt/slides/_rels/slide5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2.xml"/><Relationship Id="rId2" Type="http://schemas.openxmlformats.org/officeDocument/2006/relationships/image" Target="../media/image49.jpeg"/></Relationships>
</file>

<file path=ppt/slides/_rels/slide5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3.xml"/><Relationship Id="rId2" Type="http://schemas.openxmlformats.org/officeDocument/2006/relationships/image" Target="../media/image50.jpeg"/></Relationships>
</file>

<file path=ppt/slides/_rels/slide5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4.xml"/><Relationship Id="rId2" Type="http://schemas.openxmlformats.org/officeDocument/2006/relationships/image" Target="../media/image19.jpeg"/></Relationships>
</file>

<file path=ppt/slides/_rels/slide5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5.xml"/><Relationship Id="rId2" Type="http://schemas.openxmlformats.org/officeDocument/2006/relationships/image" Target="../media/image51.jpeg"/></Relationships>
</file>

<file path=ppt/slides/_rels/slide5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6.xml"/><Relationship Id="rId2" Type="http://schemas.openxmlformats.org/officeDocument/2006/relationships/image" Target="../media/image52.jpeg"/></Relationships>
</file>

<file path=ppt/slides/_rels/slide5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7.xml"/><Relationship Id="rId2" Type="http://schemas.openxmlformats.org/officeDocument/2006/relationships/image" Target="../media/image53.jpeg"/></Relationships>
</file>

<file path=ppt/slides/_rels/slide5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8.xml"/><Relationship Id="rId2" Type="http://schemas.openxmlformats.org/officeDocument/2006/relationships/image" Target="../media/image54.jpeg"/></Relationships>
</file>

<file path=ppt/slides/_rels/slide5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9.xml"/><Relationship Id="rId2" Type="http://schemas.openxmlformats.org/officeDocument/2006/relationships/image" Target="../media/image55.jpeg"/></Relationships>
</file>

<file path=ppt/slides/_rels/slide6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image" Target="../media/image56.jpeg"/></Relationships>
</file>

<file path=ppt/slides/_rels/slide6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1.xml"/><Relationship Id="rId2" Type="http://schemas.openxmlformats.org/officeDocument/2006/relationships/image" Target="../media/image57.jpeg"/></Relationships>
</file>

<file path=ppt/slides/_rels/slide6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2.xml"/><Relationship Id="rId2" Type="http://schemas.openxmlformats.org/officeDocument/2006/relationships/image" Target="../media/image58.jpeg"/></Relationships>
</file>

<file path=ppt/slides/_rels/slide6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image" Target="../media/image59.jpeg"/></Relationships>
</file>

<file path=ppt/slides/_rels/slide6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4.xml"/><Relationship Id="rId2" Type="http://schemas.openxmlformats.org/officeDocument/2006/relationships/image" Target="../media/image60.jpeg"/></Relationships>
</file>

<file path=ppt/slides/_rels/slide6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5.xml"/><Relationship Id="rId2" Type="http://schemas.openxmlformats.org/officeDocument/2006/relationships/image" Target="../media/image61.jpeg"/></Relationships>
</file>

<file path=ppt/slides/_rels/slide6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6.xml"/><Relationship Id="rId2" Type="http://schemas.openxmlformats.org/officeDocument/2006/relationships/image" Target="../media/image19.jpeg"/></Relationships>
</file>

<file path=ppt/slides/_rels/slide6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7.xml"/><Relationship Id="rId2" Type="http://schemas.openxmlformats.org/officeDocument/2006/relationships/image" Target="../media/image62.jpeg"/></Relationships>
</file>

<file path=ppt/slides/_rels/slide6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8.xml"/><Relationship Id="rId2" Type="http://schemas.openxmlformats.org/officeDocument/2006/relationships/image" Target="../media/image63.jpeg"/></Relationships>
</file>

<file path=ppt/slides/_rels/slide6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9.xml"/><Relationship Id="rId2" Type="http://schemas.openxmlformats.org/officeDocument/2006/relationships/image" Target="../media/image64.jpeg"/></Relationships>
</file>

<file path=ppt/slides/_rels/slide7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0.xml"/><Relationship Id="rId2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71258" y="2139017"/>
            <a:ext cx="5951854" cy="23892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" marR="0">
              <a:lnSpc>
                <a:spcPts val="6251"/>
              </a:lnSpc>
              <a:spcBef>
                <a:spcPct val="0"/>
              </a:spcBef>
              <a:spcAft>
                <a:spcPct val="0"/>
              </a:spcAft>
            </a:pPr>
            <a:r>
              <a:rPr sz="6000" spc="523">
                <a:solidFill>
                  <a:srgbClr val="FFFFFF"/>
                </a:solidFill>
                <a:latin typeface="PLTMUD+MicrosoftYaHei-Bold"/>
                <a:cs typeface="PLTMUD+MicrosoftYaHei-Bold"/>
              </a:rPr>
              <a:t>一路皆是风景</a:t>
            </a:r>
          </a:p>
          <a:p>
            <a:pPr marL="0" marR="0">
              <a:lnSpc>
                <a:spcPts val="4162"/>
              </a:lnSpc>
              <a:spcBef>
                <a:spcPts val="1257"/>
              </a:spcBef>
              <a:spcAft>
                <a:spcPct val="0"/>
              </a:spcAft>
            </a:pPr>
            <a:r>
              <a:rPr sz="4000" spc="377">
                <a:solidFill>
                  <a:srgbClr val="FFFFFF"/>
                </a:solidFill>
                <a:latin typeface="PLTMUD+MicrosoftYaHei-Bold"/>
                <a:cs typeface="PLTMUD+MicrosoftYaHei-Bold"/>
              </a:rPr>
              <a:t>抖音IP内容营销规划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58190" y="3748159"/>
            <a:ext cx="572229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 spc="58">
                <a:solidFill>
                  <a:srgbClr val="FFFFFF"/>
                </a:solidFill>
                <a:latin typeface="PLTMUD+MicrosoftYaHei-Bold"/>
                <a:cs typeface="PLTMUD+MicrosoftYaHei-Bold"/>
              </a:rPr>
              <a:t>TIKTOK</a:t>
            </a:r>
            <a:r>
              <a:rPr sz="1600" spc="167">
                <a:solidFill>
                  <a:srgbClr val="FFFFFF"/>
                </a:solidFill>
                <a:latin typeface="PLTMUD+MicrosoftYaHei-Bold"/>
                <a:cs typeface="PLTMUD+MicrosoftYaHei-Bold"/>
              </a:rPr>
              <a:t> </a:t>
            </a:r>
            <a:r>
              <a:rPr sz="1600" spc="73">
                <a:solidFill>
                  <a:srgbClr val="FFFFFF"/>
                </a:solidFill>
                <a:latin typeface="PLTMUD+MicrosoftYaHei-Bold"/>
                <a:cs typeface="PLTMUD+MicrosoftYaHei-Bold"/>
              </a:rPr>
              <a:t>IP</a:t>
            </a:r>
            <a:r>
              <a:rPr sz="1600" spc="150">
                <a:solidFill>
                  <a:srgbClr val="FFFFFF"/>
                </a:solidFill>
                <a:latin typeface="PLTMUD+MicrosoftYaHei-Bold"/>
                <a:cs typeface="PLTMUD+MicrosoftYaHei-Bold"/>
              </a:rPr>
              <a:t> </a:t>
            </a:r>
            <a:r>
              <a:rPr sz="1600" spc="69">
                <a:solidFill>
                  <a:srgbClr val="FFFFFF"/>
                </a:solidFill>
                <a:latin typeface="PLTMUD+MicrosoftYaHei-Bold"/>
                <a:cs typeface="PLTMUD+MicrosoftYaHei-Bold"/>
              </a:rPr>
              <a:t>CONTENT</a:t>
            </a:r>
            <a:r>
              <a:rPr sz="1600" spc="154">
                <a:solidFill>
                  <a:srgbClr val="FFFFFF"/>
                </a:solidFill>
                <a:latin typeface="PLTMUD+MicrosoftYaHei-Bold"/>
                <a:cs typeface="PLTMUD+MicrosoftYaHei-Bold"/>
              </a:rPr>
              <a:t> </a:t>
            </a:r>
            <a:r>
              <a:rPr sz="1600" spc="75">
                <a:solidFill>
                  <a:srgbClr val="FFFFFF"/>
                </a:solidFill>
                <a:latin typeface="PLTMUD+MicrosoftYaHei-Bold"/>
                <a:cs typeface="PLTMUD+MicrosoftYaHei-Bold"/>
              </a:rPr>
              <a:t>MARKETING</a:t>
            </a:r>
            <a:r>
              <a:rPr sz="1600" spc="149">
                <a:solidFill>
                  <a:srgbClr val="FFFFFF"/>
                </a:solidFill>
                <a:latin typeface="PLTMUD+MicrosoftYaHei-Bold"/>
                <a:cs typeface="PLTMUD+MicrosoftYaHei-Bold"/>
              </a:rPr>
              <a:t> </a:t>
            </a:r>
            <a:r>
              <a:rPr sz="1600" spc="79">
                <a:solidFill>
                  <a:srgbClr val="FFFFFF"/>
                </a:solidFill>
                <a:latin typeface="PLTMUD+MicrosoftYaHei-Bold"/>
                <a:cs typeface="PLTMUD+MicrosoftYaHei-Bold"/>
              </a:rPr>
              <a:t>PLANNING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469352" y="1452290"/>
            <a:ext cx="4223143" cy="13242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6251"/>
              </a:lnSpc>
              <a:spcBef>
                <a:spcPct val="0"/>
              </a:spcBef>
              <a:spcAft>
                <a:spcPct val="0"/>
              </a:spcAft>
            </a:pPr>
            <a:r>
              <a:rPr sz="6000">
                <a:solidFill>
                  <a:srgbClr val="F2F2F2"/>
                </a:solidFill>
                <a:latin typeface="ROLIEL+MicrosoftYaHei-Bold"/>
                <a:cs typeface="ROLIEL+MicrosoftYaHei-Bold"/>
              </a:rPr>
              <a:t>1</a:t>
            </a:r>
            <a:r>
              <a:rPr sz="6000" spc="1052">
                <a:solidFill>
                  <a:srgbClr val="F2F2F2"/>
                </a:solidFill>
                <a:latin typeface="Times New Roman"/>
                <a:cs typeface="Times New Roman"/>
              </a:rPr>
              <a:t> </a:t>
            </a:r>
            <a:r>
              <a:rPr sz="3600">
                <a:solidFill>
                  <a:srgbClr val="F2F2F2"/>
                </a:solidFill>
                <a:latin typeface="ROLIEL+MicrosoftYaHei-Bold"/>
                <a:cs typeface="ROLIEL+MicrosoftYaHei-Bold"/>
              </a:rPr>
              <a:t>营销环境分析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415745" y="2786247"/>
            <a:ext cx="4276750" cy="25191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6251"/>
              </a:lnSpc>
              <a:spcBef>
                <a:spcPct val="0"/>
              </a:spcBef>
              <a:spcAft>
                <a:spcPct val="0"/>
              </a:spcAft>
            </a:pPr>
            <a:r>
              <a:rPr sz="6000">
                <a:solidFill>
                  <a:srgbClr val="F2F2F2"/>
                </a:solidFill>
                <a:latin typeface="ROLIEL+MicrosoftYaHei-Bold"/>
                <a:cs typeface="ROLIEL+MicrosoftYaHei-Bold"/>
              </a:rPr>
              <a:t>2</a:t>
            </a:r>
            <a:r>
              <a:rPr sz="6000" spc="1475">
                <a:solidFill>
                  <a:srgbClr val="F2F2F2"/>
                </a:solidFill>
                <a:latin typeface="Times New Roman"/>
                <a:cs typeface="Times New Roman"/>
              </a:rPr>
              <a:t> </a:t>
            </a:r>
            <a:r>
              <a:rPr sz="3600">
                <a:solidFill>
                  <a:srgbClr val="F2F2F2"/>
                </a:solidFill>
                <a:latin typeface="ROLIEL+MicrosoftYaHei-Bold"/>
                <a:cs typeface="ROLIEL+MicrosoftYaHei-Bold"/>
              </a:rPr>
              <a:t>营销策略规划</a:t>
            </a:r>
          </a:p>
          <a:p>
            <a:pPr marL="0" marR="0">
              <a:lnSpc>
                <a:spcPts val="6251"/>
              </a:lnSpc>
              <a:spcBef>
                <a:spcPts val="3361"/>
              </a:spcBef>
              <a:spcAft>
                <a:spcPct val="0"/>
              </a:spcAft>
            </a:pPr>
            <a:r>
              <a:rPr sz="6000">
                <a:solidFill>
                  <a:srgbClr val="F2F2F2"/>
                </a:solidFill>
                <a:latin typeface="ROLIEL+MicrosoftYaHei-Bold"/>
                <a:cs typeface="ROLIEL+MicrosoftYaHei-Bold"/>
              </a:rPr>
              <a:t>3</a:t>
            </a:r>
            <a:r>
              <a:rPr sz="6000" spc="1284">
                <a:solidFill>
                  <a:srgbClr val="F2F2F2"/>
                </a:solidFill>
                <a:latin typeface="Times New Roman"/>
                <a:cs typeface="Times New Roman"/>
              </a:rPr>
              <a:t> </a:t>
            </a:r>
            <a:r>
              <a:rPr sz="3600">
                <a:solidFill>
                  <a:srgbClr val="F2F2F2"/>
                </a:solidFill>
                <a:latin typeface="ROLIEL+MicrosoftYaHei-Bold"/>
                <a:cs typeface="ROLIEL+MicrosoftYaHei-Bold"/>
              </a:rPr>
              <a:t>合作权益规划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178954" y="1326407"/>
            <a:ext cx="4122815" cy="22326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6251"/>
              </a:lnSpc>
              <a:spcBef>
                <a:spcPct val="0"/>
              </a:spcBef>
              <a:spcAft>
                <a:spcPct val="0"/>
              </a:spcAft>
            </a:pPr>
            <a:r>
              <a:rPr sz="6000" spc="-199">
                <a:solidFill>
                  <a:srgbClr val="0D0D0D"/>
                </a:solidFill>
                <a:latin typeface="CHNRDS+MicrosoftYaHei-Bold"/>
                <a:cs typeface="CHNRDS+MicrosoftYaHei-Bold"/>
              </a:rPr>
              <a:t>PA</a:t>
            </a:r>
            <a:r>
              <a:rPr sz="6000" spc="-1501">
                <a:solidFill>
                  <a:srgbClr val="0D0D0D"/>
                </a:solidFill>
                <a:latin typeface="CHNRDS+MicrosoftYaHei-Bold"/>
                <a:cs typeface="CHNRDS+MicrosoftYaHei-Bold"/>
              </a:rPr>
              <a:t> </a:t>
            </a:r>
            <a:r>
              <a:rPr sz="6000" spc="-67">
                <a:solidFill>
                  <a:srgbClr val="0D0D0D"/>
                </a:solidFill>
                <a:latin typeface="CHNRDS+MicrosoftYaHei-Bold"/>
                <a:cs typeface="CHNRDS+MicrosoftYaHei-Bold"/>
              </a:rPr>
              <a:t>RT</a:t>
            </a:r>
            <a:r>
              <a:rPr sz="6000" spc="354">
                <a:solidFill>
                  <a:srgbClr val="0D0D0D"/>
                </a:solidFill>
                <a:latin typeface="CHNRDS+MicrosoftYaHei-Bold"/>
                <a:cs typeface="CHNRDS+MicrosoftYaHei-Bold"/>
              </a:rPr>
              <a:t> </a:t>
            </a:r>
            <a:r>
              <a:rPr sz="6000">
                <a:solidFill>
                  <a:srgbClr val="0D0D0D"/>
                </a:solidFill>
                <a:latin typeface="CHNRDS+MicrosoftYaHei-Bold"/>
                <a:cs typeface="CHNRDS+MicrosoftYaHei-Bold"/>
              </a:rPr>
              <a:t>01</a:t>
            </a:r>
          </a:p>
          <a:p>
            <a:pPr marL="56274" marR="0">
              <a:lnSpc>
                <a:spcPts val="3751"/>
              </a:lnSpc>
              <a:spcBef>
                <a:spcPts val="816"/>
              </a:spcBef>
              <a:spcAft>
                <a:spcPct val="0"/>
              </a:spcAft>
            </a:pPr>
            <a:r>
              <a:rPr sz="3600" spc="640">
                <a:solidFill>
                  <a:srgbClr val="0D0D0D"/>
                </a:solidFill>
                <a:latin typeface="CHNRDS+MicrosoftYaHei-Bold"/>
                <a:cs typeface="CHNRDS+MicrosoftYaHei-Bold"/>
              </a:rPr>
              <a:t>营销</a:t>
            </a:r>
            <a:r>
              <a:rPr sz="3600" spc="-894">
                <a:solidFill>
                  <a:srgbClr val="0D0D0D"/>
                </a:solidFill>
                <a:latin typeface="CHNRDS+MicrosoftYaHei-Bold"/>
                <a:cs typeface="CHNRDS+MicrosoftYaHei-Bold"/>
              </a:rPr>
              <a:t> </a:t>
            </a:r>
            <a:r>
              <a:rPr sz="3600">
                <a:solidFill>
                  <a:srgbClr val="0D0D0D"/>
                </a:solidFill>
                <a:latin typeface="CHNRDS+MicrosoftYaHei-Bold"/>
                <a:cs typeface="CHNRDS+MicrosoftYaHei-Bold"/>
              </a:rPr>
              <a:t>环</a:t>
            </a:r>
            <a:r>
              <a:rPr sz="3600" spc="-254">
                <a:solidFill>
                  <a:srgbClr val="0D0D0D"/>
                </a:solidFill>
                <a:latin typeface="CHNRDS+MicrosoftYaHei-Bold"/>
                <a:cs typeface="CHNRDS+MicrosoftYaHei-Bold"/>
              </a:rPr>
              <a:t> </a:t>
            </a:r>
            <a:r>
              <a:rPr sz="3600">
                <a:solidFill>
                  <a:srgbClr val="0D0D0D"/>
                </a:solidFill>
                <a:latin typeface="CHNRDS+MicrosoftYaHei-Bold"/>
                <a:cs typeface="CHNRDS+MicrosoftYaHei-Bold"/>
              </a:rPr>
              <a:t>境</a:t>
            </a:r>
            <a:r>
              <a:rPr sz="3600" spc="-254">
                <a:solidFill>
                  <a:srgbClr val="0D0D0D"/>
                </a:solidFill>
                <a:latin typeface="CHNRDS+MicrosoftYaHei-Bold"/>
                <a:cs typeface="CHNRDS+MicrosoftYaHei-Bold"/>
              </a:rPr>
              <a:t> </a:t>
            </a:r>
            <a:r>
              <a:rPr sz="3600">
                <a:solidFill>
                  <a:srgbClr val="0D0D0D"/>
                </a:solidFill>
                <a:latin typeface="CHNRDS+MicrosoftYaHei-Bold"/>
                <a:cs typeface="CHNRDS+MicrosoftYaHei-Bold"/>
              </a:rPr>
              <a:t>分</a:t>
            </a:r>
            <a:r>
              <a:rPr sz="3600" spc="-254">
                <a:solidFill>
                  <a:srgbClr val="0D0D0D"/>
                </a:solidFill>
                <a:latin typeface="CHNRDS+MicrosoftYaHei-Bold"/>
                <a:cs typeface="CHNRDS+MicrosoftYaHei-Bold"/>
              </a:rPr>
              <a:t> </a:t>
            </a:r>
            <a:r>
              <a:rPr sz="3600">
                <a:solidFill>
                  <a:srgbClr val="0D0D0D"/>
                </a:solidFill>
                <a:latin typeface="CHNRDS+MicrosoftYaHei-Bold"/>
                <a:cs typeface="CHNRDS+MicrosoftYaHei-Bold"/>
              </a:rPr>
              <a:t>析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589367" y="4693661"/>
            <a:ext cx="2215515" cy="124739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404040"/>
                </a:solidFill>
                <a:latin typeface="KDSLIB+ArialMT"/>
                <a:cs typeface="KDSLIB+ArialMT"/>
              </a:rPr>
              <a:t>•</a:t>
            </a:r>
            <a:r>
              <a:rPr sz="1600" spc="1289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600">
                <a:solidFill>
                  <a:srgbClr val="404040"/>
                </a:solidFill>
                <a:latin typeface="MEITLL+MicrosoftYaHei"/>
                <a:cs typeface="MEITLL+MicrosoftYaHei"/>
              </a:rPr>
              <a:t>文旅市场环境分析</a:t>
            </a:r>
          </a:p>
          <a:p>
            <a:pPr marL="0" marR="0">
              <a:lnSpc>
                <a:spcPts val="1661"/>
              </a:lnSpc>
              <a:spcBef>
                <a:spcPts val="1168"/>
              </a:spcBef>
              <a:spcAft>
                <a:spcPct val="0"/>
              </a:spcAft>
            </a:pPr>
            <a:r>
              <a:rPr sz="1600">
                <a:solidFill>
                  <a:srgbClr val="404040"/>
                </a:solidFill>
                <a:latin typeface="KDSLIB+ArialMT"/>
                <a:cs typeface="KDSLIB+ArialMT"/>
              </a:rPr>
              <a:t>•</a:t>
            </a:r>
            <a:r>
              <a:rPr sz="1600" spc="1289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600">
                <a:solidFill>
                  <a:srgbClr val="404040"/>
                </a:solidFill>
                <a:latin typeface="MEITLL+MicrosoftYaHei"/>
                <a:cs typeface="MEITLL+MicrosoftYaHei"/>
              </a:rPr>
              <a:t>抖音平台环境分析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404040"/>
                </a:solidFill>
                <a:latin typeface="KDSLIB+ArialMT"/>
                <a:cs typeface="KDSLIB+ArialMT"/>
              </a:rPr>
              <a:t>•</a:t>
            </a:r>
            <a:r>
              <a:rPr sz="1600" spc="1289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600">
                <a:solidFill>
                  <a:srgbClr val="404040"/>
                </a:solidFill>
                <a:latin typeface="MEITLL+MicrosoftYaHei"/>
                <a:cs typeface="MEITLL+MicrosoftYaHei"/>
              </a:rPr>
              <a:t>消费者画像分析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"/>
          <p:cNvSpPr/>
          <p:nvPr/>
        </p:nvSpPr>
        <p:spPr>
          <a:xfrm>
            <a:off x="12700" y="2540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476780" y="1679925"/>
            <a:ext cx="3051810" cy="10337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FFFFFF"/>
                </a:solidFill>
                <a:latin typeface="WTQKUS+MicrosoftYaHei-Bold"/>
                <a:cs typeface="WTQKUS+MicrosoftYaHei-Bold"/>
              </a:rPr>
              <a:t>线上营销痛点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38543" y="2866885"/>
            <a:ext cx="3560698" cy="6921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24"/>
              </a:lnSpc>
              <a:spcBef>
                <a:spcPct val="0"/>
              </a:spcBef>
              <a:spcAft>
                <a:spcPct val="0"/>
              </a:spcAft>
            </a:pPr>
            <a:r>
              <a:rPr sz="2150">
                <a:solidFill>
                  <a:srgbClr val="404040"/>
                </a:solidFill>
                <a:latin typeface="WTQKUS+MicrosoftYaHei-Bold"/>
                <a:cs typeface="WTQKUS+MicrosoftYaHei-Bold"/>
              </a:rPr>
              <a:t>找</a:t>
            </a:r>
            <a:r>
              <a:rPr sz="2150" spc="1017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404040"/>
                </a:solidFill>
                <a:latin typeface="WTQKUS+MicrosoftYaHei-Bold"/>
                <a:cs typeface="WTQKUS+MicrosoftYaHei-Bold"/>
              </a:rPr>
              <a:t>不</a:t>
            </a:r>
            <a:r>
              <a:rPr sz="2150" spc="1017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404040"/>
                </a:solidFill>
                <a:latin typeface="WTQKUS+MicrosoftYaHei-Bold"/>
                <a:cs typeface="WTQKUS+MicrosoftYaHei-Bold"/>
              </a:rPr>
              <a:t>到</a:t>
            </a:r>
            <a:r>
              <a:rPr sz="2150" spc="1017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目</a:t>
            </a:r>
            <a:r>
              <a:rPr sz="2150" spc="1022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标</a:t>
            </a:r>
            <a:r>
              <a:rPr sz="2150" spc="1022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用</a:t>
            </a:r>
            <a:r>
              <a:rPr sz="2150" spc="1022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户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038543" y="3691979"/>
            <a:ext cx="3560698" cy="2291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24"/>
              </a:lnSpc>
              <a:spcBef>
                <a:spcPct val="0"/>
              </a:spcBef>
              <a:spcAft>
                <a:spcPct val="0"/>
              </a:spcAft>
            </a:pPr>
            <a:r>
              <a:rPr sz="2150">
                <a:solidFill>
                  <a:srgbClr val="404040"/>
                </a:solidFill>
                <a:latin typeface="WTQKUS+MicrosoftYaHei-Bold"/>
                <a:cs typeface="WTQKUS+MicrosoftYaHei-Bold"/>
              </a:rPr>
              <a:t>找</a:t>
            </a:r>
            <a:r>
              <a:rPr sz="2150" spc="1017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404040"/>
                </a:solidFill>
                <a:latin typeface="WTQKUS+MicrosoftYaHei-Bold"/>
                <a:cs typeface="WTQKUS+MicrosoftYaHei-Bold"/>
              </a:rPr>
              <a:t>不</a:t>
            </a:r>
            <a:r>
              <a:rPr sz="2150" spc="1017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404040"/>
                </a:solidFill>
                <a:latin typeface="WTQKUS+MicrosoftYaHei-Bold"/>
                <a:cs typeface="WTQKUS+MicrosoftYaHei-Bold"/>
              </a:rPr>
              <a:t>到</a:t>
            </a:r>
            <a:r>
              <a:rPr sz="2150" spc="1017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产</a:t>
            </a:r>
            <a:r>
              <a:rPr sz="2150" spc="1022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品</a:t>
            </a:r>
            <a:r>
              <a:rPr sz="2150" spc="1022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卖</a:t>
            </a:r>
            <a:r>
              <a:rPr sz="2150" spc="1022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点</a:t>
            </a:r>
          </a:p>
          <a:p>
            <a:pPr marL="0" marR="0">
              <a:lnSpc>
                <a:spcPts val="2224"/>
              </a:lnSpc>
              <a:spcBef>
                <a:spcPts val="4084"/>
              </a:spcBef>
              <a:spcAft>
                <a:spcPct val="0"/>
              </a:spcAft>
            </a:pPr>
            <a:r>
              <a:rPr sz="2150">
                <a:solidFill>
                  <a:srgbClr val="404040"/>
                </a:solidFill>
                <a:latin typeface="WTQKUS+MicrosoftYaHei-Bold"/>
                <a:cs typeface="WTQKUS+MicrosoftYaHei-Bold"/>
              </a:rPr>
              <a:t>找</a:t>
            </a:r>
            <a:r>
              <a:rPr sz="2150" spc="1017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404040"/>
                </a:solidFill>
                <a:latin typeface="WTQKUS+MicrosoftYaHei-Bold"/>
                <a:cs typeface="WTQKUS+MicrosoftYaHei-Bold"/>
              </a:rPr>
              <a:t>不</a:t>
            </a:r>
            <a:r>
              <a:rPr sz="2150" spc="1017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404040"/>
                </a:solidFill>
                <a:latin typeface="WTQKUS+MicrosoftYaHei-Bold"/>
                <a:cs typeface="WTQKUS+MicrosoftYaHei-Bold"/>
              </a:rPr>
              <a:t>到</a:t>
            </a:r>
            <a:r>
              <a:rPr sz="2150" spc="1017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沟</a:t>
            </a:r>
            <a:r>
              <a:rPr sz="2150" spc="1022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通</a:t>
            </a:r>
            <a:r>
              <a:rPr sz="2150" spc="1022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语</a:t>
            </a:r>
            <a:r>
              <a:rPr sz="2150" spc="1022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言</a:t>
            </a:r>
          </a:p>
          <a:p>
            <a:pPr marL="0" marR="0">
              <a:lnSpc>
                <a:spcPts val="2224"/>
              </a:lnSpc>
              <a:spcBef>
                <a:spcPts val="4109"/>
              </a:spcBef>
              <a:spcAft>
                <a:spcPct val="0"/>
              </a:spcAft>
            </a:pPr>
            <a:r>
              <a:rPr sz="2150">
                <a:solidFill>
                  <a:srgbClr val="404040"/>
                </a:solidFill>
                <a:latin typeface="WTQKUS+MicrosoftYaHei-Bold"/>
                <a:cs typeface="WTQKUS+MicrosoftYaHei-Bold"/>
              </a:rPr>
              <a:t>找</a:t>
            </a:r>
            <a:r>
              <a:rPr sz="2150" spc="1017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404040"/>
                </a:solidFill>
                <a:latin typeface="WTQKUS+MicrosoftYaHei-Bold"/>
                <a:cs typeface="WTQKUS+MicrosoftYaHei-Bold"/>
              </a:rPr>
              <a:t>不</a:t>
            </a:r>
            <a:r>
              <a:rPr sz="2150" spc="1017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404040"/>
                </a:solidFill>
                <a:latin typeface="WTQKUS+MicrosoftYaHei-Bold"/>
                <a:cs typeface="WTQKUS+MicrosoftYaHei-Bold"/>
              </a:rPr>
              <a:t>到</a:t>
            </a:r>
            <a:r>
              <a:rPr sz="2150" spc="1017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传</a:t>
            </a:r>
            <a:r>
              <a:rPr sz="2150" spc="1022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播</a:t>
            </a:r>
            <a:r>
              <a:rPr sz="2150" spc="1022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方</a:t>
            </a:r>
            <a:r>
              <a:rPr sz="2150" spc="1022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150">
                <a:solidFill>
                  <a:srgbClr val="2F7569"/>
                </a:solidFill>
                <a:latin typeface="WTQKUS+MicrosoftYaHei-Bold"/>
                <a:cs typeface="WTQKUS+MicrosoftYaHei-Bold"/>
              </a:rPr>
              <a:t>式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17903" y="681202"/>
            <a:ext cx="21717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TRNTAT+MicrosoftYaHei"/>
                <a:cs typeface="TRNTAT+MicrosoftYaHei"/>
              </a:rPr>
              <a:t>文旅市场环境分析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17903" y="1009408"/>
            <a:ext cx="7769128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000000"/>
                </a:solidFill>
                <a:latin typeface="LWUFMM+MicrosoftYaHei-Bold"/>
                <a:cs typeface="LWUFMM+MicrosoftYaHei-Bold"/>
              </a:rPr>
              <a:t>国内疫情向好，旅游服务行业迎来强劲复苏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17903" y="681202"/>
            <a:ext cx="21717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FIQUBM+MicrosoftYaHei"/>
                <a:cs typeface="FIQUBM+MicrosoftYaHei"/>
              </a:rPr>
              <a:t>文旅市场环境分析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17903" y="1009408"/>
            <a:ext cx="8178069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000000"/>
                </a:solidFill>
                <a:latin typeface="QORSEW+MicrosoftYaHei-Bold"/>
                <a:cs typeface="QORSEW+MicrosoftYaHei-Bold"/>
              </a:rPr>
              <a:t>与去年同期相比，旅游服务多行业回归常态化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17903" y="681202"/>
            <a:ext cx="21717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OIPVVW+MicrosoftYaHei"/>
                <a:cs typeface="OIPVVW+MicrosoftYaHei"/>
              </a:rPr>
              <a:t>文旅市场环境分析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17903" y="1009408"/>
            <a:ext cx="6542309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000000"/>
                </a:solidFill>
                <a:latin typeface="SPCVLQ+MicrosoftYaHei-Bold"/>
                <a:cs typeface="SPCVLQ+MicrosoftYaHei-Bold"/>
              </a:rPr>
              <a:t>旅游城市及景区线上化布局成效显著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17903" y="681202"/>
            <a:ext cx="21717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LWQNMF+MicrosoftYaHei"/>
                <a:cs typeface="LWQNMF+MicrosoftYaHei"/>
              </a:rPr>
              <a:t>抖音平台环境分析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17903" y="1009408"/>
            <a:ext cx="7360189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000000"/>
                </a:solidFill>
                <a:latin typeface="OCNFND+MicrosoftYaHei-Bold"/>
                <a:cs typeface="OCNFND+MicrosoftYaHei-Bold"/>
              </a:rPr>
              <a:t>假期经济带动下，抖音流量增长趋势明显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17903" y="681202"/>
            <a:ext cx="21717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SOCQGH+MicrosoftYaHei"/>
                <a:cs typeface="SOCQGH+MicrosoftYaHei"/>
              </a:rPr>
              <a:t>抖音市场环境分析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17903" y="1009408"/>
            <a:ext cx="7360189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000000"/>
                </a:solidFill>
                <a:latin typeface="LWUGAT+MicrosoftYaHei-Bold"/>
                <a:cs typeface="LWUGAT+MicrosoftYaHei-Bold"/>
              </a:rPr>
              <a:t>抖音本地生活服务助力品质餐厅民宿出圈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17903" y="681202"/>
            <a:ext cx="17145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TNJPEK+MicrosoftYaHei"/>
                <a:cs typeface="TNJPEK+MicrosoftYaHei"/>
              </a:rPr>
              <a:t>大众消费分析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17903" y="1009408"/>
            <a:ext cx="5724430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000000"/>
                </a:solidFill>
                <a:latin typeface="BFFFRE+MicrosoftYaHei-Bold"/>
                <a:cs typeface="BFFFRE+MicrosoftYaHei-Bold"/>
              </a:rPr>
              <a:t>假期带动下的大众消费场景分布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17903" y="681202"/>
            <a:ext cx="19431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OVTGBP+MicrosoftYaHei"/>
                <a:cs typeface="OVTGBP+MicrosoftYaHei"/>
              </a:rPr>
              <a:t>消费者画像分析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17903" y="1038486"/>
            <a:ext cx="8841866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HWNNJP+MicrosoftYaHei-Bold"/>
                <a:cs typeface="HWNNJP+MicrosoftYaHei-Bold"/>
              </a:rPr>
              <a:t>具备亲子属性的主题乐园景点受</a:t>
            </a:r>
            <a:r>
              <a:rPr sz="2400">
                <a:solidFill>
                  <a:srgbClr val="000000"/>
                </a:solidFill>
                <a:latin typeface="NQWWNU+Arial-BoldMT"/>
                <a:cs typeface="NQWWNU+Arial-BoldMT"/>
              </a:rPr>
              <a:t>8090</a:t>
            </a:r>
            <a:r>
              <a:rPr sz="2400">
                <a:solidFill>
                  <a:srgbClr val="000000"/>
                </a:solidFill>
                <a:latin typeface="HWNNJP+MicrosoftYaHei-Bold"/>
                <a:cs typeface="HWNNJP+MicrosoftYaHei-Bold"/>
              </a:rPr>
              <a:t>后年轻一代家庭青睐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17903" y="681202"/>
            <a:ext cx="19431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OCHQWC+MicrosoftYaHei"/>
                <a:cs typeface="OCHQWC+MicrosoftYaHei"/>
              </a:rPr>
              <a:t>消费者画像分析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17903" y="1009408"/>
            <a:ext cx="7360189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000000"/>
                </a:solidFill>
                <a:latin typeface="RDFVDT+MicrosoftYaHei-Bold"/>
                <a:cs typeface="RDFVDT+MicrosoftYaHei-Bold"/>
              </a:rPr>
              <a:t>租车自驾成为用户短途周边游的重要选择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105964" y="1603674"/>
            <a:ext cx="9136157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锁</a:t>
            </a:r>
            <a:r>
              <a:rPr sz="2400" spc="755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定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核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心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消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费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群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体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，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驱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动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品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牌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定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向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传</a:t>
            </a:r>
            <a:r>
              <a:rPr sz="2400" spc="759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2400">
                <a:solidFill>
                  <a:srgbClr val="2F7569"/>
                </a:solidFill>
                <a:latin typeface="BJCHCF+MicrosoftYaHei"/>
                <a:cs typeface="BJCHCF+MicrosoftYaHei"/>
              </a:rPr>
              <a:t>播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42721" y="2958197"/>
            <a:ext cx="1243965" cy="1329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FFFFFF"/>
                </a:solidFill>
                <a:latin typeface="EAIPLL+MicrosoftYaHei-Bold"/>
                <a:cs typeface="EAIPLL+MicrosoftYaHei-Bold"/>
              </a:rPr>
              <a:t>情侣</a:t>
            </a:r>
          </a:p>
          <a:p>
            <a:pPr marL="0" marR="0">
              <a:lnSpc>
                <a:spcPts val="2912"/>
              </a:lnSpc>
              <a:spcBef>
                <a:spcPts val="497"/>
              </a:spcBef>
              <a:spcAft>
                <a:spcPct val="0"/>
              </a:spcAft>
            </a:pPr>
            <a:r>
              <a:rPr sz="2800">
                <a:solidFill>
                  <a:srgbClr val="FFFFFF"/>
                </a:solidFill>
                <a:latin typeface="EAIPLL+MicrosoftYaHei-Bold"/>
                <a:cs typeface="EAIPLL+MicrosoftYaHei-Bold"/>
              </a:rPr>
              <a:t>打卡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66427" y="2958197"/>
            <a:ext cx="1243965" cy="1329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FFFFFF"/>
                </a:solidFill>
                <a:latin typeface="EAIPLL+MicrosoftYaHei-Bold"/>
                <a:cs typeface="EAIPLL+MicrosoftYaHei-Bold"/>
              </a:rPr>
              <a:t>老年</a:t>
            </a:r>
          </a:p>
          <a:p>
            <a:pPr marL="0" marR="0">
              <a:lnSpc>
                <a:spcPts val="2912"/>
              </a:lnSpc>
              <a:spcBef>
                <a:spcPts val="497"/>
              </a:spcBef>
              <a:spcAft>
                <a:spcPct val="0"/>
              </a:spcAft>
            </a:pPr>
            <a:r>
              <a:rPr sz="2800">
                <a:solidFill>
                  <a:srgbClr val="FFFFFF"/>
                </a:solidFill>
                <a:latin typeface="EAIPLL+MicrosoftYaHei-Bold"/>
                <a:cs typeface="EAIPLL+MicrosoftYaHei-Bold"/>
              </a:rPr>
              <a:t>度假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159266" y="3145954"/>
            <a:ext cx="1599564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FFFFFF"/>
                </a:solidFill>
                <a:latin typeface="EAIPLL+MicrosoftYaHei-Bold"/>
                <a:cs typeface="EAIPLL+MicrosoftYaHei-Bold"/>
              </a:rPr>
              <a:t>亲子游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469739" y="3147771"/>
            <a:ext cx="1599565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FFFFFF"/>
                </a:solidFill>
                <a:latin typeface="EAIPLL+MicrosoftYaHei-Bold"/>
                <a:cs typeface="EAIPLL+MicrosoftYaHei-Bold"/>
              </a:rPr>
              <a:t>毕业季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938388" y="4660450"/>
            <a:ext cx="1755865" cy="1092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BJCHCF+MicrosoftYaHei"/>
                <a:cs typeface="BJCHCF+MicrosoftYaHei"/>
              </a:rPr>
              <a:t>8090后有孩子家庭</a:t>
            </a:r>
          </a:p>
          <a:p>
            <a:pPr marL="30479" marR="0">
              <a:lnSpc>
                <a:spcPts val="1463"/>
              </a:lnSpc>
              <a:spcBef>
                <a:spcPts val="100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BJCHCF+MicrosoftYaHei"/>
                <a:cs typeface="BJCHCF+MicrosoftYaHei"/>
              </a:rPr>
              <a:t>对游乐园，亲子景</a:t>
            </a:r>
          </a:p>
          <a:p>
            <a:pPr marL="208279" marR="0">
              <a:lnSpc>
                <a:spcPts val="1463"/>
              </a:lnSpc>
              <a:spcBef>
                <a:spcPts val="100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BJCHCF+MicrosoftYaHei"/>
                <a:cs typeface="BJCHCF+MicrosoftYaHei"/>
              </a:rPr>
              <a:t>点更有消费力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104843" y="4660450"/>
            <a:ext cx="2052002" cy="1092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3654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BJCHCF+MicrosoftYaHei"/>
                <a:cs typeface="BJCHCF+MicrosoftYaHei"/>
              </a:rPr>
              <a:t>Z世代年轻毕业群体，</a:t>
            </a:r>
          </a:p>
          <a:p>
            <a:pPr marL="0" marR="0">
              <a:lnSpc>
                <a:spcPts val="1463"/>
              </a:lnSpc>
              <a:spcBef>
                <a:spcPts val="100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BJCHCF+MicrosoftYaHei"/>
                <a:cs typeface="BJCHCF+MicrosoftYaHei"/>
              </a:rPr>
              <a:t>团队旅行，向往刺激、</a:t>
            </a:r>
          </a:p>
          <a:p>
            <a:pPr marL="444500" marR="0">
              <a:lnSpc>
                <a:spcPts val="1463"/>
              </a:lnSpc>
              <a:spcBef>
                <a:spcPts val="100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BJCHCF+MicrosoftYaHei"/>
                <a:cs typeface="BJCHCF+MicrosoftYaHei"/>
              </a:rPr>
              <a:t>挑战和未知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437680" y="4661987"/>
            <a:ext cx="2052002" cy="10927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4450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BJCHCF+MicrosoftYaHei"/>
                <a:cs typeface="BJCHCF+MicrosoftYaHei"/>
              </a:rPr>
              <a:t>网红打卡地</a:t>
            </a:r>
          </a:p>
          <a:p>
            <a:pPr marL="0" marR="0">
              <a:lnSpc>
                <a:spcPts val="1463"/>
              </a:lnSpc>
              <a:spcBef>
                <a:spcPts val="100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BJCHCF+MicrosoftYaHei"/>
                <a:cs typeface="BJCHCF+MicrosoftYaHei"/>
              </a:rPr>
              <a:t>喜欢浪漫、轻松、口碑</a:t>
            </a:r>
          </a:p>
          <a:p>
            <a:pPr marL="355600" marR="0">
              <a:lnSpc>
                <a:spcPts val="1463"/>
              </a:lnSpc>
              <a:spcBef>
                <a:spcPts val="100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BJCHCF+MicrosoftYaHei"/>
                <a:cs typeface="BJCHCF+MicrosoftYaHei"/>
              </a:rPr>
              <a:t>的情侣打卡地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8670887" y="4660450"/>
            <a:ext cx="2257202" cy="1092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BJCHCF+MicrosoftYaHei"/>
                <a:cs typeface="BJCHCF+MicrosoftYaHei"/>
              </a:rPr>
              <a:t>银发群体退休度假成为新</a:t>
            </a:r>
          </a:p>
          <a:p>
            <a:pPr marL="0" marR="0">
              <a:lnSpc>
                <a:spcPts val="1463"/>
              </a:lnSpc>
              <a:spcBef>
                <a:spcPts val="100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BJCHCF+MicrosoftYaHei"/>
                <a:cs typeface="BJCHCF+MicrosoftYaHei"/>
              </a:rPr>
              <a:t>生活方式，山水景点成为</a:t>
            </a:r>
          </a:p>
          <a:p>
            <a:pPr marL="622300" marR="0">
              <a:lnSpc>
                <a:spcPts val="1463"/>
              </a:lnSpc>
              <a:spcBef>
                <a:spcPts val="100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BJCHCF+MicrosoftYaHei"/>
                <a:cs typeface="BJCHCF+MicrosoftYaHei"/>
              </a:rPr>
              <a:t>第一选择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176394" y="342145"/>
            <a:ext cx="4415091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KALFUJ+MicrosoftYaHei-Bold"/>
                <a:cs typeface="KALFUJ+MicrosoftYaHei-Bold"/>
              </a:rPr>
              <a:t>一路皆是风景</a:t>
            </a:r>
            <a:r>
              <a:rPr sz="2400" spc="829">
                <a:solidFill>
                  <a:srgbClr val="000000"/>
                </a:solidFill>
                <a:latin typeface="KALFUJ+MicrosoftYaHei-Bold"/>
                <a:cs typeface="KALFUJ+MicrosoftYaHei-Bold"/>
              </a:rPr>
              <a:t> </a:t>
            </a:r>
            <a:r>
              <a:rPr sz="2400">
                <a:solidFill>
                  <a:srgbClr val="000000"/>
                </a:solidFill>
                <a:latin typeface="KALFUJ+MicrosoftYaHei-Bold"/>
                <a:cs typeface="KALFUJ+MicrosoftYaHei-Bold"/>
              </a:rPr>
              <a:t>营销生态图谱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176160" y="965038"/>
            <a:ext cx="838200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HNFLJE+MicrosoftYaHei"/>
                <a:cs typeface="HNFLJE+MicrosoftYaHei"/>
              </a:rPr>
              <a:t>信息沉淀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277017" y="988445"/>
            <a:ext cx="838200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HNFLJE+MicrosoftYaHei"/>
                <a:cs typeface="HNFLJE+MicrosoftYaHei"/>
              </a:rPr>
              <a:t>策略反哺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128" y="1650715"/>
            <a:ext cx="675639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FFFFFF"/>
                </a:solidFill>
                <a:latin typeface="HNFLJE+MicrosoftYaHei"/>
                <a:cs typeface="HNFLJE+MicrosoftYaHei"/>
              </a:rPr>
              <a:t>流 量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165926" y="1650715"/>
            <a:ext cx="623569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FFFFFF"/>
                </a:solidFill>
                <a:latin typeface="HNFLJE+MicrosoftYaHei"/>
                <a:cs typeface="HNFLJE+MicrosoftYaHei"/>
              </a:rPr>
              <a:t>转化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638408" y="1650715"/>
            <a:ext cx="623569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FFFFFF"/>
                </a:solidFill>
                <a:latin typeface="HNFLJE+MicrosoftYaHei"/>
                <a:cs typeface="HNFLJE+MicrosoftYaHei"/>
              </a:rPr>
              <a:t>数据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18629" y="2181774"/>
            <a:ext cx="770890" cy="355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151"/>
              </a:lnSpc>
              <a:spcBef>
                <a:spcPct val="0"/>
              </a:spcBef>
              <a:spcAft>
                <a:spcPct val="0"/>
              </a:spcAft>
            </a:pPr>
            <a:r>
              <a:rPr sz="1100">
                <a:solidFill>
                  <a:srgbClr val="000000"/>
                </a:solidFill>
                <a:latin typeface="HNFLJE+MicrosoftYaHei"/>
                <a:cs typeface="HNFLJE+MicrosoftYaHei"/>
              </a:rPr>
              <a:t>品牌触达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407323" y="2165722"/>
            <a:ext cx="770890" cy="355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151"/>
              </a:lnSpc>
              <a:spcBef>
                <a:spcPct val="0"/>
              </a:spcBef>
              <a:spcAft>
                <a:spcPct val="0"/>
              </a:spcAft>
            </a:pPr>
            <a:r>
              <a:rPr sz="1100">
                <a:solidFill>
                  <a:srgbClr val="000000"/>
                </a:solidFill>
                <a:latin typeface="HNFLJE+MicrosoftYaHei"/>
                <a:cs typeface="HNFLJE+MicrosoftYaHei"/>
              </a:rPr>
              <a:t>短效直线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291505" y="2296760"/>
            <a:ext cx="838200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HNFLJE+MicrosoftYaHei"/>
                <a:cs typeface="HNFLJE+MicrosoftYaHei"/>
              </a:rPr>
              <a:t>场景布局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7949501" y="2305206"/>
            <a:ext cx="838200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HNFLJE+MicrosoftYaHei"/>
                <a:cs typeface="HNFLJE+MicrosoftYaHei"/>
              </a:rPr>
              <a:t>转化提效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402698" y="2414425"/>
            <a:ext cx="735965" cy="3396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流量引入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385285" y="2517244"/>
            <a:ext cx="1137919" cy="49965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FFFFFF"/>
                </a:solidFill>
                <a:latin typeface="HNFLJE+MicrosoftYaHei"/>
                <a:cs typeface="HNFLJE+MicrosoftYaHei"/>
              </a:rPr>
              <a:t>一体式商业数据</a:t>
            </a:r>
          </a:p>
          <a:p>
            <a:pPr marL="200025" marR="0">
              <a:lnSpc>
                <a:spcPts val="1099"/>
              </a:lnSpc>
              <a:spcBef>
                <a:spcPts val="160"/>
              </a:spcBef>
              <a:spcAft>
                <a:spcPct val="0"/>
              </a:spcAft>
            </a:pPr>
            <a:r>
              <a:rPr sz="1050">
                <a:solidFill>
                  <a:srgbClr val="FFFFFF"/>
                </a:solidFill>
                <a:latin typeface="HNFLJE+MicrosoftYaHei"/>
                <a:cs typeface="HNFLJE+MicrosoftYaHei"/>
              </a:rPr>
              <a:t>能力体系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418996" y="2598283"/>
            <a:ext cx="869950" cy="6580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提高可见性</a:t>
            </a:r>
          </a:p>
          <a:p>
            <a:pPr marL="62661" marR="0">
              <a:lnSpc>
                <a:spcPts val="1099"/>
              </a:lnSpc>
              <a:spcBef>
                <a:spcPts val="1407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蓄水人群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727519" y="2645299"/>
            <a:ext cx="533400" cy="570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品牌</a:t>
            </a:r>
          </a:p>
          <a:p>
            <a:pPr marL="0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广告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532252" y="2645299"/>
            <a:ext cx="533400" cy="570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效果</a:t>
            </a:r>
          </a:p>
          <a:p>
            <a:pPr marL="0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广告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4386084" y="2747889"/>
            <a:ext cx="1003935" cy="3396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构建品牌舞台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6027318" y="2740892"/>
            <a:ext cx="1003935" cy="3396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自然流量拦截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338267" y="3119669"/>
            <a:ext cx="735965" cy="7406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兴趣激发</a:t>
            </a:r>
          </a:p>
          <a:p>
            <a:pPr marL="0" marR="0">
              <a:lnSpc>
                <a:spcPts val="1099"/>
              </a:lnSpc>
              <a:spcBef>
                <a:spcPts val="2058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缩短链路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9182189" y="3103616"/>
            <a:ext cx="735965" cy="3396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策略反哺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8207985" y="3216062"/>
            <a:ext cx="533400" cy="570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抖音</a:t>
            </a:r>
          </a:p>
          <a:p>
            <a:pPr marL="76200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号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3499167" y="3280494"/>
            <a:ext cx="623569" cy="1092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KALFUJ+MicrosoftYaHei-Bold"/>
                <a:cs typeface="KALFUJ+MicrosoftYaHei-Bold"/>
              </a:rPr>
              <a:t>流量</a:t>
            </a:r>
          </a:p>
          <a:p>
            <a:pPr marL="109855" marR="0">
              <a:lnSpc>
                <a:spcPts val="1463"/>
              </a:lnSpc>
              <a:spcBef>
                <a:spcPts val="16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KALFUJ+MicrosoftYaHei-Bold"/>
                <a:cs typeface="KALFUJ+MicrosoftYaHei-Bold"/>
              </a:rPr>
              <a:t>+</a:t>
            </a:r>
          </a:p>
          <a:p>
            <a:pPr marL="0" marR="0">
              <a:lnSpc>
                <a:spcPts val="1463"/>
              </a:lnSpc>
              <a:spcBef>
                <a:spcPts val="21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KALFUJ+MicrosoftYaHei-Bold"/>
                <a:cs typeface="KALFUJ+MicrosoftYaHei-Bold"/>
              </a:rPr>
              <a:t>内容</a:t>
            </a:r>
          </a:p>
          <a:p>
            <a:pPr marL="109855" marR="0">
              <a:lnSpc>
                <a:spcPts val="1463"/>
              </a:lnSpc>
              <a:spcBef>
                <a:spcPts val="21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KALFUJ+MicrosoftYaHei-Bold"/>
                <a:cs typeface="KALFUJ+MicrosoftYaHei-Bold"/>
              </a:rPr>
              <a:t>+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4639030" y="3313395"/>
            <a:ext cx="533400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直播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6307404" y="3311478"/>
            <a:ext cx="533400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搜索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7249033" y="3368525"/>
            <a:ext cx="735965" cy="3396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转化粉丝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0387000" y="3388274"/>
            <a:ext cx="1143000" cy="9408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HNFLJE+MicrosoftYaHei"/>
                <a:cs typeface="HNFLJE+MicrosoftYaHei"/>
              </a:rPr>
              <a:t>洞察营销计划</a:t>
            </a:r>
          </a:p>
          <a:p>
            <a:pPr marL="0" marR="0">
              <a:lnSpc>
                <a:spcPts val="1250"/>
              </a:lnSpc>
              <a:spcBef>
                <a:spcPts val="3057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HNFLJE+MicrosoftYaHei"/>
                <a:cs typeface="HNFLJE+MicrosoftYaHei"/>
              </a:rPr>
              <a:t>内容策略指导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1006043" y="3513116"/>
            <a:ext cx="1752600" cy="7818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HNFLJE+MicrosoftYaHei"/>
                <a:cs typeface="HNFLJE+MicrosoftYaHei"/>
              </a:rPr>
              <a:t>智能广告投放管理平台</a:t>
            </a:r>
          </a:p>
          <a:p>
            <a:pPr marL="128333" marR="0">
              <a:lnSpc>
                <a:spcPts val="1250"/>
              </a:lnSpc>
              <a:spcBef>
                <a:spcPts val="1805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HNFLJE+MicrosoftYaHei"/>
                <a:cs typeface="HNFLJE+MicrosoftYaHei"/>
              </a:rPr>
              <a:t>内容资产管理平台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6322415" y="3887117"/>
            <a:ext cx="334009" cy="7396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自</a:t>
            </a:r>
          </a:p>
          <a:p>
            <a:pPr marL="0" marR="0">
              <a:lnSpc>
                <a:spcPts val="1050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然</a:t>
            </a:r>
          </a:p>
          <a:p>
            <a:pPr marL="0" marR="0">
              <a:lnSpc>
                <a:spcPts val="1050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展</a:t>
            </a:r>
          </a:p>
          <a:p>
            <a:pPr marL="0" marR="0">
              <a:lnSpc>
                <a:spcPts val="1050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现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6682308" y="3900642"/>
            <a:ext cx="334009" cy="7396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兴</a:t>
            </a:r>
          </a:p>
          <a:p>
            <a:pPr marL="0" marR="0">
              <a:lnSpc>
                <a:spcPts val="1050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趣</a:t>
            </a:r>
          </a:p>
          <a:p>
            <a:pPr marL="0" marR="0">
              <a:lnSpc>
                <a:spcPts val="1050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激</a:t>
            </a:r>
          </a:p>
          <a:p>
            <a:pPr marL="0" marR="0">
              <a:lnSpc>
                <a:spcPts val="1050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发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7878584" y="3905468"/>
            <a:ext cx="334009" cy="3396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拉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4646561" y="3929053"/>
            <a:ext cx="334009" cy="3396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兴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8993568" y="3913876"/>
            <a:ext cx="334009" cy="7396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留</a:t>
            </a:r>
          </a:p>
          <a:p>
            <a:pPr marL="0" marR="0">
              <a:lnSpc>
                <a:spcPts val="1050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存</a:t>
            </a:r>
          </a:p>
          <a:p>
            <a:pPr marL="0" marR="0">
              <a:lnSpc>
                <a:spcPts val="1050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复</a:t>
            </a:r>
          </a:p>
          <a:p>
            <a:pPr marL="0" marR="0">
              <a:lnSpc>
                <a:spcPts val="1050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购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7878584" y="4038818"/>
            <a:ext cx="334009" cy="6063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新</a:t>
            </a:r>
          </a:p>
          <a:p>
            <a:pPr marL="0" marR="0">
              <a:lnSpc>
                <a:spcPts val="1050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购</a:t>
            </a:r>
          </a:p>
          <a:p>
            <a:pPr marL="0" marR="0">
              <a:lnSpc>
                <a:spcPts val="1050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买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9319335" y="4026499"/>
            <a:ext cx="735965" cy="3396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数据沉淀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4646561" y="4062403"/>
            <a:ext cx="334009" cy="6063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趣</a:t>
            </a:r>
          </a:p>
          <a:p>
            <a:pPr marL="0" marR="0">
              <a:lnSpc>
                <a:spcPts val="1050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激</a:t>
            </a:r>
          </a:p>
          <a:p>
            <a:pPr marL="0" marR="0">
              <a:lnSpc>
                <a:spcPts val="1050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发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5006441" y="4075928"/>
            <a:ext cx="334009" cy="4729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预</a:t>
            </a:r>
          </a:p>
          <a:p>
            <a:pPr marL="0" marR="0">
              <a:lnSpc>
                <a:spcPts val="1050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DETTEQ+MicrosoftYaHei"/>
                <a:cs typeface="DETTEQ+MicrosoftYaHei"/>
              </a:rPr>
              <a:t>热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3499167" y="4133934"/>
            <a:ext cx="623569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KALFUJ+MicrosoftYaHei-Bold"/>
                <a:cs typeface="KALFUJ+MicrosoftYaHei-Bold"/>
              </a:rPr>
              <a:t>场景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8014005" y="4187591"/>
            <a:ext cx="980439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KALFUJ+MicrosoftYaHei-Bold"/>
                <a:cs typeface="KALFUJ+MicrosoftYaHei-Bold"/>
              </a:rPr>
              <a:t>城市文旅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10395013" y="4495143"/>
            <a:ext cx="1143000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HNFLJE+MicrosoftYaHei"/>
                <a:cs typeface="HNFLJE+MicrosoftYaHei"/>
              </a:rPr>
              <a:t>高效用户运营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749007" y="4623909"/>
            <a:ext cx="533400" cy="570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大事</a:t>
            </a:r>
          </a:p>
          <a:p>
            <a:pPr marL="76200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件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1639341" y="4623909"/>
            <a:ext cx="533400" cy="570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精品</a:t>
            </a:r>
          </a:p>
          <a:p>
            <a:pPr marL="76835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IP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2529675" y="4715349"/>
            <a:ext cx="533400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达人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5334025" y="4881426"/>
            <a:ext cx="735965" cy="7406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热度沉淀</a:t>
            </a:r>
          </a:p>
          <a:p>
            <a:pPr marL="0" marR="0">
              <a:lnSpc>
                <a:spcPts val="1099"/>
              </a:lnSpc>
              <a:spcBef>
                <a:spcPts val="2058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品牌发起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6303162" y="4981807"/>
            <a:ext cx="533400" cy="570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短视</a:t>
            </a:r>
          </a:p>
          <a:p>
            <a:pPr marL="76200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频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7272299" y="4967201"/>
            <a:ext cx="735965" cy="3396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转化购买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8203743" y="4977832"/>
            <a:ext cx="533400" cy="570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抖音</a:t>
            </a:r>
          </a:p>
          <a:p>
            <a:pPr marL="0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小店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3422980" y="5062807"/>
            <a:ext cx="735965" cy="3396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内容引入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4634788" y="5075165"/>
            <a:ext cx="533400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KALFUJ+MicrosoftYaHei-Bold"/>
                <a:cs typeface="KALFUJ+MicrosoftYaHei-Bold"/>
              </a:rPr>
              <a:t>互动</a:t>
            </a:r>
          </a:p>
        </p:txBody>
      </p:sp>
      <p:sp>
        <p:nvSpPr>
          <p:cNvPr id="50" name="object 50"/>
          <p:cNvSpPr txBox="1"/>
          <p:nvPr/>
        </p:nvSpPr>
        <p:spPr>
          <a:xfrm>
            <a:off x="10242613" y="5048571"/>
            <a:ext cx="1447800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HNFLJE+MicrosoftYaHei"/>
                <a:cs typeface="HNFLJE+MicrosoftYaHei"/>
              </a:rPr>
              <a:t>科学评估价值成效</a:t>
            </a:r>
          </a:p>
        </p:txBody>
      </p:sp>
      <p:sp>
        <p:nvSpPr>
          <p:cNvPr id="51" name="object 51"/>
          <p:cNvSpPr txBox="1"/>
          <p:nvPr/>
        </p:nvSpPr>
        <p:spPr>
          <a:xfrm>
            <a:off x="564680" y="5270326"/>
            <a:ext cx="1800226" cy="3623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151"/>
              </a:lnSpc>
              <a:spcBef>
                <a:spcPct val="0"/>
              </a:spcBef>
              <a:spcAft>
                <a:spcPct val="0"/>
              </a:spcAft>
            </a:pPr>
            <a:r>
              <a:rPr sz="1100">
                <a:solidFill>
                  <a:srgbClr val="000000"/>
                </a:solidFill>
                <a:latin typeface="HNFLJE+MicrosoftYaHei"/>
                <a:cs typeface="HNFLJE+MicrosoftYaHei"/>
              </a:rPr>
              <a:t>行业影响力</a:t>
            </a:r>
            <a:r>
              <a:rPr sz="1100" spc="996">
                <a:solidFill>
                  <a:srgbClr val="000000"/>
                </a:solidFill>
                <a:latin typeface="HNFLJE+MicrosoftYaHei"/>
                <a:cs typeface="HNFLJE+MicrosoftYaHei"/>
              </a:rPr>
              <a:t> </a:t>
            </a:r>
            <a:r>
              <a:rPr sz="1100">
                <a:solidFill>
                  <a:srgbClr val="000000"/>
                </a:solidFill>
                <a:latin typeface="HNFLJE+MicrosoftYaHei"/>
                <a:cs typeface="HNFLJE+MicrosoftYaHei"/>
              </a:rPr>
              <a:t>圈层影响力</a:t>
            </a:r>
          </a:p>
        </p:txBody>
      </p:sp>
      <p:sp>
        <p:nvSpPr>
          <p:cNvPr id="52" name="object 52"/>
          <p:cNvSpPr txBox="1"/>
          <p:nvPr/>
        </p:nvSpPr>
        <p:spPr>
          <a:xfrm>
            <a:off x="2383129" y="5276866"/>
            <a:ext cx="770890" cy="355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151"/>
              </a:lnSpc>
              <a:spcBef>
                <a:spcPct val="0"/>
              </a:spcBef>
              <a:spcAft>
                <a:spcPct val="0"/>
              </a:spcAft>
            </a:pPr>
            <a:r>
              <a:rPr sz="1100">
                <a:solidFill>
                  <a:srgbClr val="000000"/>
                </a:solidFill>
                <a:latin typeface="HNFLJE+MicrosoftYaHei"/>
                <a:cs typeface="HNFLJE+MicrosoftYaHei"/>
              </a:rPr>
              <a:t>口碑种草</a:t>
            </a:r>
          </a:p>
        </p:txBody>
      </p:sp>
      <p:sp>
        <p:nvSpPr>
          <p:cNvPr id="53" name="object 53"/>
          <p:cNvSpPr txBox="1"/>
          <p:nvPr/>
        </p:nvSpPr>
        <p:spPr>
          <a:xfrm>
            <a:off x="9205099" y="5313403"/>
            <a:ext cx="735965" cy="3396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策略反哺</a:t>
            </a:r>
          </a:p>
        </p:txBody>
      </p:sp>
      <p:sp>
        <p:nvSpPr>
          <p:cNvPr id="54" name="object 54"/>
          <p:cNvSpPr txBox="1"/>
          <p:nvPr/>
        </p:nvSpPr>
        <p:spPr>
          <a:xfrm>
            <a:off x="4382465" y="5689666"/>
            <a:ext cx="1003935" cy="3396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加速用户卷入</a:t>
            </a:r>
          </a:p>
        </p:txBody>
      </p:sp>
      <p:sp>
        <p:nvSpPr>
          <p:cNvPr id="55" name="object 55"/>
          <p:cNvSpPr txBox="1"/>
          <p:nvPr/>
        </p:nvSpPr>
        <p:spPr>
          <a:xfrm>
            <a:off x="5957036" y="5682669"/>
            <a:ext cx="1137919" cy="3396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99"/>
              </a:lnSpc>
              <a:spcBef>
                <a:spcPct val="0"/>
              </a:spcBef>
              <a:spcAft>
                <a:spcPct val="0"/>
              </a:spcAft>
            </a:pPr>
            <a:r>
              <a:rPr sz="1050">
                <a:solidFill>
                  <a:srgbClr val="000000"/>
                </a:solidFill>
                <a:latin typeface="HNFLJE+MicrosoftYaHei"/>
                <a:cs typeface="HNFLJE+MicrosoftYaHei"/>
              </a:rPr>
              <a:t>品牌内容自运营</a:t>
            </a:r>
          </a:p>
        </p:txBody>
      </p:sp>
      <p:sp>
        <p:nvSpPr>
          <p:cNvPr id="56" name="object 56"/>
          <p:cNvSpPr txBox="1"/>
          <p:nvPr/>
        </p:nvSpPr>
        <p:spPr>
          <a:xfrm>
            <a:off x="1571764" y="5752384"/>
            <a:ext cx="675640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FFFFFF"/>
                </a:solidFill>
                <a:latin typeface="HNFLJE+MicrosoftYaHei"/>
                <a:cs typeface="HNFLJE+MicrosoftYaHei"/>
              </a:rPr>
              <a:t>内 容</a:t>
            </a:r>
          </a:p>
        </p:txBody>
      </p:sp>
      <p:sp>
        <p:nvSpPr>
          <p:cNvPr id="57" name="object 57"/>
          <p:cNvSpPr txBox="1"/>
          <p:nvPr/>
        </p:nvSpPr>
        <p:spPr>
          <a:xfrm>
            <a:off x="6992873" y="6297565"/>
            <a:ext cx="1143000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HNFLJE+MicrosoftYaHei"/>
                <a:cs typeface="HNFLJE+MicrosoftYaHei"/>
              </a:rPr>
              <a:t>广告信息沉淀</a:t>
            </a:r>
          </a:p>
        </p:txBody>
      </p:sp>
      <p:sp>
        <p:nvSpPr>
          <p:cNvPr id="58" name="object 58"/>
          <p:cNvSpPr txBox="1"/>
          <p:nvPr/>
        </p:nvSpPr>
        <p:spPr>
          <a:xfrm>
            <a:off x="4246130" y="6320959"/>
            <a:ext cx="838200" cy="387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FFFFFF"/>
                </a:solidFill>
                <a:latin typeface="HNFLJE+MicrosoftYaHei"/>
                <a:cs typeface="HNFLJE+MicrosoftYaHei"/>
              </a:rPr>
              <a:t>策略反哺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48652" y="442437"/>
            <a:ext cx="2588567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UROKCD+MicrosoftYaHei-Bold"/>
                <a:cs typeface="UROKCD+MicrosoftYaHei-Bold"/>
              </a:rPr>
              <a:t>IP联合营销闭环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807196" y="1605025"/>
            <a:ext cx="1980257" cy="1162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51"/>
              </a:lnSpc>
              <a:spcBef>
                <a:spcPct val="0"/>
              </a:spcBef>
              <a:spcAft>
                <a:spcPct val="0"/>
              </a:spcAft>
            </a:pPr>
            <a:r>
              <a:rPr sz="3600">
                <a:solidFill>
                  <a:srgbClr val="2F7569"/>
                </a:solidFill>
                <a:latin typeface="CPBREJ+MicrosoftYaHei"/>
                <a:cs typeface="CPBREJ+MicrosoftYaHei"/>
              </a:rPr>
              <a:t>Scene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906168" y="1640991"/>
            <a:ext cx="1996231" cy="1162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51"/>
              </a:lnSpc>
              <a:spcBef>
                <a:spcPct val="0"/>
              </a:spcBef>
              <a:spcAft>
                <a:spcPct val="0"/>
              </a:spcAft>
            </a:pPr>
            <a:r>
              <a:rPr sz="3600" spc="-60">
                <a:solidFill>
                  <a:srgbClr val="2F7569"/>
                </a:solidFill>
                <a:latin typeface="CPBREJ+MicrosoftYaHei"/>
                <a:cs typeface="CPBREJ+MicrosoftYaHei"/>
              </a:rPr>
              <a:t>Travel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609060" y="2141744"/>
            <a:ext cx="890270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404040"/>
                </a:solidFill>
                <a:latin typeface="CPBREJ+MicrosoftYaHei"/>
                <a:cs typeface="CPBREJ+MicrosoftYaHei"/>
              </a:rPr>
              <a:t>场景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920239" y="2171030"/>
            <a:ext cx="890270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404040"/>
                </a:solidFill>
                <a:latin typeface="CPBREJ+MicrosoftYaHei"/>
                <a:cs typeface="CPBREJ+MicrosoftYaHei"/>
              </a:rPr>
              <a:t>旅游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167559" y="2746738"/>
            <a:ext cx="1515745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404040"/>
                </a:solidFill>
                <a:latin typeface="CPBREJ+MicrosoftYaHei"/>
                <a:cs typeface="CPBREJ+MicrosoftYaHei"/>
              </a:rPr>
              <a:t>政府品牌官方号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8118221" y="2746738"/>
            <a:ext cx="2052002" cy="7726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404040"/>
                </a:solidFill>
                <a:latin typeface="CPBREJ+MicrosoftYaHei"/>
                <a:cs typeface="CPBREJ+MicrosoftYaHei"/>
              </a:rPr>
              <a:t>不同度假场景需求打造</a:t>
            </a:r>
          </a:p>
          <a:p>
            <a:pPr marL="0" marR="0">
              <a:lnSpc>
                <a:spcPts val="1463"/>
              </a:lnSpc>
              <a:spcBef>
                <a:spcPts val="1005"/>
              </a:spcBef>
              <a:spcAft>
                <a:spcPct val="0"/>
              </a:spcAft>
            </a:pPr>
            <a:r>
              <a:rPr sz="1400">
                <a:solidFill>
                  <a:srgbClr val="404040"/>
                </a:solidFill>
                <a:latin typeface="CPBREJ+MicrosoftYaHei"/>
                <a:cs typeface="CPBREJ+MicrosoftYaHei"/>
              </a:rPr>
              <a:t>定期不同景区联合营销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167559" y="3066778"/>
            <a:ext cx="1677364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404040"/>
                </a:solidFill>
                <a:latin typeface="CPBREJ+MicrosoftYaHei"/>
                <a:cs typeface="CPBREJ+MicrosoftYaHei"/>
              </a:rPr>
              <a:t>IP化视频内容打造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793066" y="3383499"/>
            <a:ext cx="1490543" cy="15495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01"/>
              </a:lnSpc>
              <a:spcBef>
                <a:spcPct val="0"/>
              </a:spcBef>
              <a:spcAft>
                <a:spcPct val="0"/>
              </a:spcAft>
            </a:pPr>
            <a:r>
              <a:rPr sz="4800">
                <a:solidFill>
                  <a:srgbClr val="FFFFFF"/>
                </a:solidFill>
                <a:latin typeface="LUQOIQ+ArialMT"/>
                <a:cs typeface="LUQOIQ+ArialMT"/>
              </a:rPr>
              <a:t>IP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153488" y="4121894"/>
            <a:ext cx="1872615" cy="7726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404040"/>
                </a:solidFill>
                <a:latin typeface="CPBREJ+MicrosoftYaHei"/>
                <a:cs typeface="CPBREJ+MicrosoftYaHei"/>
              </a:rPr>
              <a:t>品牌专属特色直播间</a:t>
            </a:r>
          </a:p>
          <a:p>
            <a:pPr marL="0" marR="0">
              <a:lnSpc>
                <a:spcPts val="1463"/>
              </a:lnSpc>
              <a:spcBef>
                <a:spcPts val="1006"/>
              </a:spcBef>
              <a:spcAft>
                <a:spcPct val="0"/>
              </a:spcAft>
            </a:pPr>
            <a:r>
              <a:rPr sz="1400">
                <a:solidFill>
                  <a:srgbClr val="404040"/>
                </a:solidFill>
                <a:latin typeface="CPBREJ+MicrosoftYaHei"/>
                <a:cs typeface="CPBREJ+MicrosoftYaHei"/>
              </a:rPr>
              <a:t>景点门票团购平台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8815349" y="4121894"/>
            <a:ext cx="1337310" cy="7726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404040"/>
                </a:solidFill>
                <a:latin typeface="CPBREJ+MicrosoftYaHei"/>
                <a:cs typeface="CPBREJ+MicrosoftYaHei"/>
              </a:rPr>
              <a:t>IP周边衍生品</a:t>
            </a:r>
          </a:p>
          <a:p>
            <a:pPr marL="0" marR="0">
              <a:lnSpc>
                <a:spcPts val="1463"/>
              </a:lnSpc>
              <a:spcBef>
                <a:spcPts val="1006"/>
              </a:spcBef>
              <a:spcAft>
                <a:spcPct val="0"/>
              </a:spcAft>
            </a:pPr>
            <a:r>
              <a:rPr sz="1400">
                <a:solidFill>
                  <a:srgbClr val="404040"/>
                </a:solidFill>
                <a:latin typeface="CPBREJ+MicrosoftYaHei"/>
                <a:cs typeface="CPBREJ+MicrosoftYaHei"/>
              </a:rPr>
              <a:t>异业品牌联合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878025" y="4832044"/>
            <a:ext cx="1541487" cy="1162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51"/>
              </a:lnSpc>
              <a:spcBef>
                <a:spcPct val="0"/>
              </a:spcBef>
              <a:spcAft>
                <a:spcPct val="0"/>
              </a:spcAft>
            </a:pPr>
            <a:r>
              <a:rPr sz="3600">
                <a:solidFill>
                  <a:srgbClr val="2F7569"/>
                </a:solidFill>
                <a:latin typeface="CPBREJ+MicrosoftYaHei"/>
                <a:cs typeface="CPBREJ+MicrosoftYaHei"/>
              </a:rPr>
              <a:t>Live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8402625" y="4832044"/>
            <a:ext cx="2404541" cy="1162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51"/>
              </a:lnSpc>
              <a:spcBef>
                <a:spcPct val="0"/>
              </a:spcBef>
              <a:spcAft>
                <a:spcPct val="0"/>
              </a:spcAft>
            </a:pPr>
            <a:r>
              <a:rPr sz="3600">
                <a:solidFill>
                  <a:srgbClr val="2F7569"/>
                </a:solidFill>
                <a:latin typeface="CPBREJ+MicrosoftYaHei"/>
                <a:cs typeface="CPBREJ+MicrosoftYaHei"/>
              </a:rPr>
              <a:t>Product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893201" y="5367925"/>
            <a:ext cx="890270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404040"/>
                </a:solidFill>
                <a:latin typeface="CPBREJ+MicrosoftYaHei"/>
                <a:cs typeface="CPBREJ+MicrosoftYaHei"/>
              </a:rPr>
              <a:t>直播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9626511" y="5368344"/>
            <a:ext cx="890270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404040"/>
                </a:solidFill>
                <a:latin typeface="CPBREJ+MicrosoftYaHei"/>
                <a:cs typeface="CPBREJ+MicrosoftYaHei"/>
              </a:rPr>
              <a:t>产品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65873" y="437764"/>
            <a:ext cx="4658264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THMHHN+MicrosoftYaHei-Bold"/>
                <a:cs typeface="THMHHN+MicrosoftYaHei-Bold"/>
              </a:rPr>
              <a:t>一路皆是风景</a:t>
            </a:r>
            <a:r>
              <a:rPr sz="2400" spc="114">
                <a:solidFill>
                  <a:srgbClr val="000000"/>
                </a:solidFill>
                <a:latin typeface="THMHHN+MicrosoftYaHei-Bold"/>
                <a:cs typeface="THMHHN+MicrosoftYaHei-Bold"/>
              </a:rPr>
              <a:t> </a:t>
            </a:r>
            <a:r>
              <a:rPr sz="2400">
                <a:solidFill>
                  <a:srgbClr val="000000"/>
                </a:solidFill>
                <a:latin typeface="THMHHN+MicrosoftYaHei-Bold"/>
                <a:cs typeface="THMHHN+MicrosoftYaHei-Bold"/>
              </a:rPr>
              <a:t>IP年度运营规划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345956" y="1992240"/>
            <a:ext cx="792668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FFFFFF"/>
                </a:solidFill>
                <a:latin typeface="THMHHN+MicrosoftYaHei-Bold"/>
                <a:cs typeface="THMHHN+MicrosoftYaHei-Bold"/>
              </a:rPr>
              <a:t>2月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616981" y="1981838"/>
            <a:ext cx="792668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FFFFFF"/>
                </a:solidFill>
                <a:latin typeface="THMHHN+MicrosoftYaHei-Bold"/>
                <a:cs typeface="THMHHN+MicrosoftYaHei-Bold"/>
              </a:rPr>
              <a:t>6月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309282" y="1998767"/>
            <a:ext cx="792668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FFFFFF"/>
                </a:solidFill>
                <a:latin typeface="THMHHN+MicrosoftYaHei-Bold"/>
                <a:cs typeface="THMHHN+MicrosoftYaHei-Bold"/>
              </a:rPr>
              <a:t>8月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462970" y="1998767"/>
            <a:ext cx="949701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FFFFFF"/>
                </a:solidFill>
                <a:latin typeface="THMHHN+MicrosoftYaHei-Bold"/>
                <a:cs typeface="THMHHN+MicrosoftYaHei-Bold"/>
              </a:rPr>
              <a:t>12月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977233" y="2020815"/>
            <a:ext cx="792668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FFFFFF"/>
                </a:solidFill>
                <a:latin typeface="THMHHN+MicrosoftYaHei-Bold"/>
                <a:cs typeface="THMHHN+MicrosoftYaHei-Bold"/>
              </a:rPr>
              <a:t>4月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8879382" y="2015696"/>
            <a:ext cx="949701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FFFFFF"/>
                </a:solidFill>
                <a:latin typeface="THMHHN+MicrosoftYaHei-Bold"/>
                <a:cs typeface="THMHHN+MicrosoftYaHei-Bold"/>
              </a:rPr>
              <a:t>10月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766470" y="3480476"/>
            <a:ext cx="1144905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404040"/>
                </a:solidFill>
                <a:latin typeface="THMHHN+MicrosoftYaHei-Bold"/>
                <a:cs typeface="THMHHN+MicrosoftYaHei-Bold"/>
              </a:rPr>
              <a:t>旅游号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258428" y="3503531"/>
            <a:ext cx="11169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404040"/>
                </a:solidFill>
                <a:latin typeface="DSLPRM+MicrosoftYaHei"/>
                <a:cs typeface="DSLPRM+MicrosoftYaHei"/>
              </a:rPr>
              <a:t>账号</a:t>
            </a:r>
            <a:r>
              <a:rPr sz="1600">
                <a:solidFill>
                  <a:srgbClr val="2F7569"/>
                </a:solidFill>
                <a:latin typeface="THMHHN+MicrosoftYaHei-Bold"/>
                <a:cs typeface="THMHHN+MicrosoftYaHei-Bold"/>
              </a:rPr>
              <a:t>创建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925951" y="3503531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2F7569"/>
                </a:solidFill>
                <a:latin typeface="THMHHN+MicrosoftYaHei-Bold"/>
                <a:cs typeface="THMHHN+MicrosoftYaHei-Bold"/>
              </a:rPr>
              <a:t>粉丝</a:t>
            </a:r>
            <a:r>
              <a:rPr sz="1600">
                <a:solidFill>
                  <a:srgbClr val="404040"/>
                </a:solidFill>
                <a:latin typeface="DSLPRM+MicrosoftYaHei"/>
                <a:cs typeface="DSLPRM+MicrosoftYaHei"/>
              </a:rPr>
              <a:t>沉淀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666168" y="3503531"/>
            <a:ext cx="911860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2F7569"/>
                </a:solidFill>
                <a:latin typeface="THMHHN+MicrosoftYaHei-Bold"/>
                <a:cs typeface="THMHHN+MicrosoftYaHei-Bold"/>
              </a:rPr>
              <a:t>IP</a:t>
            </a:r>
            <a:r>
              <a:rPr sz="1600">
                <a:solidFill>
                  <a:srgbClr val="404040"/>
                </a:solidFill>
                <a:latin typeface="DSLPRM+MicrosoftYaHei"/>
                <a:cs typeface="DSLPRM+MicrosoftYaHei"/>
              </a:rPr>
              <a:t>形成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8084578" y="3502134"/>
            <a:ext cx="2322195" cy="12158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 spc="-10">
                <a:solidFill>
                  <a:srgbClr val="2F7569"/>
                </a:solidFill>
                <a:latin typeface="THMHHN+MicrosoftYaHei-Bold"/>
                <a:cs typeface="THMHHN+MicrosoftYaHei-Bold"/>
              </a:rPr>
              <a:t>Kol</a:t>
            </a:r>
            <a:r>
              <a:rPr sz="1600" spc="86">
                <a:solidFill>
                  <a:srgbClr val="2F7569"/>
                </a:solidFill>
                <a:latin typeface="THMHHN+MicrosoftYaHei-Bold"/>
                <a:cs typeface="THMHHN+MicrosoftYaHei-Bold"/>
              </a:rPr>
              <a:t> </a:t>
            </a:r>
            <a:r>
              <a:rPr sz="1600">
                <a:solidFill>
                  <a:srgbClr val="404040"/>
                </a:solidFill>
                <a:latin typeface="DSLPRM+MicrosoftYaHei"/>
                <a:cs typeface="DSLPRM+MicrosoftYaHei"/>
              </a:rPr>
              <a:t>长效创意视频输出</a:t>
            </a:r>
          </a:p>
          <a:p>
            <a:pPr marL="501015" marR="0">
              <a:lnSpc>
                <a:spcPts val="1661"/>
              </a:lnSpc>
              <a:spcBef>
                <a:spcPts val="3849"/>
              </a:spcBef>
              <a:spcAft>
                <a:spcPct val="0"/>
              </a:spcAft>
            </a:pPr>
            <a:r>
              <a:rPr sz="1600">
                <a:solidFill>
                  <a:srgbClr val="2F7569"/>
                </a:solidFill>
                <a:latin typeface="THMHHN+MicrosoftYaHei-Bold"/>
                <a:cs typeface="THMHHN+MicrosoftYaHei-Bold"/>
              </a:rPr>
              <a:t>达人</a:t>
            </a:r>
            <a:r>
              <a:rPr sz="1600">
                <a:solidFill>
                  <a:srgbClr val="404040"/>
                </a:solidFill>
                <a:latin typeface="DSLPRM+MicrosoftYaHei"/>
                <a:cs typeface="DSLPRM+MicrosoftYaHei"/>
              </a:rPr>
              <a:t>直播间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751763" y="4184552"/>
            <a:ext cx="1407426" cy="20779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86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404040"/>
                </a:solidFill>
                <a:latin typeface="THMHHN+MicrosoftYaHei-Bold"/>
                <a:cs typeface="THMHHN+MicrosoftYaHei-Bold"/>
              </a:rPr>
              <a:t>直播间：</a:t>
            </a:r>
          </a:p>
          <a:p>
            <a:pPr marL="0" marR="0">
              <a:lnSpc>
                <a:spcPts val="2089"/>
              </a:lnSpc>
              <a:spcBef>
                <a:spcPts val="3520"/>
              </a:spcBef>
              <a:spcAft>
                <a:spcPct val="0"/>
              </a:spcAft>
            </a:pPr>
            <a:r>
              <a:rPr sz="2000">
                <a:solidFill>
                  <a:srgbClr val="404040"/>
                </a:solidFill>
                <a:latin typeface="THMHHN+MicrosoftYaHei-Bold"/>
                <a:cs typeface="THMHHN+MicrosoftYaHei-Bold"/>
              </a:rPr>
              <a:t>产品线：</a:t>
            </a:r>
          </a:p>
          <a:p>
            <a:pPr marL="9791" marR="0">
              <a:lnSpc>
                <a:spcPts val="2089"/>
              </a:lnSpc>
              <a:spcBef>
                <a:spcPts val="3573"/>
              </a:spcBef>
              <a:spcAft>
                <a:spcPct val="0"/>
              </a:spcAft>
            </a:pPr>
            <a:r>
              <a:rPr sz="2000">
                <a:solidFill>
                  <a:srgbClr val="404040"/>
                </a:solidFill>
                <a:latin typeface="THMHHN+MicrosoftYaHei-Bold"/>
                <a:cs typeface="THMHHN+MicrosoftYaHei-Bold"/>
              </a:rPr>
              <a:t>场景线：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606495" y="4203631"/>
            <a:ext cx="17265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404040"/>
                </a:solidFill>
                <a:latin typeface="DSLPRM+MicrosoftYaHei"/>
                <a:cs typeface="DSLPRM+MicrosoftYaHei"/>
              </a:rPr>
              <a:t>产品</a:t>
            </a:r>
            <a:r>
              <a:rPr sz="1600">
                <a:solidFill>
                  <a:srgbClr val="2F7569"/>
                </a:solidFill>
                <a:latin typeface="THMHHN+MicrosoftYaHei-Bold"/>
                <a:cs typeface="THMHHN+MicrosoftYaHei-Bold"/>
              </a:rPr>
              <a:t>每周直播间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173744" y="4928433"/>
            <a:ext cx="1318259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2F7569"/>
                </a:solidFill>
                <a:latin typeface="THMHHN+MicrosoftYaHei-Bold"/>
                <a:cs typeface="THMHHN+MicrosoftYaHei-Bold"/>
              </a:rPr>
              <a:t>IP创意设计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4197095" y="4928433"/>
            <a:ext cx="19297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404040"/>
                </a:solidFill>
                <a:latin typeface="DSLPRM+MicrosoftYaHei"/>
                <a:cs typeface="DSLPRM+MicrosoftYaHei"/>
              </a:rPr>
              <a:t>衍生产品</a:t>
            </a:r>
            <a:r>
              <a:rPr sz="1600">
                <a:solidFill>
                  <a:srgbClr val="2F7569"/>
                </a:solidFill>
                <a:latin typeface="THMHHN+MicrosoftYaHei-Bold"/>
                <a:cs typeface="THMHHN+MicrosoftYaHei-Bold"/>
              </a:rPr>
              <a:t>合作筹备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7907070" y="4928433"/>
            <a:ext cx="243611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2F7569"/>
                </a:solidFill>
                <a:latin typeface="THMHHN+MicrosoftYaHei-Bold"/>
                <a:cs typeface="THMHHN+MicrosoftYaHei-Bold"/>
              </a:rPr>
              <a:t>产品上线</a:t>
            </a:r>
            <a:r>
              <a:rPr sz="1600">
                <a:solidFill>
                  <a:srgbClr val="000000"/>
                </a:solidFill>
                <a:latin typeface="DSLPRM+MicrosoftYaHei"/>
                <a:cs typeface="DSLPRM+MicrosoftYaHei"/>
              </a:rPr>
              <a:t>/品牌异业合作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4000576" y="5639913"/>
            <a:ext cx="6074949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2F7569"/>
                </a:solidFill>
                <a:latin typeface="THMHHN+MicrosoftYaHei-Bold"/>
                <a:cs typeface="THMHHN+MicrosoftYaHei-Bold"/>
              </a:rPr>
              <a:t>每月根</a:t>
            </a:r>
            <a:r>
              <a:rPr sz="1600">
                <a:solidFill>
                  <a:srgbClr val="000000"/>
                </a:solidFill>
                <a:latin typeface="DSLPRM+MicrosoftYaHei"/>
                <a:cs typeface="DSLPRM+MicrosoftYaHei"/>
              </a:rPr>
              <a:t>据季节、营销节点等策划一场大型联合营销宣传活动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178954" y="1326407"/>
            <a:ext cx="4122815" cy="22326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6251"/>
              </a:lnSpc>
              <a:spcBef>
                <a:spcPct val="0"/>
              </a:spcBef>
              <a:spcAft>
                <a:spcPct val="0"/>
              </a:spcAft>
            </a:pPr>
            <a:r>
              <a:rPr sz="6000" spc="-199">
                <a:solidFill>
                  <a:srgbClr val="0D0D0D"/>
                </a:solidFill>
                <a:latin typeface="ODWSTS+MicrosoftYaHei-Bold"/>
                <a:cs typeface="ODWSTS+MicrosoftYaHei-Bold"/>
              </a:rPr>
              <a:t>PA</a:t>
            </a:r>
            <a:r>
              <a:rPr sz="6000" spc="-1501">
                <a:solidFill>
                  <a:srgbClr val="0D0D0D"/>
                </a:solidFill>
                <a:latin typeface="ODWSTS+MicrosoftYaHei-Bold"/>
                <a:cs typeface="ODWSTS+MicrosoftYaHei-Bold"/>
              </a:rPr>
              <a:t> </a:t>
            </a:r>
            <a:r>
              <a:rPr sz="6000" spc="-67">
                <a:solidFill>
                  <a:srgbClr val="0D0D0D"/>
                </a:solidFill>
                <a:latin typeface="ODWSTS+MicrosoftYaHei-Bold"/>
                <a:cs typeface="ODWSTS+MicrosoftYaHei-Bold"/>
              </a:rPr>
              <a:t>RT</a:t>
            </a:r>
            <a:r>
              <a:rPr sz="6000" spc="354">
                <a:solidFill>
                  <a:srgbClr val="0D0D0D"/>
                </a:solidFill>
                <a:latin typeface="ODWSTS+MicrosoftYaHei-Bold"/>
                <a:cs typeface="ODWSTS+MicrosoftYaHei-Bold"/>
              </a:rPr>
              <a:t> </a:t>
            </a:r>
            <a:r>
              <a:rPr sz="6000">
                <a:solidFill>
                  <a:srgbClr val="0D0D0D"/>
                </a:solidFill>
                <a:latin typeface="ODWSTS+MicrosoftYaHei-Bold"/>
                <a:cs typeface="ODWSTS+MicrosoftYaHei-Bold"/>
              </a:rPr>
              <a:t>02</a:t>
            </a:r>
          </a:p>
          <a:p>
            <a:pPr marL="56274" marR="0">
              <a:lnSpc>
                <a:spcPts val="3751"/>
              </a:lnSpc>
              <a:spcBef>
                <a:spcPts val="816"/>
              </a:spcBef>
              <a:spcAft>
                <a:spcPct val="0"/>
              </a:spcAft>
            </a:pPr>
            <a:r>
              <a:rPr sz="3600" spc="640">
                <a:solidFill>
                  <a:srgbClr val="0D0D0D"/>
                </a:solidFill>
                <a:latin typeface="ODWSTS+MicrosoftYaHei-Bold"/>
                <a:cs typeface="ODWSTS+MicrosoftYaHei-Bold"/>
              </a:rPr>
              <a:t>营销</a:t>
            </a:r>
            <a:r>
              <a:rPr sz="3600" spc="-894">
                <a:solidFill>
                  <a:srgbClr val="0D0D0D"/>
                </a:solidFill>
                <a:latin typeface="ODWSTS+MicrosoftYaHei-Bold"/>
                <a:cs typeface="ODWSTS+MicrosoftYaHei-Bold"/>
              </a:rPr>
              <a:t> </a:t>
            </a:r>
            <a:r>
              <a:rPr sz="3600">
                <a:solidFill>
                  <a:srgbClr val="0D0D0D"/>
                </a:solidFill>
                <a:latin typeface="ODWSTS+MicrosoftYaHei-Bold"/>
                <a:cs typeface="ODWSTS+MicrosoftYaHei-Bold"/>
              </a:rPr>
              <a:t>策</a:t>
            </a:r>
            <a:r>
              <a:rPr sz="3600" spc="-254">
                <a:solidFill>
                  <a:srgbClr val="0D0D0D"/>
                </a:solidFill>
                <a:latin typeface="ODWSTS+MicrosoftYaHei-Bold"/>
                <a:cs typeface="ODWSTS+MicrosoftYaHei-Bold"/>
              </a:rPr>
              <a:t> </a:t>
            </a:r>
            <a:r>
              <a:rPr sz="3600">
                <a:solidFill>
                  <a:srgbClr val="0D0D0D"/>
                </a:solidFill>
                <a:latin typeface="ODWSTS+MicrosoftYaHei-Bold"/>
                <a:cs typeface="ODWSTS+MicrosoftYaHei-Bold"/>
              </a:rPr>
              <a:t>略</a:t>
            </a:r>
            <a:r>
              <a:rPr sz="3600" spc="-254">
                <a:solidFill>
                  <a:srgbClr val="0D0D0D"/>
                </a:solidFill>
                <a:latin typeface="ODWSTS+MicrosoftYaHei-Bold"/>
                <a:cs typeface="ODWSTS+MicrosoftYaHei-Bold"/>
              </a:rPr>
              <a:t> </a:t>
            </a:r>
            <a:r>
              <a:rPr sz="3600">
                <a:solidFill>
                  <a:srgbClr val="0D0D0D"/>
                </a:solidFill>
                <a:latin typeface="ODWSTS+MicrosoftYaHei-Bold"/>
                <a:cs typeface="ODWSTS+MicrosoftYaHei-Bold"/>
              </a:rPr>
              <a:t>规</a:t>
            </a:r>
            <a:r>
              <a:rPr sz="3600" spc="-254">
                <a:solidFill>
                  <a:srgbClr val="0D0D0D"/>
                </a:solidFill>
                <a:latin typeface="ODWSTS+MicrosoftYaHei-Bold"/>
                <a:cs typeface="ODWSTS+MicrosoftYaHei-Bold"/>
              </a:rPr>
              <a:t> </a:t>
            </a:r>
            <a:r>
              <a:rPr sz="3600">
                <a:solidFill>
                  <a:srgbClr val="0D0D0D"/>
                </a:solidFill>
                <a:latin typeface="ODWSTS+MicrosoftYaHei-Bold"/>
                <a:cs typeface="ODWSTS+MicrosoftYaHei-Bold"/>
              </a:rPr>
              <a:t>划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589367" y="4492493"/>
            <a:ext cx="2143759" cy="124739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404040"/>
                </a:solidFill>
                <a:latin typeface="CKJNAA+ArialMT"/>
                <a:cs typeface="CKJNAA+ArialMT"/>
              </a:rPr>
              <a:t>•</a:t>
            </a:r>
            <a:r>
              <a:rPr sz="1600" spc="1289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600">
                <a:solidFill>
                  <a:srgbClr val="404040"/>
                </a:solidFill>
                <a:latin typeface="BDVQVS+MicrosoftYaHei"/>
                <a:cs typeface="BDVQVS+MicrosoftYaHei"/>
              </a:rPr>
              <a:t>IP+旅游（线上）</a:t>
            </a:r>
          </a:p>
          <a:p>
            <a:pPr marL="0" marR="0">
              <a:lnSpc>
                <a:spcPts val="1661"/>
              </a:lnSpc>
              <a:spcBef>
                <a:spcPts val="1168"/>
              </a:spcBef>
              <a:spcAft>
                <a:spcPct val="0"/>
              </a:spcAft>
            </a:pPr>
            <a:r>
              <a:rPr sz="1600">
                <a:solidFill>
                  <a:srgbClr val="404040"/>
                </a:solidFill>
                <a:latin typeface="CKJNAA+ArialMT"/>
                <a:cs typeface="CKJNAA+ArialMT"/>
              </a:rPr>
              <a:t>•</a:t>
            </a:r>
            <a:r>
              <a:rPr sz="1600" spc="1289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600">
                <a:solidFill>
                  <a:srgbClr val="404040"/>
                </a:solidFill>
                <a:latin typeface="BDVQVS+MicrosoftYaHei"/>
                <a:cs typeface="BDVQVS+MicrosoftYaHei"/>
              </a:rPr>
              <a:t>IP+场景（线下）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404040"/>
                </a:solidFill>
                <a:latin typeface="CKJNAA+ArialMT"/>
                <a:cs typeface="CKJNAA+ArialMT"/>
              </a:rPr>
              <a:t>•</a:t>
            </a:r>
            <a:r>
              <a:rPr sz="1600" spc="1289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600">
                <a:solidFill>
                  <a:srgbClr val="404040"/>
                </a:solidFill>
                <a:latin typeface="BDVQVS+MicrosoftYaHei"/>
                <a:cs typeface="BDVQVS+MicrosoftYaHei"/>
              </a:rPr>
              <a:t>IP+直播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589367" y="5589773"/>
            <a:ext cx="1330959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404040"/>
                </a:solidFill>
                <a:latin typeface="CKJNAA+ArialMT"/>
                <a:cs typeface="CKJNAA+ArialMT"/>
              </a:rPr>
              <a:t>•</a:t>
            </a:r>
            <a:r>
              <a:rPr sz="1600" spc="1289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1600">
                <a:solidFill>
                  <a:srgbClr val="404040"/>
                </a:solidFill>
                <a:latin typeface="BDVQVS+MicrosoftYaHei"/>
                <a:cs typeface="BDVQVS+MicrosoftYaHei"/>
              </a:rPr>
              <a:t>IP+产品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307945" y="1475862"/>
            <a:ext cx="10668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2F7569"/>
                </a:solidFill>
                <a:latin typeface="BPSWTC+MicrosoftYaHei"/>
                <a:cs typeface="BPSWTC+MicrosoftYaHei"/>
              </a:rPr>
              <a:t>旅游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329942" y="3142389"/>
            <a:ext cx="1490543" cy="15495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01"/>
              </a:lnSpc>
              <a:spcBef>
                <a:spcPct val="0"/>
              </a:spcBef>
              <a:spcAft>
                <a:spcPct val="0"/>
              </a:spcAft>
            </a:pPr>
            <a:r>
              <a:rPr sz="4800">
                <a:solidFill>
                  <a:srgbClr val="FFFFFF"/>
                </a:solidFill>
                <a:latin typeface="QTTDOW+ArialMT"/>
                <a:cs typeface="QTTDOW+ArialMT"/>
              </a:rPr>
              <a:t>IP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529945" y="3287517"/>
            <a:ext cx="10668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2F7569"/>
                </a:solidFill>
                <a:latin typeface="BPSWTC+MicrosoftYaHei"/>
                <a:cs typeface="BPSWTC+MicrosoftYaHei"/>
              </a:rPr>
              <a:t>产品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148810" y="3274817"/>
            <a:ext cx="10668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2F7569"/>
                </a:solidFill>
                <a:latin typeface="BPSWTC+MicrosoftYaHei"/>
                <a:cs typeface="BPSWTC+MicrosoftYaHei"/>
              </a:rPr>
              <a:t>场景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8306675" y="5020432"/>
            <a:ext cx="10668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2F7569"/>
                </a:solidFill>
                <a:latin typeface="BPSWTC+MicrosoftYaHei"/>
                <a:cs typeface="BPSWTC+MicrosoftYaHei"/>
              </a:rPr>
              <a:t>直播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1439" y="804783"/>
            <a:ext cx="18692890" cy="111061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849"/>
              </a:lnSpc>
              <a:spcBef>
                <a:spcPct val="0"/>
              </a:spcBef>
              <a:spcAft>
                <a:spcPct val="0"/>
              </a:spcAft>
            </a:pPr>
            <a:r>
              <a:rPr sz="34400" spc="-169">
                <a:solidFill>
                  <a:srgbClr val="404040"/>
                </a:solidFill>
                <a:latin typeface="EAURUM+ArialMT"/>
                <a:cs typeface="EAURUM+ArialMT"/>
              </a:rPr>
              <a:t>Travel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59803" y="2891250"/>
            <a:ext cx="4605654" cy="30991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003"/>
              </a:lnSpc>
              <a:spcBef>
                <a:spcPct val="0"/>
              </a:spcBef>
              <a:spcAft>
                <a:spcPct val="0"/>
              </a:spcAft>
            </a:pPr>
            <a:r>
              <a:rPr sz="9600">
                <a:solidFill>
                  <a:srgbClr val="2F7569"/>
                </a:solidFill>
                <a:latin typeface="QKLPSQ+MicrosoftYaHei-Bold"/>
                <a:cs typeface="QKLPSQ+MicrosoftYaHei-Bold"/>
              </a:rPr>
              <a:t>旅</a:t>
            </a:r>
            <a:r>
              <a:rPr sz="9600" spc="265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9600">
                <a:solidFill>
                  <a:srgbClr val="2F7569"/>
                </a:solidFill>
                <a:latin typeface="QKLPSQ+MicrosoftYaHei-Bold"/>
                <a:cs typeface="QKLPSQ+MicrosoftYaHei-Bold"/>
              </a:rPr>
              <a:t>游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853916" y="3115490"/>
            <a:ext cx="1490543" cy="15495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01"/>
              </a:lnSpc>
              <a:spcBef>
                <a:spcPct val="0"/>
              </a:spcBef>
              <a:spcAft>
                <a:spcPct val="0"/>
              </a:spcAft>
            </a:pPr>
            <a:r>
              <a:rPr sz="4800">
                <a:solidFill>
                  <a:srgbClr val="FFFFFF"/>
                </a:solidFill>
                <a:latin typeface="EAURUM+ArialMT"/>
                <a:cs typeface="EAURUM+ArialMT"/>
              </a:rPr>
              <a:t>IP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190479" y="6118617"/>
            <a:ext cx="473943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UDJUSS+MicrosoftYaHei"/>
                <a:cs typeface="UDJUSS+MicrosoftYaHei"/>
              </a:rPr>
              <a:t>T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940413" y="6118617"/>
            <a:ext cx="430187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UDJUSS+MicrosoftYaHei"/>
                <a:cs typeface="UDJUSS+MicrosoftYaHei"/>
              </a:rPr>
              <a:t>r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668759" y="6118617"/>
            <a:ext cx="469255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UDJUSS+MicrosoftYaHei"/>
                <a:cs typeface="UDJUSS+MicrosoftYaHei"/>
              </a:rPr>
              <a:t>a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436473" y="6118617"/>
            <a:ext cx="462892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UDJUSS+MicrosoftYaHei"/>
                <a:cs typeface="UDJUSS+MicrosoftYaHei"/>
              </a:rPr>
              <a:t>v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7195933" y="6118617"/>
            <a:ext cx="472603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UDJUSS+MicrosoftYaHei"/>
                <a:cs typeface="UDJUSS+MicrosoftYaHei"/>
              </a:rPr>
              <a:t>e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966823" y="6118617"/>
            <a:ext cx="403733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UDJUSS+MicrosoftYaHei"/>
                <a:cs typeface="UDJUSS+MicrosoftYaHei"/>
              </a:rPr>
              <a:t>l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268419" y="697402"/>
            <a:ext cx="4269933" cy="10337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404040"/>
                </a:solidFill>
                <a:latin typeface="VGBWRD+MicrosoftYaHei-Bold"/>
                <a:cs typeface="VGBWRD+MicrosoftYaHei-Bold"/>
              </a:rPr>
              <a:t>IP账号传播用户法则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11505" y="803065"/>
            <a:ext cx="16608661" cy="9265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910"/>
              </a:lnSpc>
              <a:spcBef>
                <a:spcPct val="0"/>
              </a:spcBef>
              <a:spcAft>
                <a:spcPct val="0"/>
              </a:spcAft>
            </a:pPr>
            <a:r>
              <a:rPr sz="28700">
                <a:solidFill>
                  <a:srgbClr val="000000"/>
                </a:solidFill>
                <a:latin typeface="ANMEHN+Arial-BoldMT"/>
                <a:cs typeface="ANMEHN+Arial-BoldMT"/>
              </a:rPr>
              <a:t>AISAS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641830" y="3303434"/>
            <a:ext cx="10107162" cy="17432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626"/>
              </a:lnSpc>
              <a:spcBef>
                <a:spcPct val="0"/>
              </a:spcBef>
              <a:spcAft>
                <a:spcPct val="0"/>
              </a:spcAft>
            </a:pPr>
            <a:r>
              <a:rPr sz="5400">
                <a:solidFill>
                  <a:srgbClr val="FFFFFF"/>
                </a:solidFill>
                <a:latin typeface="VGBWRD+MicrosoftYaHei-Bold"/>
                <a:cs typeface="VGBWRD+MicrosoftYaHei-Bold"/>
              </a:rPr>
              <a:t>A</a:t>
            </a:r>
            <a:r>
              <a:rPr sz="5400" spc="1210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400">
                <a:solidFill>
                  <a:srgbClr val="FFFFFF"/>
                </a:solidFill>
                <a:latin typeface="VGBWRD+MicrosoftYaHei-Bold"/>
                <a:cs typeface="VGBWRD+MicrosoftYaHei-Bold"/>
              </a:rPr>
              <a:t>I</a:t>
            </a:r>
            <a:r>
              <a:rPr sz="5400" spc="125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400">
                <a:solidFill>
                  <a:srgbClr val="FFFFFF"/>
                </a:solidFill>
                <a:latin typeface="VGBWRD+MicrosoftYaHei-Bold"/>
                <a:cs typeface="VGBWRD+MicrosoftYaHei-Bold"/>
              </a:rPr>
              <a:t>S</a:t>
            </a:r>
            <a:r>
              <a:rPr sz="5400" spc="1138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400">
                <a:solidFill>
                  <a:srgbClr val="FFFFFF"/>
                </a:solidFill>
                <a:latin typeface="VGBWRD+MicrosoftYaHei-Bold"/>
                <a:cs typeface="VGBWRD+MicrosoftYaHei-Bold"/>
              </a:rPr>
              <a:t>A</a:t>
            </a:r>
            <a:r>
              <a:rPr sz="5400" spc="1138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400">
                <a:solidFill>
                  <a:srgbClr val="FFFFFF"/>
                </a:solidFill>
                <a:latin typeface="VGBWRD+MicrosoftYaHei-Bold"/>
                <a:cs typeface="VGBWRD+MicrosoftYaHei-Bold"/>
              </a:rPr>
              <a:t>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85785" y="4998363"/>
            <a:ext cx="1376846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AVBSFK+MicrosoftYaHei"/>
                <a:cs typeface="AVBSFK+MicrosoftYaHei"/>
              </a:rPr>
              <a:t>Attention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568598" y="4998363"/>
            <a:ext cx="1173807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AVBSFK+MicrosoftYaHei"/>
                <a:cs typeface="AVBSFK+MicrosoftYaHei"/>
              </a:rPr>
              <a:t>Interest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698706" y="4999951"/>
            <a:ext cx="1073571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AVBSFK+MicrosoftYaHei"/>
                <a:cs typeface="AVBSFK+MicrosoftYaHei"/>
              </a:rPr>
              <a:t>Search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789456" y="4999938"/>
            <a:ext cx="1050821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AVBSFK+MicrosoftYaHei"/>
                <a:cs typeface="AVBSFK+MicrosoftYaHei"/>
              </a:rPr>
              <a:t>Action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9918928" y="4998363"/>
            <a:ext cx="958936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AVBSFK+MicrosoftYaHei"/>
                <a:cs typeface="AVBSFK+MicrosoftYaHei"/>
              </a:rPr>
              <a:t>Share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671535" y="5409843"/>
            <a:ext cx="8001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AVBSFK+MicrosoftYaHei"/>
                <a:cs typeface="AVBSFK+MicrosoftYaHei"/>
              </a:rPr>
              <a:t>注意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752748" y="5409843"/>
            <a:ext cx="8001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AVBSFK+MicrosoftYaHei"/>
                <a:cs typeface="AVBSFK+MicrosoftYaHei"/>
              </a:rPr>
              <a:t>兴趣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833960" y="5411431"/>
            <a:ext cx="8001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AVBSFK+MicrosoftYaHei"/>
                <a:cs typeface="AVBSFK+MicrosoftYaHei"/>
              </a:rPr>
              <a:t>搜索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7915185" y="5411418"/>
            <a:ext cx="8001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AVBSFK+MicrosoftYaHei"/>
                <a:cs typeface="AVBSFK+MicrosoftYaHei"/>
              </a:rPr>
              <a:t>行动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9996398" y="5409843"/>
            <a:ext cx="8001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AVBSFK+MicrosoftYaHei"/>
                <a:cs typeface="AVBSFK+MicrosoftYaHei"/>
              </a:rPr>
              <a:t>分享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024655" y="5775332"/>
            <a:ext cx="1922779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404040"/>
                </a:solidFill>
                <a:latin typeface="TJPDQG+MicrosoftYaHei"/>
                <a:cs typeface="TJPDQG+MicrosoftYaHei"/>
              </a:rPr>
              <a:t>vlog+景点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59676" y="5775332"/>
            <a:ext cx="16764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404040"/>
                </a:solidFill>
                <a:latin typeface="TJPDQG+MicrosoftYaHei"/>
                <a:cs typeface="TJPDQG+MicrosoftYaHei"/>
              </a:rPr>
              <a:t>故事引入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819106" y="5775332"/>
            <a:ext cx="19812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404040"/>
                </a:solidFill>
                <a:latin typeface="TJPDQG+MicrosoftYaHei"/>
                <a:cs typeface="TJPDQG+MicrosoftYaHei"/>
              </a:rPr>
              <a:t>高级画面感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024655" y="5775332"/>
            <a:ext cx="1922779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404040"/>
                </a:solidFill>
                <a:latin typeface="EIDUOS+MicrosoftYaHei"/>
                <a:cs typeface="EIDUOS+MicrosoftYaHei"/>
              </a:rPr>
              <a:t>vlog+景点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754876" y="5775332"/>
            <a:ext cx="22860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404040"/>
                </a:solidFill>
                <a:latin typeface="EIDUOS+MicrosoftYaHei"/>
                <a:cs typeface="EIDUOS+MicrosoftYaHei"/>
              </a:rPr>
              <a:t>人物特色鲜明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819106" y="5775332"/>
            <a:ext cx="19812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404040"/>
                </a:solidFill>
                <a:latin typeface="EIDUOS+MicrosoftYaHei"/>
                <a:cs typeface="EIDUOS+MicrosoftYaHei"/>
              </a:rPr>
              <a:t>如诗的文案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262861" y="1953140"/>
            <a:ext cx="2816869" cy="31156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5429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404040"/>
                </a:solidFill>
                <a:latin typeface="KNRNDE+MicrosoftYaHei"/>
                <a:cs typeface="KNRNDE+MicrosoftYaHei"/>
              </a:rPr>
              <a:t>一个视频一景</a:t>
            </a:r>
          </a:p>
          <a:p>
            <a:pPr marL="0" marR="0">
              <a:lnSpc>
                <a:spcPts val="2500"/>
              </a:lnSpc>
              <a:spcBef>
                <a:spcPts val="6715"/>
              </a:spcBef>
              <a:spcAft>
                <a:spcPct val="0"/>
              </a:spcAft>
            </a:pPr>
            <a:r>
              <a:rPr sz="2400">
                <a:solidFill>
                  <a:srgbClr val="404040"/>
                </a:solidFill>
                <a:latin typeface="KNRNDE+MicrosoftYaHei"/>
                <a:cs typeface="KNRNDE+MicrosoftYaHei"/>
              </a:rPr>
              <a:t>无人机+高级调色</a:t>
            </a:r>
          </a:p>
          <a:p>
            <a:pPr marL="579335" marR="0">
              <a:lnSpc>
                <a:spcPts val="2500"/>
              </a:lnSpc>
              <a:spcBef>
                <a:spcPts val="6715"/>
              </a:spcBef>
              <a:spcAft>
                <a:spcPct val="0"/>
              </a:spcAft>
            </a:pPr>
            <a:r>
              <a:rPr sz="2400">
                <a:solidFill>
                  <a:srgbClr val="404040"/>
                </a:solidFill>
                <a:latin typeface="KNRNDE+MicrosoftYaHei"/>
                <a:cs typeface="KNRNDE+MicrosoftYaHei"/>
              </a:rPr>
              <a:t>音乐烘托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833091" y="1953140"/>
            <a:ext cx="1676400" cy="19452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404040"/>
                </a:solidFill>
                <a:latin typeface="HOQMCW+MicrosoftYaHei"/>
                <a:cs typeface="HOQMCW+MicrosoftYaHei"/>
              </a:rPr>
              <a:t>导游讲解</a:t>
            </a:r>
          </a:p>
          <a:p>
            <a:pPr marL="0" marR="0">
              <a:lnSpc>
                <a:spcPts val="2500"/>
              </a:lnSpc>
              <a:spcBef>
                <a:spcPts val="6715"/>
              </a:spcBef>
              <a:spcAft>
                <a:spcPct val="0"/>
              </a:spcAft>
            </a:pPr>
            <a:r>
              <a:rPr sz="2400">
                <a:solidFill>
                  <a:srgbClr val="404040"/>
                </a:solidFill>
                <a:latin typeface="HOQMCW+MicrosoftYaHei"/>
                <a:cs typeface="HOQMCW+MicrosoftYaHei"/>
              </a:rPr>
              <a:t>内容丰富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537397" y="4294004"/>
            <a:ext cx="22860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404040"/>
                </a:solidFill>
                <a:latin typeface="HOQMCW+MicrosoftYaHei"/>
                <a:cs typeface="HOQMCW+MicrosoftYaHei"/>
              </a:rPr>
              <a:t>人物特色鲜明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328534" y="2044581"/>
            <a:ext cx="4473066" cy="20000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2F7569"/>
                </a:solidFill>
                <a:latin typeface="GFMBAJ+MicrosoftYaHei-Bold"/>
                <a:cs typeface="GFMBAJ+MicrosoftYaHei-Bold"/>
              </a:rPr>
              <a:t>高级感调色+宣传片拍摄手法</a:t>
            </a:r>
          </a:p>
          <a:p>
            <a:pPr marL="877569" marR="0">
              <a:lnSpc>
                <a:spcPts val="2500"/>
              </a:lnSpc>
              <a:spcBef>
                <a:spcPts val="7147"/>
              </a:spcBef>
              <a:spcAft>
                <a:spcPct val="0"/>
              </a:spcAft>
            </a:pPr>
            <a:r>
              <a:rPr sz="2400">
                <a:solidFill>
                  <a:srgbClr val="2F7569"/>
                </a:solidFill>
                <a:latin typeface="GFMBAJ+MicrosoftYaHei-Bold"/>
                <a:cs typeface="GFMBAJ+MicrosoftYaHei-Bold"/>
              </a:rPr>
              <a:t>丰富的内容输出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358504" y="4463499"/>
            <a:ext cx="22860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2F7569"/>
                </a:solidFill>
                <a:latin typeface="GFMBAJ+MicrosoftYaHei-Bold"/>
                <a:cs typeface="GFMBAJ+MicrosoftYaHei-Bold"/>
              </a:rPr>
              <a:t>人设特点鲜明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36346" y="648152"/>
            <a:ext cx="11169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KJHIWJ+MicrosoftYaHei"/>
                <a:cs typeface="KJHIWJ+MicrosoftYaHei"/>
              </a:rPr>
              <a:t>账号定位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52217" y="648152"/>
            <a:ext cx="15233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KJHIWJ+MicrosoftYaHei"/>
                <a:cs typeface="KJHIWJ+MicrosoftYaHei"/>
              </a:rPr>
              <a:t>视频内容规划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174490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KJHIWJ+MicrosoftYaHei"/>
                <a:cs typeface="KJHIWJ+MicrosoftYaHei"/>
              </a:rPr>
              <a:t>制作宣发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092511" y="1834048"/>
            <a:ext cx="4457445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404040"/>
                </a:solidFill>
                <a:latin typeface="KJHIWJ+MicrosoftYaHei"/>
                <a:cs typeface="KJHIWJ+MicrosoftYaHei"/>
              </a:rPr>
              <a:t>盐</a:t>
            </a:r>
            <a:r>
              <a:rPr sz="2000" spc="29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404040"/>
                </a:solidFill>
                <a:latin typeface="KJHIWJ+MicrosoftYaHei"/>
                <a:cs typeface="KJHIWJ+MicrosoftYaHei"/>
              </a:rPr>
              <a:t>途</a:t>
            </a:r>
            <a:r>
              <a:rPr sz="2000" spc="29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404040"/>
                </a:solidFill>
                <a:latin typeface="KJHIWJ+MicrosoftYaHei"/>
                <a:cs typeface="KJHIWJ+MicrosoftYaHei"/>
              </a:rPr>
              <a:t>皆</a:t>
            </a:r>
            <a:r>
              <a:rPr sz="2000" spc="29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404040"/>
                </a:solidFill>
                <a:latin typeface="KJHIWJ+MicrosoftYaHei"/>
                <a:cs typeface="KJHIWJ+MicrosoftYaHei"/>
              </a:rPr>
              <a:t>是</a:t>
            </a:r>
            <a:r>
              <a:rPr sz="2000" spc="29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404040"/>
                </a:solidFill>
                <a:latin typeface="KJHIWJ+MicrosoftYaHei"/>
                <a:cs typeface="KJHIWJ+MicrosoftYaHei"/>
              </a:rPr>
              <a:t>风</a:t>
            </a:r>
            <a:r>
              <a:rPr sz="2000" spc="29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404040"/>
                </a:solidFill>
                <a:latin typeface="KJHIWJ+MicrosoftYaHei"/>
                <a:cs typeface="KJHIWJ+MicrosoftYaHei"/>
              </a:rPr>
              <a:t>景</a:t>
            </a:r>
            <a:r>
              <a:rPr sz="2000" spc="29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404040"/>
                </a:solidFill>
                <a:latin typeface="KJHIWJ+MicrosoftYaHei"/>
                <a:cs typeface="KJHIWJ+MicrosoftYaHei"/>
              </a:rPr>
              <a:t>I</a:t>
            </a:r>
            <a:r>
              <a:rPr sz="2000" spc="292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404040"/>
                </a:solidFill>
                <a:latin typeface="KJHIWJ+MicrosoftYaHei"/>
                <a:cs typeface="KJHIWJ+MicrosoftYaHei"/>
              </a:rPr>
              <a:t>P</a:t>
            </a:r>
            <a:r>
              <a:rPr sz="2000" spc="291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404040"/>
                </a:solidFill>
                <a:latin typeface="KJHIWJ+MicrosoftYaHei"/>
                <a:cs typeface="KJHIWJ+MicrosoftYaHei"/>
              </a:rPr>
              <a:t>账</a:t>
            </a:r>
            <a:r>
              <a:rPr sz="2000" spc="290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404040"/>
                </a:solidFill>
                <a:latin typeface="KJHIWJ+MicrosoftYaHei"/>
                <a:cs typeface="KJHIWJ+MicrosoftYaHei"/>
              </a:rPr>
              <a:t>号</a:t>
            </a:r>
            <a:r>
              <a:rPr sz="2000" spc="295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404040"/>
                </a:solidFill>
                <a:latin typeface="KJHIWJ+MicrosoftYaHei"/>
                <a:cs typeface="KJHIWJ+MicrosoftYaHei"/>
              </a:rPr>
              <a:t>定</a:t>
            </a:r>
            <a:r>
              <a:rPr sz="2000" spc="295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404040"/>
                </a:solidFill>
                <a:latin typeface="KJHIWJ+MicrosoftYaHei"/>
                <a:cs typeface="KJHIWJ+MicrosoftYaHei"/>
              </a:rPr>
              <a:t>位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218182" y="3723334"/>
            <a:ext cx="1955165" cy="1329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FFFFFF"/>
                </a:solidFill>
                <a:latin typeface="ETKKMW+MicrosoftYaHei-Bold"/>
                <a:cs typeface="ETKKMW+MicrosoftYaHei-Bold"/>
              </a:rPr>
              <a:t>文旅展示</a:t>
            </a:r>
          </a:p>
          <a:p>
            <a:pPr marL="355600" marR="0">
              <a:lnSpc>
                <a:spcPts val="2912"/>
              </a:lnSpc>
              <a:spcBef>
                <a:spcPts val="497"/>
              </a:spcBef>
              <a:spcAft>
                <a:spcPct val="0"/>
              </a:spcAft>
            </a:pPr>
            <a:r>
              <a:rPr sz="2800">
                <a:solidFill>
                  <a:srgbClr val="FFFFFF"/>
                </a:solidFill>
                <a:latin typeface="ETKKMW+MicrosoftYaHei-Bold"/>
                <a:cs typeface="ETKKMW+MicrosoftYaHei-Bold"/>
              </a:rPr>
              <a:t>平台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517451" y="3723334"/>
            <a:ext cx="1597025" cy="1329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FFFFFF"/>
                </a:solidFill>
                <a:latin typeface="ETKKMW+MicrosoftYaHei-Bold"/>
                <a:cs typeface="ETKKMW+MicrosoftYaHei-Bold"/>
              </a:rPr>
              <a:t>IP账号</a:t>
            </a:r>
          </a:p>
          <a:p>
            <a:pPr marL="176529" marR="0">
              <a:lnSpc>
                <a:spcPts val="2912"/>
              </a:lnSpc>
              <a:spcBef>
                <a:spcPts val="497"/>
              </a:spcBef>
              <a:spcAft>
                <a:spcPct val="0"/>
              </a:spcAft>
            </a:pPr>
            <a:r>
              <a:rPr sz="2800">
                <a:solidFill>
                  <a:srgbClr val="FFFFFF"/>
                </a:solidFill>
                <a:latin typeface="ETKKMW+MicrosoftYaHei-Bold"/>
                <a:cs typeface="ETKKMW+MicrosoftYaHei-Bold"/>
              </a:rPr>
              <a:t>打造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8478621" y="3723334"/>
            <a:ext cx="1955165" cy="1329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FFFFFF"/>
                </a:solidFill>
                <a:latin typeface="ETKKMW+MicrosoftYaHei-Bold"/>
                <a:cs typeface="ETKKMW+MicrosoftYaHei-Bold"/>
              </a:rPr>
              <a:t>文旅达人</a:t>
            </a:r>
          </a:p>
          <a:p>
            <a:pPr marL="355600" marR="0">
              <a:lnSpc>
                <a:spcPts val="2912"/>
              </a:lnSpc>
              <a:spcBef>
                <a:spcPts val="497"/>
              </a:spcBef>
              <a:spcAft>
                <a:spcPct val="0"/>
              </a:spcAft>
            </a:pPr>
            <a:r>
              <a:rPr sz="2800">
                <a:solidFill>
                  <a:srgbClr val="FFFFFF"/>
                </a:solidFill>
                <a:latin typeface="ETKKMW+MicrosoftYaHei-Bold"/>
                <a:cs typeface="ETKKMW+MicrosoftYaHei-Bold"/>
              </a:rPr>
              <a:t>孵化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36346" y="648152"/>
            <a:ext cx="11169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MFSBBJ+MicrosoftYaHei"/>
                <a:cs typeface="MFSBBJ+MicrosoftYaHei"/>
              </a:rPr>
              <a:t>账号定位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52217" y="648152"/>
            <a:ext cx="15233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MFSBBJ+MicrosoftYaHei"/>
                <a:cs typeface="MFSBBJ+MicrosoftYaHei"/>
              </a:rPr>
              <a:t>视频内容规划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174490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MFSBBJ+MicrosoftYaHei"/>
                <a:cs typeface="MFSBBJ+MicrosoftYaHei"/>
              </a:rPr>
              <a:t>制作宣发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66927" y="1723618"/>
            <a:ext cx="1855477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2F7569"/>
                </a:solidFill>
                <a:latin typeface="GHRHNT+MicrosoftYaHei-Bold"/>
                <a:cs typeface="GHRHNT+MicrosoftYaHei-Bold"/>
              </a:rPr>
              <a:t>视频内容推荐1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456175" y="1723618"/>
            <a:ext cx="1855477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2F7569"/>
                </a:solidFill>
                <a:latin typeface="GHRHNT+MicrosoftYaHei-Bold"/>
                <a:cs typeface="GHRHNT+MicrosoftYaHei-Bold"/>
              </a:rPr>
              <a:t>视频内容推荐2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8375904" y="1723618"/>
            <a:ext cx="1855477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2F7569"/>
                </a:solidFill>
                <a:latin typeface="GHRHNT+MicrosoftYaHei-Bold"/>
                <a:cs typeface="GHRHNT+MicrosoftYaHei-Bold"/>
              </a:rPr>
              <a:t>视频内容推荐3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50988" y="2408126"/>
            <a:ext cx="1884813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FFFFFF"/>
                </a:solidFill>
                <a:latin typeface="MFSBBJ+MicrosoftYaHei"/>
                <a:cs typeface="MFSBBJ+MicrosoftYaHei"/>
              </a:rPr>
              <a:t>IP：舞动风景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940236" y="2408126"/>
            <a:ext cx="1884813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FFFFFF"/>
                </a:solidFill>
                <a:latin typeface="MFSBBJ+MicrosoftYaHei"/>
                <a:cs typeface="MFSBBJ+MicrosoftYaHei"/>
              </a:rPr>
              <a:t>IP：寻宝之旅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8859964" y="2408126"/>
            <a:ext cx="1884813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FFFFFF"/>
                </a:solidFill>
                <a:latin typeface="MFSBBJ+MicrosoftYaHei"/>
                <a:cs typeface="MFSBBJ+MicrosoftYaHei"/>
              </a:rPr>
              <a:t>IP：情话山海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612648" y="3196589"/>
            <a:ext cx="1257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2F7569"/>
                </a:solidFill>
                <a:latin typeface="GHRHNT+MicrosoftYaHei-Bold"/>
                <a:cs typeface="GHRHNT+MicrosoftYaHei-Bold"/>
              </a:rPr>
              <a:t>关键词：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4501895" y="3196589"/>
            <a:ext cx="1257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2F7569"/>
                </a:solidFill>
                <a:latin typeface="GHRHNT+MicrosoftYaHei-Bold"/>
                <a:cs typeface="GHRHNT+MicrosoftYaHei-Bold"/>
              </a:rPr>
              <a:t>关键词：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8421623" y="3196589"/>
            <a:ext cx="1257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2F7569"/>
                </a:solidFill>
                <a:latin typeface="GHRHNT+MicrosoftYaHei-Bold"/>
                <a:cs typeface="GHRHNT+MicrosoftYaHei-Bold"/>
              </a:rPr>
              <a:t>关键词：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612648" y="3592419"/>
            <a:ext cx="1605914" cy="8816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CLRFDW+ArialMT"/>
                <a:cs typeface="CLRFDW+ArialMT"/>
              </a:rPr>
              <a:t>•</a:t>
            </a:r>
            <a:r>
              <a:rPr sz="1600" spc="128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600">
                <a:solidFill>
                  <a:srgbClr val="000000"/>
                </a:solidFill>
                <a:latin typeface="GHRHNT+MicrosoftYaHei-Bold"/>
                <a:cs typeface="GHRHNT+MicrosoftYaHei-Bold"/>
              </a:rPr>
              <a:t>一景一舞蹈</a:t>
            </a:r>
          </a:p>
          <a:p>
            <a:pPr marL="0" marR="0">
              <a:lnSpc>
                <a:spcPts val="1661"/>
              </a:lnSpc>
              <a:spcBef>
                <a:spcPts val="116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CLRFDW+ArialMT"/>
                <a:cs typeface="CLRFDW+ArialMT"/>
              </a:rPr>
              <a:t>•</a:t>
            </a:r>
            <a:r>
              <a:rPr sz="1600" spc="128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600">
                <a:solidFill>
                  <a:srgbClr val="000000"/>
                </a:solidFill>
                <a:latin typeface="GHRHNT+MicrosoftYaHei-Bold"/>
                <a:cs typeface="GHRHNT+MicrosoftYaHei-Bold"/>
              </a:rPr>
              <a:t>一线一特色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4501895" y="3592419"/>
            <a:ext cx="1402715" cy="8816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CLRFDW+ArialMT"/>
                <a:cs typeface="CLRFDW+ArialMT"/>
              </a:rPr>
              <a:t>•</a:t>
            </a:r>
            <a:r>
              <a:rPr sz="1600" spc="128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600">
                <a:solidFill>
                  <a:srgbClr val="000000"/>
                </a:solidFill>
                <a:latin typeface="GHRHNT+MicrosoftYaHei-Bold"/>
                <a:cs typeface="GHRHNT+MicrosoftYaHei-Bold"/>
              </a:rPr>
              <a:t>景点寻宝</a:t>
            </a:r>
          </a:p>
          <a:p>
            <a:pPr marL="0" marR="0">
              <a:lnSpc>
                <a:spcPts val="1661"/>
              </a:lnSpc>
              <a:spcBef>
                <a:spcPts val="116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CLRFDW+ArialMT"/>
                <a:cs typeface="CLRFDW+ArialMT"/>
              </a:rPr>
              <a:t>•</a:t>
            </a:r>
            <a:r>
              <a:rPr sz="1600" spc="128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600">
                <a:solidFill>
                  <a:srgbClr val="000000"/>
                </a:solidFill>
                <a:latin typeface="GHRHNT+MicrosoftYaHei-Bold"/>
                <a:cs typeface="GHRHNT+MicrosoftYaHei-Bold"/>
              </a:rPr>
              <a:t>异业合作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8421623" y="3592419"/>
            <a:ext cx="2012315" cy="8816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CLRFDW+ArialMT"/>
                <a:cs typeface="CLRFDW+ArialMT"/>
              </a:rPr>
              <a:t>•</a:t>
            </a:r>
            <a:r>
              <a:rPr sz="1600" spc="128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600">
                <a:solidFill>
                  <a:srgbClr val="000000"/>
                </a:solidFill>
                <a:latin typeface="GHRHNT+MicrosoftYaHei-Bold"/>
                <a:cs typeface="GHRHNT+MicrosoftYaHei-Bold"/>
              </a:rPr>
              <a:t>如诗的文案</a:t>
            </a:r>
          </a:p>
          <a:p>
            <a:pPr marL="0" marR="0">
              <a:lnSpc>
                <a:spcPts val="1661"/>
              </a:lnSpc>
              <a:spcBef>
                <a:spcPts val="116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CLRFDW+ArialMT"/>
                <a:cs typeface="CLRFDW+ArialMT"/>
              </a:rPr>
              <a:t>•</a:t>
            </a:r>
            <a:r>
              <a:rPr sz="1600" spc="128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600">
                <a:solidFill>
                  <a:srgbClr val="000000"/>
                </a:solidFill>
                <a:latin typeface="GHRHNT+MicrosoftYaHei-Bold"/>
                <a:cs typeface="GHRHNT+MicrosoftYaHei-Bold"/>
              </a:rPr>
              <a:t>丰富的故事引入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612648" y="4339589"/>
            <a:ext cx="10287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2F7569"/>
                </a:solidFill>
                <a:latin typeface="GHRHNT+MicrosoftYaHei-Bold"/>
                <a:cs typeface="GHRHNT+MicrosoftYaHei-Bold"/>
              </a:rPr>
              <a:t>内容：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4501895" y="4339589"/>
            <a:ext cx="10287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2F7569"/>
                </a:solidFill>
                <a:latin typeface="GHRHNT+MicrosoftYaHei-Bold"/>
                <a:cs typeface="GHRHNT+MicrosoftYaHei-Bold"/>
              </a:rPr>
              <a:t>内容：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8421623" y="4339589"/>
            <a:ext cx="10287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2F7569"/>
                </a:solidFill>
                <a:latin typeface="GHRHNT+MicrosoftYaHei-Bold"/>
                <a:cs typeface="GHRHNT+MicrosoftYaHei-Bold"/>
              </a:rPr>
              <a:t>内容：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612648" y="4735419"/>
            <a:ext cx="3738149" cy="161315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MFSBBJ+MicrosoftYaHei"/>
                <a:cs typeface="MFSBBJ+MicrosoftYaHei"/>
              </a:rPr>
              <a:t>甄选代言人（每个景区一位形象官）</a:t>
            </a:r>
          </a:p>
          <a:p>
            <a:pPr marL="0" marR="0">
              <a:lnSpc>
                <a:spcPts val="1661"/>
              </a:lnSpc>
              <a:spcBef>
                <a:spcPts val="116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MFSBBJ+MicrosoftYaHei"/>
                <a:cs typeface="MFSBBJ+MicrosoftYaHei"/>
              </a:rPr>
              <a:t>城市每个景点通过一位男生/女生舞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MFSBBJ+MicrosoftYaHei"/>
                <a:cs typeface="MFSBBJ+MicrosoftYaHei"/>
              </a:rPr>
              <a:t>蹈的方式开篇，以航拍+宣传片的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MFSBBJ+MicrosoftYaHei"/>
                <a:cs typeface="MFSBBJ+MicrosoftYaHei"/>
              </a:rPr>
              <a:t>制作方式展现每个景区的人文风景。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4501895" y="4735419"/>
            <a:ext cx="3504469" cy="161315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MFSBBJ+MicrosoftYaHei"/>
                <a:cs typeface="MFSBBJ+MicrosoftYaHei"/>
              </a:rPr>
              <a:t>在每个景点不同的地区藏宝，通过</a:t>
            </a:r>
          </a:p>
          <a:p>
            <a:pPr marL="0" marR="0">
              <a:lnSpc>
                <a:spcPts val="1661"/>
              </a:lnSpc>
              <a:spcBef>
                <a:spcPts val="116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MFSBBJ+MicrosoftYaHei"/>
                <a:cs typeface="MFSBBJ+MicrosoftYaHei"/>
              </a:rPr>
              <a:t>视频直播的方式将物品及藏宝地告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MFSBBJ+MicrosoftYaHei"/>
                <a:cs typeface="MFSBBJ+MicrosoftYaHei"/>
              </a:rPr>
              <a:t>知观众，物品可与吃喝玩乐等不同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MFSBBJ+MicrosoftYaHei"/>
                <a:cs typeface="MFSBBJ+MicrosoftYaHei"/>
              </a:rPr>
              <a:t>的异业产品联合。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8421623" y="4735419"/>
            <a:ext cx="3738150" cy="1247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MFSBBJ+MicrosoftYaHei"/>
                <a:cs typeface="MFSBBJ+MicrosoftYaHei"/>
              </a:rPr>
              <a:t>挖掘每个景点的故事，从故事角度</a:t>
            </a:r>
          </a:p>
          <a:p>
            <a:pPr marL="0" marR="0">
              <a:lnSpc>
                <a:spcPts val="1661"/>
              </a:lnSpc>
              <a:spcBef>
                <a:spcPts val="116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MFSBBJ+MicrosoftYaHei"/>
                <a:cs typeface="MFSBBJ+MicrosoftYaHei"/>
              </a:rPr>
              <a:t>入手，通过特色诗词文案+特色主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MFSBBJ+MicrosoftYaHei"/>
                <a:cs typeface="MFSBBJ+MicrosoftYaHei"/>
              </a:rPr>
              <a:t>播解说，展现城市山水的诗情画意。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36346" y="648152"/>
            <a:ext cx="11169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HCAKBC+MicrosoftYaHei"/>
                <a:cs typeface="HCAKBC+MicrosoftYaHei"/>
              </a:rPr>
              <a:t>账号定位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52217" y="648152"/>
            <a:ext cx="15233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HCAKBC+MicrosoftYaHei"/>
                <a:cs typeface="HCAKBC+MicrosoftYaHei"/>
              </a:rPr>
              <a:t>视频内容规划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174490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HCAKBC+MicrosoftYaHei"/>
                <a:cs typeface="HCAKBC+MicrosoftYaHei"/>
              </a:rPr>
              <a:t>制作宣发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53263" y="1315977"/>
            <a:ext cx="2248535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GKNROD+ArialMT"/>
                <a:cs typeface="GKNROD+ArialMT"/>
              </a:rPr>
              <a:t>•</a:t>
            </a:r>
            <a:r>
              <a:rPr sz="2000" spc="150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000000"/>
                </a:solidFill>
                <a:latin typeface="BTIHIG+MicrosoftYaHei-Bold"/>
                <a:cs typeface="BTIHIG+MicrosoftYaHei-Bold"/>
              </a:rPr>
              <a:t>视频结构规划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671815" y="2286884"/>
            <a:ext cx="10668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BTIHIG+MicrosoftYaHei-Bold"/>
                <a:cs typeface="BTIHIG+MicrosoftYaHei-Bold"/>
              </a:rPr>
              <a:t>吸引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063972" y="2285677"/>
            <a:ext cx="16764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BTIHIG+MicrosoftYaHei-Bold"/>
                <a:cs typeface="BTIHIG+MicrosoftYaHei-Bold"/>
              </a:rPr>
              <a:t>产品输出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394520" y="2285677"/>
            <a:ext cx="10668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BTIHIG+MicrosoftYaHei-Bold"/>
                <a:cs typeface="BTIHIG+MicrosoftYaHei-Bold"/>
              </a:rPr>
              <a:t>留存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831784" y="4025120"/>
            <a:ext cx="62674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HCAKBC+MicrosoftYaHei"/>
                <a:cs typeface="HCAKBC+MicrosoftYaHei"/>
              </a:rPr>
              <a:t>5秒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474525" y="4019126"/>
            <a:ext cx="107251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HCAKBC+MicrosoftYaHei"/>
                <a:cs typeface="HCAKBC+MicrosoftYaHei"/>
              </a:rPr>
              <a:t>30-60秒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9618002" y="4019126"/>
            <a:ext cx="62674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HCAKBC+MicrosoftYaHei"/>
                <a:cs typeface="HCAKBC+MicrosoftYaHei"/>
              </a:rPr>
              <a:t>5秒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30807" y="4881777"/>
            <a:ext cx="1714500" cy="8554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BTIHIG+MicrosoftYaHei-Bold"/>
                <a:cs typeface="BTIHIG+MicrosoftYaHei-Bold"/>
              </a:rPr>
              <a:t>一句话带入</a:t>
            </a:r>
          </a:p>
          <a:p>
            <a:pPr marL="0" marR="0">
              <a:lnSpc>
                <a:spcPts val="1875"/>
              </a:lnSpc>
              <a:spcBef>
                <a:spcPts val="234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BTIHIG+MicrosoftYaHei-Bold"/>
                <a:cs typeface="BTIHIG+MicrosoftYaHei-Bold"/>
              </a:rPr>
              <a:t>一个动作带入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9328607" y="4880202"/>
            <a:ext cx="1257300" cy="8554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BTIHIG+MicrosoftYaHei-Bold"/>
                <a:cs typeface="BTIHIG+MicrosoftYaHei-Bold"/>
              </a:rPr>
              <a:t>结尾</a:t>
            </a:r>
          </a:p>
          <a:p>
            <a:pPr marL="0" marR="0">
              <a:lnSpc>
                <a:spcPts val="1875"/>
              </a:lnSpc>
              <a:spcBef>
                <a:spcPts val="234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BTIHIG+MicrosoftYaHei-Bold"/>
                <a:cs typeface="BTIHIG+MicrosoftYaHei-Bold"/>
              </a:rPr>
              <a:t>引导购买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588203" y="5018696"/>
            <a:ext cx="1257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BTIHIG+MicrosoftYaHei-Bold"/>
                <a:cs typeface="BTIHIG+MicrosoftYaHei-Bold"/>
              </a:rPr>
              <a:t>产品讲解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36346" y="648152"/>
            <a:ext cx="11169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DSSCWG+MicrosoftYaHei"/>
                <a:cs typeface="DSSCWG+MicrosoftYaHei"/>
              </a:rPr>
              <a:t>账号定位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55417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DSSCWG+MicrosoftYaHei"/>
                <a:cs typeface="DSSCWG+MicrosoftYaHei"/>
              </a:rPr>
              <a:t>内容规划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174490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DSSCWG+MicrosoftYaHei"/>
                <a:cs typeface="DSSCWG+MicrosoftYaHei"/>
              </a:rPr>
              <a:t>制作宣发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53263" y="1315977"/>
            <a:ext cx="2248535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OERQVA+ArialMT"/>
                <a:cs typeface="OERQVA+ArialMT"/>
              </a:rPr>
              <a:t>•</a:t>
            </a:r>
            <a:r>
              <a:rPr sz="2000" spc="150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000000"/>
                </a:solidFill>
                <a:latin typeface="GHFTOC+MicrosoftYaHei-Bold"/>
                <a:cs typeface="GHFTOC+MicrosoftYaHei-Bold"/>
              </a:rPr>
              <a:t>视频制作流程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848726" y="2481155"/>
            <a:ext cx="1423669" cy="15214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FFFFFF"/>
                </a:solidFill>
                <a:latin typeface="GHFTOC+MicrosoftYaHei-Bold"/>
                <a:cs typeface="GHFTOC+MicrosoftYaHei-Bold"/>
              </a:rPr>
              <a:t>脚本</a:t>
            </a:r>
          </a:p>
          <a:p>
            <a:pPr marL="0" marR="0">
              <a:lnSpc>
                <a:spcPts val="3339"/>
              </a:lnSpc>
              <a:spcBef>
                <a:spcPts val="550"/>
              </a:spcBef>
              <a:spcAft>
                <a:spcPct val="0"/>
              </a:spcAft>
            </a:pPr>
            <a:r>
              <a:rPr sz="3200">
                <a:solidFill>
                  <a:srgbClr val="FFFFFF"/>
                </a:solidFill>
                <a:latin typeface="GHFTOC+MicrosoftYaHei-Bold"/>
                <a:cs typeface="GHFTOC+MicrosoftYaHei-Bold"/>
              </a:rPr>
              <a:t>创意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544301" y="2481155"/>
            <a:ext cx="1423669" cy="15214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FFFFFF"/>
                </a:solidFill>
                <a:latin typeface="GHFTOC+MicrosoftYaHei-Bold"/>
                <a:cs typeface="GHFTOC+MicrosoftYaHei-Bold"/>
              </a:rPr>
              <a:t>视频</a:t>
            </a:r>
          </a:p>
          <a:p>
            <a:pPr marL="0" marR="0">
              <a:lnSpc>
                <a:spcPts val="3339"/>
              </a:lnSpc>
              <a:spcBef>
                <a:spcPts val="550"/>
              </a:spcBef>
              <a:spcAft>
                <a:spcPct val="0"/>
              </a:spcAft>
            </a:pPr>
            <a:r>
              <a:rPr sz="3200">
                <a:solidFill>
                  <a:srgbClr val="FFFFFF"/>
                </a:solidFill>
                <a:latin typeface="GHFTOC+MicrosoftYaHei-Bold"/>
                <a:cs typeface="GHFTOC+MicrosoftYaHei-Bold"/>
              </a:rPr>
              <a:t>拍摄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054139" y="2481155"/>
            <a:ext cx="1423669" cy="15214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FFFFFF"/>
                </a:solidFill>
                <a:latin typeface="GHFTOC+MicrosoftYaHei-Bold"/>
                <a:cs typeface="GHFTOC+MicrosoftYaHei-Bold"/>
              </a:rPr>
              <a:t>后期</a:t>
            </a:r>
          </a:p>
          <a:p>
            <a:pPr marL="0" marR="0">
              <a:lnSpc>
                <a:spcPts val="3339"/>
              </a:lnSpc>
              <a:spcBef>
                <a:spcPts val="550"/>
              </a:spcBef>
              <a:spcAft>
                <a:spcPct val="0"/>
              </a:spcAft>
            </a:pPr>
            <a:r>
              <a:rPr sz="3200">
                <a:solidFill>
                  <a:srgbClr val="FFFFFF"/>
                </a:solidFill>
                <a:latin typeface="GHFTOC+MicrosoftYaHei-Bold"/>
                <a:cs typeface="GHFTOC+MicrosoftYaHei-Bold"/>
              </a:rPr>
              <a:t>剪辑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9563975" y="2481155"/>
            <a:ext cx="1423669" cy="15214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FFFFFF"/>
                </a:solidFill>
                <a:latin typeface="GHFTOC+MicrosoftYaHei-Bold"/>
                <a:cs typeface="GHFTOC+MicrosoftYaHei-Bold"/>
              </a:rPr>
              <a:t>发布</a:t>
            </a:r>
          </a:p>
          <a:p>
            <a:pPr marL="0" marR="0">
              <a:lnSpc>
                <a:spcPts val="3339"/>
              </a:lnSpc>
              <a:spcBef>
                <a:spcPts val="550"/>
              </a:spcBef>
              <a:spcAft>
                <a:spcPct val="0"/>
              </a:spcAft>
            </a:pPr>
            <a:r>
              <a:rPr sz="3200">
                <a:solidFill>
                  <a:srgbClr val="FFFFFF"/>
                </a:solidFill>
                <a:latin typeface="GHFTOC+MicrosoftYaHei-Bold"/>
                <a:cs typeface="GHFTOC+MicrosoftYaHei-Bold"/>
              </a:rPr>
              <a:t>转化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848713" y="4485749"/>
            <a:ext cx="1116964" cy="12176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DSSCWG+MicrosoftYaHei"/>
                <a:cs typeface="DSSCWG+MicrosoftYaHei"/>
              </a:rPr>
              <a:t>脚本创作</a:t>
            </a:r>
          </a:p>
          <a:p>
            <a:pPr marL="0" marR="0">
              <a:lnSpc>
                <a:spcPts val="1661"/>
              </a:lnSpc>
              <a:spcBef>
                <a:spcPts val="3813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DSSCWG+MicrosoftYaHei"/>
                <a:cs typeface="DSSCWG+MicrosoftYaHei"/>
              </a:rPr>
              <a:t>脚本确认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4544288" y="4485749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DSSCWG+MicrosoftYaHei"/>
                <a:cs typeface="DSSCWG+MicrosoftYaHei"/>
              </a:rPr>
              <a:t>拍摄场景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7054126" y="4485749"/>
            <a:ext cx="1116965" cy="12176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DSSCWG+MicrosoftYaHei"/>
                <a:cs typeface="DSSCWG+MicrosoftYaHei"/>
              </a:rPr>
              <a:t>视频剪辑</a:t>
            </a:r>
          </a:p>
          <a:p>
            <a:pPr marL="0" marR="0">
              <a:lnSpc>
                <a:spcPts val="1661"/>
              </a:lnSpc>
              <a:spcBef>
                <a:spcPts val="3813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DSSCWG+MicrosoftYaHei"/>
                <a:cs typeface="DSSCWG+MicrosoftYaHei"/>
              </a:rPr>
              <a:t>后期调色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9563963" y="4485749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DSSCWG+MicrosoftYaHei"/>
                <a:cs typeface="DSSCWG+MicrosoftYaHei"/>
              </a:rPr>
              <a:t>视频发布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4254093" y="5187488"/>
            <a:ext cx="169735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DSSCWG+MicrosoftYaHei"/>
                <a:cs typeface="DSSCWG+MicrosoftYaHei"/>
              </a:rPr>
              <a:t>演员/道具/服装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9360763" y="5187488"/>
            <a:ext cx="15233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DSSCWG+MicrosoftYaHei"/>
                <a:cs typeface="DSSCWG+MicrosoftYaHei"/>
              </a:rPr>
              <a:t>粉丝分析转化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949704" y="5918783"/>
            <a:ext cx="953244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GHFTOC+MicrosoftYaHei-Bold"/>
                <a:cs typeface="GHFTOC+MicrosoftYaHei-Bold"/>
              </a:rPr>
              <a:t>1-2天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4765929" y="5918783"/>
            <a:ext cx="712477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GHFTOC+MicrosoftYaHei-Bold"/>
                <a:cs typeface="GHFTOC+MicrosoftYaHei-Bold"/>
              </a:rPr>
              <a:t>1天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7155116" y="5918783"/>
            <a:ext cx="953244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GHFTOC+MicrosoftYaHei-Bold"/>
                <a:cs typeface="GHFTOC+MicrosoftYaHei-Bold"/>
              </a:rPr>
              <a:t>1-2天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9124887" y="5913094"/>
            <a:ext cx="2084077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GHFTOC+MicrosoftYaHei-Bold"/>
                <a:cs typeface="GHFTOC+MicrosoftYaHei-Bold"/>
              </a:rPr>
              <a:t>粉丝转化3天周期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36346" y="648152"/>
            <a:ext cx="11169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PBPUAM+MicrosoftYaHei"/>
                <a:cs typeface="PBPUAM+MicrosoftYaHei"/>
              </a:rPr>
              <a:t>账号定位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55417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PBPUAM+MicrosoftYaHei"/>
                <a:cs typeface="PBPUAM+MicrosoftYaHei"/>
              </a:rPr>
              <a:t>内容规划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174490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PBPUAM+MicrosoftYaHei"/>
                <a:cs typeface="PBPUAM+MicrosoftYaHei"/>
              </a:rPr>
              <a:t>制作宣发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133088" y="2512317"/>
            <a:ext cx="1399540" cy="27850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IUJSBC+MicrosoftYaHei-Bold"/>
                <a:cs typeface="IUJSBC+MicrosoftYaHei-Bold"/>
              </a:rPr>
              <a:t>更新周期</a:t>
            </a:r>
          </a:p>
          <a:p>
            <a:pPr marL="0" marR="0">
              <a:lnSpc>
                <a:spcPts val="2089"/>
              </a:lnSpc>
              <a:spcBef>
                <a:spcPts val="6403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IUJSBC+MicrosoftYaHei-Bold"/>
                <a:cs typeface="IUJSBC+MicrosoftYaHei-Bold"/>
              </a:rPr>
              <a:t>发布时间</a:t>
            </a:r>
          </a:p>
          <a:p>
            <a:pPr marL="0" marR="0">
              <a:lnSpc>
                <a:spcPts val="2089"/>
              </a:lnSpc>
              <a:spcBef>
                <a:spcPts val="6209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IUJSBC+MicrosoftYaHei-Bold"/>
                <a:cs typeface="IUJSBC+MicrosoftYaHei-Bold"/>
              </a:rPr>
              <a:t>人群标签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351460" y="2547937"/>
            <a:ext cx="3834625" cy="16047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PBPUAM+MicrosoftYaHei"/>
                <a:cs typeface="PBPUAM+MicrosoftYaHei"/>
              </a:rPr>
              <a:t>每周4个景区更新，每个景区一期</a:t>
            </a:r>
          </a:p>
          <a:p>
            <a:pPr marL="1027429" marR="0">
              <a:lnSpc>
                <a:spcPts val="1875"/>
              </a:lnSpc>
              <a:spcBef>
                <a:spcPts val="6134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PBPUAM+MicrosoftYaHei"/>
                <a:cs typeface="PBPUAM+MicrosoftYaHei"/>
              </a:rPr>
              <a:t>14:00/20:00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97495" y="3580235"/>
            <a:ext cx="1740535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PHUBMJ+ArialMT"/>
                <a:cs typeface="PHUBMJ+ArialMT"/>
              </a:rPr>
              <a:t>•</a:t>
            </a:r>
            <a:r>
              <a:rPr sz="2000" spc="150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000">
                <a:solidFill>
                  <a:srgbClr val="000000"/>
                </a:solidFill>
                <a:latin typeface="IUJSBC+MicrosoftYaHei-Bold"/>
                <a:cs typeface="IUJSBC+MicrosoftYaHei-Bold"/>
              </a:rPr>
              <a:t>宣发规划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215570" y="4613528"/>
            <a:ext cx="4147962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PBPUAM+MicrosoftYaHei"/>
                <a:cs typeface="PBPUAM+MicrosoftYaHei"/>
              </a:rPr>
              <a:t>20-35岁女性为主，全省到全国覆盖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-256031" y="804783"/>
            <a:ext cx="19156604" cy="111061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849"/>
              </a:lnSpc>
              <a:spcBef>
                <a:spcPct val="0"/>
              </a:spcBef>
              <a:spcAft>
                <a:spcPct val="0"/>
              </a:spcAft>
            </a:pPr>
            <a:r>
              <a:rPr sz="34400" spc="423">
                <a:solidFill>
                  <a:srgbClr val="404040"/>
                </a:solidFill>
                <a:latin typeface="SVTAMB+ArialMT"/>
                <a:cs typeface="SVTAMB+ArialMT"/>
              </a:rPr>
              <a:t>Scene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59803" y="2891250"/>
            <a:ext cx="4605654" cy="30991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003"/>
              </a:lnSpc>
              <a:spcBef>
                <a:spcPct val="0"/>
              </a:spcBef>
              <a:spcAft>
                <a:spcPct val="0"/>
              </a:spcAft>
            </a:pPr>
            <a:r>
              <a:rPr sz="9600">
                <a:solidFill>
                  <a:srgbClr val="2F7569"/>
                </a:solidFill>
                <a:latin typeface="GVNKLT+MicrosoftYaHei-Bold"/>
                <a:cs typeface="GVNKLT+MicrosoftYaHei-Bold"/>
              </a:rPr>
              <a:t>场</a:t>
            </a:r>
            <a:r>
              <a:rPr sz="9600" spc="265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9600">
                <a:solidFill>
                  <a:srgbClr val="2F7569"/>
                </a:solidFill>
                <a:latin typeface="GVNKLT+MicrosoftYaHei-Bold"/>
                <a:cs typeface="GVNKLT+MicrosoftYaHei-Bold"/>
              </a:rPr>
              <a:t>景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853916" y="3115490"/>
            <a:ext cx="1490543" cy="15495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01"/>
              </a:lnSpc>
              <a:spcBef>
                <a:spcPct val="0"/>
              </a:spcBef>
              <a:spcAft>
                <a:spcPct val="0"/>
              </a:spcAft>
            </a:pPr>
            <a:r>
              <a:rPr sz="4800">
                <a:solidFill>
                  <a:srgbClr val="FFFFFF"/>
                </a:solidFill>
                <a:latin typeface="SVTAMB+ArialMT"/>
                <a:cs typeface="SVTAMB+ArialMT"/>
              </a:rPr>
              <a:t>IP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190479" y="6118617"/>
            <a:ext cx="474836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JCDWRL+MicrosoftYaHei"/>
                <a:cs typeface="JCDWRL+MicrosoftYaHei"/>
              </a:rPr>
              <a:t>S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120118" y="6118617"/>
            <a:ext cx="457534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JCDWRL+MicrosoftYaHei"/>
                <a:cs typeface="JCDWRL+MicrosoftYaHei"/>
              </a:rPr>
              <a:t>c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032613" y="6118617"/>
            <a:ext cx="472603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JCDWRL+MicrosoftYaHei"/>
                <a:cs typeface="JCDWRL+MicrosoftYaHei"/>
              </a:rPr>
              <a:t>e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959713" y="6118617"/>
            <a:ext cx="483765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JCDWRL+MicrosoftYaHei"/>
                <a:cs typeface="JCDWRL+MicrosoftYaHei"/>
              </a:rPr>
              <a:t>n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7898244" y="6118617"/>
            <a:ext cx="472603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JCDWRL+MicrosoftYaHei"/>
                <a:cs typeface="JCDWRL+MicrosoftYaHei"/>
              </a:rPr>
              <a:t>e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65873" y="437764"/>
            <a:ext cx="22860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UEPAIV+MicrosoftYaHei-Bold"/>
                <a:cs typeface="UEPAIV+MicrosoftYaHei-Bold"/>
              </a:rPr>
              <a:t>城市文旅特色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147570" y="1244544"/>
            <a:ext cx="9083578" cy="10337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000000"/>
                </a:solidFill>
                <a:latin typeface="UEPAIV+MicrosoftYaHei-Bold"/>
                <a:cs typeface="UEPAIV+MicrosoftYaHei-Bold"/>
              </a:rPr>
              <a:t>全</a:t>
            </a:r>
            <a:r>
              <a:rPr sz="3200" spc="915">
                <a:solidFill>
                  <a:srgbClr val="000000"/>
                </a:solidFill>
                <a:latin typeface="UEPAIV+MicrosoftYaHei-Bold"/>
                <a:cs typeface="UEPAIV+MicrosoftYaHei-Bold"/>
              </a:rPr>
              <a:t> </a:t>
            </a:r>
            <a:r>
              <a:rPr sz="3200">
                <a:solidFill>
                  <a:srgbClr val="000000"/>
                </a:solidFill>
                <a:latin typeface="UEPAIV+MicrosoftYaHei-Bold"/>
                <a:cs typeface="UEPAIV+MicrosoftYaHei-Bold"/>
              </a:rPr>
              <a:t>县</a:t>
            </a:r>
            <a:r>
              <a:rPr sz="3200" spc="915">
                <a:solidFill>
                  <a:srgbClr val="000000"/>
                </a:solidFill>
                <a:latin typeface="UEPAIV+MicrosoftYaHei-Bold"/>
                <a:cs typeface="UEPAIV+MicrosoftYaHei-Bold"/>
              </a:rPr>
              <a:t> </a:t>
            </a:r>
            <a:r>
              <a:rPr sz="3200">
                <a:solidFill>
                  <a:srgbClr val="000000"/>
                </a:solidFill>
                <a:latin typeface="UEPAIV+MicrosoftYaHei-Bold"/>
                <a:cs typeface="UEPAIV+MicrosoftYaHei-Bold"/>
              </a:rPr>
              <a:t>打</a:t>
            </a:r>
            <a:r>
              <a:rPr sz="3200" spc="915">
                <a:solidFill>
                  <a:srgbClr val="000000"/>
                </a:solidFill>
                <a:latin typeface="UEPAIV+MicrosoftYaHei-Bold"/>
                <a:cs typeface="UEPAIV+MicrosoftYaHei-Bold"/>
              </a:rPr>
              <a:t> </a:t>
            </a:r>
            <a:r>
              <a:rPr sz="3200">
                <a:solidFill>
                  <a:srgbClr val="000000"/>
                </a:solidFill>
                <a:latin typeface="UEPAIV+MicrosoftYaHei-Bold"/>
                <a:cs typeface="UEPAIV+MicrosoftYaHei-Bold"/>
              </a:rPr>
              <a:t>造</a:t>
            </a:r>
            <a:r>
              <a:rPr sz="3200" spc="915">
                <a:solidFill>
                  <a:srgbClr val="000000"/>
                </a:solidFill>
                <a:latin typeface="UEPAIV+MicrosoftYaHei-Bold"/>
                <a:cs typeface="UEPAIV+MicrosoftYaHei-Bold"/>
              </a:rPr>
              <a:t> </a:t>
            </a:r>
            <a:r>
              <a:rPr sz="3200">
                <a:solidFill>
                  <a:srgbClr val="000000"/>
                </a:solidFill>
                <a:latin typeface="UEPAIV+MicrosoftYaHei-Bold"/>
                <a:cs typeface="UEPAIV+MicrosoftYaHei-Bold"/>
              </a:rPr>
              <a:t>长</a:t>
            </a:r>
            <a:r>
              <a:rPr sz="3200" spc="915">
                <a:solidFill>
                  <a:srgbClr val="000000"/>
                </a:solidFill>
                <a:latin typeface="UEPAIV+MicrosoftYaHei-Bold"/>
                <a:cs typeface="UEPAIV+MicrosoftYaHei-Bold"/>
              </a:rPr>
              <a:t> </a:t>
            </a:r>
            <a:r>
              <a:rPr sz="3200">
                <a:solidFill>
                  <a:srgbClr val="000000"/>
                </a:solidFill>
                <a:latin typeface="UEPAIV+MicrosoftYaHei-Bold"/>
                <a:cs typeface="UEPAIV+MicrosoftYaHei-Bold"/>
              </a:rPr>
              <a:t>三</a:t>
            </a:r>
            <a:r>
              <a:rPr sz="3200" spc="915">
                <a:solidFill>
                  <a:srgbClr val="000000"/>
                </a:solidFill>
                <a:latin typeface="UEPAIV+MicrosoftYaHei-Bold"/>
                <a:cs typeface="UEPAIV+MicrosoftYaHei-Bold"/>
              </a:rPr>
              <a:t> </a:t>
            </a:r>
            <a:r>
              <a:rPr sz="3200">
                <a:solidFill>
                  <a:srgbClr val="000000"/>
                </a:solidFill>
                <a:latin typeface="UEPAIV+MicrosoftYaHei-Bold"/>
                <a:cs typeface="UEPAIV+MicrosoftYaHei-Bold"/>
              </a:rPr>
              <a:t>角</a:t>
            </a:r>
            <a:r>
              <a:rPr sz="3200" spc="915">
                <a:solidFill>
                  <a:srgbClr val="000000"/>
                </a:solidFill>
                <a:latin typeface="UEPAIV+MicrosoftYaHei-Bold"/>
                <a:cs typeface="UEPAIV+MicrosoftYaHei-Bold"/>
              </a:rPr>
              <a:t> </a:t>
            </a:r>
            <a:r>
              <a:rPr sz="3200">
                <a:solidFill>
                  <a:srgbClr val="000000"/>
                </a:solidFill>
                <a:latin typeface="UEPAIV+MicrosoftYaHei-Bold"/>
                <a:cs typeface="UEPAIV+MicrosoftYaHei-Bold"/>
              </a:rPr>
              <a:t>休</a:t>
            </a:r>
            <a:r>
              <a:rPr sz="3200" spc="915">
                <a:solidFill>
                  <a:srgbClr val="000000"/>
                </a:solidFill>
                <a:latin typeface="UEPAIV+MicrosoftYaHei-Bold"/>
                <a:cs typeface="UEPAIV+MicrosoftYaHei-Bold"/>
              </a:rPr>
              <a:t> </a:t>
            </a:r>
            <a:r>
              <a:rPr sz="3200">
                <a:solidFill>
                  <a:srgbClr val="000000"/>
                </a:solidFill>
                <a:latin typeface="UEPAIV+MicrosoftYaHei-Bold"/>
                <a:cs typeface="UEPAIV+MicrosoftYaHei-Bold"/>
              </a:rPr>
              <a:t>闲</a:t>
            </a:r>
            <a:r>
              <a:rPr sz="3200" spc="915">
                <a:solidFill>
                  <a:srgbClr val="000000"/>
                </a:solidFill>
                <a:latin typeface="UEPAIV+MicrosoftYaHei-Bold"/>
                <a:cs typeface="UEPAIV+MicrosoftYaHei-Bold"/>
              </a:rPr>
              <a:t> </a:t>
            </a:r>
            <a:r>
              <a:rPr sz="3200">
                <a:solidFill>
                  <a:srgbClr val="000000"/>
                </a:solidFill>
                <a:latin typeface="UEPAIV+MicrosoftYaHei-Bold"/>
                <a:cs typeface="UEPAIV+MicrosoftYaHei-Bold"/>
              </a:rPr>
              <a:t>度</a:t>
            </a:r>
            <a:r>
              <a:rPr sz="3200" spc="915">
                <a:solidFill>
                  <a:srgbClr val="000000"/>
                </a:solidFill>
                <a:latin typeface="UEPAIV+MicrosoftYaHei-Bold"/>
                <a:cs typeface="UEPAIV+MicrosoftYaHei-Bold"/>
              </a:rPr>
              <a:t> </a:t>
            </a:r>
            <a:r>
              <a:rPr sz="3200">
                <a:solidFill>
                  <a:srgbClr val="000000"/>
                </a:solidFill>
                <a:latin typeface="UEPAIV+MicrosoftYaHei-Bold"/>
                <a:cs typeface="UEPAIV+MicrosoftYaHei-Bold"/>
              </a:rPr>
              <a:t>假</a:t>
            </a:r>
            <a:r>
              <a:rPr sz="3200" spc="920">
                <a:solidFill>
                  <a:srgbClr val="000000"/>
                </a:solidFill>
                <a:latin typeface="UEPAIV+MicrosoftYaHei-Bold"/>
                <a:cs typeface="UEPAIV+MicrosoftYaHei-Bold"/>
              </a:rPr>
              <a:t> </a:t>
            </a:r>
            <a:r>
              <a:rPr sz="3200">
                <a:solidFill>
                  <a:srgbClr val="000000"/>
                </a:solidFill>
                <a:latin typeface="UEPAIV+MicrosoftYaHei-Bold"/>
                <a:cs typeface="UEPAIV+MicrosoftYaHei-Bold"/>
              </a:rPr>
              <a:t>胜</a:t>
            </a:r>
            <a:r>
              <a:rPr sz="3200" spc="920">
                <a:solidFill>
                  <a:srgbClr val="000000"/>
                </a:solidFill>
                <a:latin typeface="UEPAIV+MicrosoftYaHei-Bold"/>
                <a:cs typeface="UEPAIV+MicrosoftYaHei-Bold"/>
              </a:rPr>
              <a:t> </a:t>
            </a:r>
            <a:r>
              <a:rPr sz="3200">
                <a:solidFill>
                  <a:srgbClr val="000000"/>
                </a:solidFill>
                <a:latin typeface="UEPAIV+MicrosoftYaHei-Bold"/>
                <a:cs typeface="UEPAIV+MicrosoftYaHei-Bold"/>
              </a:rPr>
              <a:t>地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369434" y="1802265"/>
            <a:ext cx="3971830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UEPAIV+MicrosoftYaHei-Bold"/>
                <a:cs typeface="UEPAIV+MicrosoftYaHei-Bold"/>
              </a:rPr>
              <a:t>点上有故事、线上有体验、面上有风景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999219" y="2792323"/>
            <a:ext cx="1485900" cy="17825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2F7569"/>
                </a:solidFill>
                <a:latin typeface="UEPAIV+MicrosoftYaHei-Bold"/>
                <a:cs typeface="UEPAIV+MicrosoftYaHei-Bold"/>
              </a:rPr>
              <a:t>古城文化游</a:t>
            </a:r>
          </a:p>
          <a:p>
            <a:pPr marL="0" marR="0">
              <a:lnSpc>
                <a:spcPts val="1875"/>
              </a:lnSpc>
              <a:spcBef>
                <a:spcPts val="7534"/>
              </a:spcBef>
              <a:spcAft>
                <a:spcPct val="0"/>
              </a:spcAft>
            </a:pPr>
            <a:r>
              <a:rPr sz="1800">
                <a:solidFill>
                  <a:srgbClr val="2F7569"/>
                </a:solidFill>
                <a:latin typeface="UEPAIV+MicrosoftYaHei-Bold"/>
                <a:cs typeface="UEPAIV+MicrosoftYaHei-Bold"/>
              </a:rPr>
              <a:t>山水休闲游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460529" y="2976875"/>
            <a:ext cx="1692275" cy="1042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780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2F7569"/>
                </a:solidFill>
                <a:latin typeface="UEPAIV+MicrosoftYaHei-Bold"/>
                <a:cs typeface="UEPAIV+MicrosoftYaHei-Bold"/>
              </a:rPr>
              <a:t>滨海</a:t>
            </a:r>
          </a:p>
          <a:p>
            <a:pPr marL="0" marR="0">
              <a:lnSpc>
                <a:spcPts val="2089"/>
              </a:lnSpc>
              <a:spcBef>
                <a:spcPts val="400"/>
              </a:spcBef>
              <a:spcAft>
                <a:spcPct val="0"/>
              </a:spcAft>
            </a:pPr>
            <a:r>
              <a:rPr sz="2000">
                <a:solidFill>
                  <a:srgbClr val="2F7569"/>
                </a:solidFill>
                <a:latin typeface="UEPAIV+MicrosoftYaHei-Bold"/>
                <a:cs typeface="UEPAIV+MicrosoftYaHei-Bold"/>
              </a:rPr>
              <a:t>融创文旅城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721357" y="3659004"/>
            <a:ext cx="2357119" cy="15214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FFFFFF"/>
                </a:solidFill>
                <a:latin typeface="UEPAIV+MicrosoftYaHei-Bold"/>
                <a:cs typeface="UEPAIV+MicrosoftYaHei-Bold"/>
              </a:rPr>
              <a:t>一地</a:t>
            </a:r>
            <a:r>
              <a:rPr sz="3200" spc="155">
                <a:solidFill>
                  <a:srgbClr val="FFFFFF"/>
                </a:solidFill>
                <a:latin typeface="UEPAIV+MicrosoftYaHei-Bold"/>
                <a:cs typeface="UEPAIV+MicrosoftYaHei-Bold"/>
              </a:rPr>
              <a:t> </a:t>
            </a:r>
            <a:r>
              <a:rPr sz="3200">
                <a:solidFill>
                  <a:srgbClr val="FFFFFF"/>
                </a:solidFill>
                <a:latin typeface="UEPAIV+MicrosoftYaHei-Bold"/>
                <a:cs typeface="UEPAIV+MicrosoftYaHei-Bold"/>
              </a:rPr>
              <a:t>两核</a:t>
            </a:r>
          </a:p>
          <a:p>
            <a:pPr marL="0" marR="0">
              <a:lnSpc>
                <a:spcPts val="3339"/>
              </a:lnSpc>
              <a:spcBef>
                <a:spcPts val="550"/>
              </a:spcBef>
              <a:spcAft>
                <a:spcPct val="0"/>
              </a:spcAft>
            </a:pPr>
            <a:r>
              <a:rPr sz="3200">
                <a:solidFill>
                  <a:srgbClr val="FFFFFF"/>
                </a:solidFill>
                <a:latin typeface="UEPAIV+MicrosoftYaHei-Bold"/>
                <a:cs typeface="UEPAIV+MicrosoftYaHei-Bold"/>
              </a:rPr>
              <a:t>三线</a:t>
            </a:r>
            <a:r>
              <a:rPr sz="3200" spc="155">
                <a:solidFill>
                  <a:srgbClr val="FFFFFF"/>
                </a:solidFill>
                <a:latin typeface="UEPAIV+MicrosoftYaHei-Bold"/>
                <a:cs typeface="UEPAIV+MicrosoftYaHei-Bold"/>
              </a:rPr>
              <a:t> </a:t>
            </a:r>
            <a:r>
              <a:rPr sz="3200">
                <a:solidFill>
                  <a:srgbClr val="FFFFFF"/>
                </a:solidFill>
                <a:latin typeface="UEPAIV+MicrosoftYaHei-Bold"/>
                <a:cs typeface="UEPAIV+MicrosoftYaHei-Bold"/>
              </a:rPr>
              <a:t>多点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638329" y="4641210"/>
            <a:ext cx="13716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2F7569"/>
                </a:solidFill>
                <a:latin typeface="UEPAIV+MicrosoftYaHei-Bold"/>
                <a:cs typeface="UEPAIV+MicrosoftYaHei-Bold"/>
              </a:rPr>
              <a:t>某湖景区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460529" y="4999472"/>
            <a:ext cx="1654175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2F7569"/>
                </a:solidFill>
                <a:latin typeface="UEPAIV+MicrosoftYaHei-Bold"/>
                <a:cs typeface="UEPAIV+MicrosoftYaHei-Bold"/>
              </a:rPr>
              <a:t>国家风景区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8999219" y="5195163"/>
            <a:ext cx="14859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2F7569"/>
                </a:solidFill>
                <a:latin typeface="UEPAIV+MicrosoftYaHei-Bold"/>
                <a:cs typeface="UEPAIV+MicrosoftYaHei-Bold"/>
              </a:rPr>
              <a:t>绿野仙踪游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138045" y="6077813"/>
            <a:ext cx="1257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ABHIEA+MicrosoftYaHei"/>
                <a:cs typeface="ABHIEA+MicrosoftYaHei"/>
              </a:rPr>
              <a:t>发展格局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638800" y="6077813"/>
            <a:ext cx="1257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ABHIEA+MicrosoftYaHei"/>
                <a:cs typeface="ABHIEA+MicrosoftYaHei"/>
              </a:rPr>
              <a:t>核心景区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9113519" y="6077813"/>
            <a:ext cx="1257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ABHIEA+MicrosoftYaHei"/>
                <a:cs typeface="ABHIEA+MicrosoftYaHei"/>
              </a:rPr>
              <a:t>精品产品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65873" y="437764"/>
            <a:ext cx="22860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ODGLUQ+MicrosoftYaHei-Bold"/>
                <a:cs typeface="ODGLUQ+MicrosoftYaHei-Bold"/>
              </a:rPr>
              <a:t>城市文旅特色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65784" y="1684248"/>
            <a:ext cx="1911350" cy="23810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ODGLUQ+MicrosoftYaHei-Bold"/>
                <a:cs typeface="ODGLUQ+MicrosoftYaHei-Bold"/>
              </a:rPr>
              <a:t>特色线路规划：</a:t>
            </a:r>
          </a:p>
          <a:p>
            <a:pPr marL="0" marR="0">
              <a:lnSpc>
                <a:spcPts val="1661"/>
              </a:lnSpc>
              <a:spcBef>
                <a:spcPts val="1233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CJUFGU+MicrosoftYaHei"/>
                <a:cs typeface="CJUFGU+MicrosoftYaHei"/>
              </a:rPr>
              <a:t>两核一带</a:t>
            </a:r>
            <a:r>
              <a:rPr sz="1600">
                <a:solidFill>
                  <a:srgbClr val="000000"/>
                </a:solidFill>
                <a:latin typeface="GUKERS+ArialMT"/>
                <a:cs typeface="GUKERS+ArialMT"/>
              </a:rPr>
              <a:t>·</a:t>
            </a:r>
            <a:r>
              <a:rPr sz="1600">
                <a:solidFill>
                  <a:srgbClr val="000000"/>
                </a:solidFill>
                <a:latin typeface="CJUFGU+MicrosoftYaHei"/>
                <a:cs typeface="CJUFGU+MicrosoftYaHei"/>
              </a:rPr>
              <a:t>漫游线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CJUFGU+MicrosoftYaHei"/>
                <a:cs typeface="CJUFGU+MicrosoftYaHei"/>
              </a:rPr>
              <a:t>田园牧歌</a:t>
            </a:r>
            <a:r>
              <a:rPr sz="1600">
                <a:solidFill>
                  <a:srgbClr val="000000"/>
                </a:solidFill>
                <a:latin typeface="GUKERS+ArialMT"/>
                <a:cs typeface="GUKERS+ArialMT"/>
              </a:rPr>
              <a:t>·</a:t>
            </a:r>
            <a:r>
              <a:rPr sz="1600">
                <a:solidFill>
                  <a:srgbClr val="000000"/>
                </a:solidFill>
                <a:latin typeface="CJUFGU+MicrosoftYaHei"/>
                <a:cs typeface="CJUFGU+MicrosoftYaHei"/>
              </a:rPr>
              <a:t>农耕线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CJUFGU+MicrosoftYaHei"/>
                <a:cs typeface="CJUFGU+MicrosoftYaHei"/>
              </a:rPr>
              <a:t>杉色映醉</a:t>
            </a:r>
            <a:r>
              <a:rPr sz="1600">
                <a:solidFill>
                  <a:srgbClr val="000000"/>
                </a:solidFill>
                <a:latin typeface="GUKERS+ArialMT"/>
                <a:cs typeface="GUKERS+ArialMT"/>
              </a:rPr>
              <a:t>·</a:t>
            </a:r>
            <a:r>
              <a:rPr sz="1600">
                <a:solidFill>
                  <a:srgbClr val="000000"/>
                </a:solidFill>
                <a:latin typeface="CJUFGU+MicrosoftYaHei"/>
                <a:cs typeface="CJUFGU+MicrosoftYaHei"/>
              </a:rPr>
              <a:t>水乡线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CJUFGU+MicrosoftYaHei"/>
                <a:cs typeface="CJUFGU+MicrosoftYaHei"/>
              </a:rPr>
              <a:t>丰山溢水</a:t>
            </a:r>
            <a:r>
              <a:rPr sz="1600">
                <a:solidFill>
                  <a:srgbClr val="000000"/>
                </a:solidFill>
                <a:latin typeface="GUKERS+ArialMT"/>
                <a:cs typeface="GUKERS+ArialMT"/>
              </a:rPr>
              <a:t>·</a:t>
            </a:r>
            <a:r>
              <a:rPr sz="1600">
                <a:solidFill>
                  <a:srgbClr val="000000"/>
                </a:solidFill>
                <a:latin typeface="CJUFGU+MicrosoftYaHei"/>
                <a:cs typeface="CJUFGU+MicrosoftYaHei"/>
              </a:rPr>
              <a:t>乡愁线</a:t>
            </a:r>
          </a:p>
          <a:p>
            <a:pPr marL="0" marR="0">
              <a:lnSpc>
                <a:spcPts val="1661"/>
              </a:lnSpc>
              <a:spcBef>
                <a:spcPts val="116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CJUFGU+MicrosoftYaHei"/>
                <a:cs typeface="CJUFGU+MicrosoftYaHei"/>
              </a:rPr>
              <a:t>湖光山色</a:t>
            </a:r>
            <a:r>
              <a:rPr sz="1600">
                <a:solidFill>
                  <a:srgbClr val="000000"/>
                </a:solidFill>
                <a:latin typeface="GUKERS+ArialMT"/>
                <a:cs typeface="GUKERS+ArialMT"/>
              </a:rPr>
              <a:t>·</a:t>
            </a:r>
            <a:r>
              <a:rPr sz="1600">
                <a:solidFill>
                  <a:srgbClr val="000000"/>
                </a:solidFill>
                <a:latin typeface="CJUFGU+MicrosoftYaHei"/>
                <a:cs typeface="CJUFGU+MicrosoftYaHei"/>
              </a:rPr>
              <a:t>五味线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65784" y="438031"/>
            <a:ext cx="22860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OCFCVP+MicrosoftYaHei-Bold"/>
                <a:cs typeface="OCFCVP+MicrosoftYaHei-Bold"/>
              </a:rPr>
              <a:t>常规营销推荐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2944" y="1114877"/>
            <a:ext cx="7105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OCFCVP+MicrosoftYaHei-Bold"/>
                <a:cs typeface="OCFCVP+MicrosoftYaHei-Bold"/>
              </a:rPr>
              <a:t>时间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537969" y="1114877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OCFCVP+MicrosoftYaHei-Bold"/>
                <a:cs typeface="OCFCVP+MicrosoftYaHei-Bold"/>
              </a:rPr>
              <a:t>场景营销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820795" y="1114877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OCFCVP+MicrosoftYaHei-Bold"/>
                <a:cs typeface="OCFCVP+MicrosoftYaHei-Bold"/>
              </a:rPr>
              <a:t>景点联合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65175" y="1611981"/>
            <a:ext cx="549773" cy="24731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1月</a:t>
            </a:r>
          </a:p>
          <a:p>
            <a:pPr marL="0" marR="0">
              <a:lnSpc>
                <a:spcPts val="1463"/>
              </a:lnSpc>
              <a:spcBef>
                <a:spcPts val="166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2月</a:t>
            </a:r>
          </a:p>
          <a:p>
            <a:pPr marL="0" marR="0">
              <a:lnSpc>
                <a:spcPts val="1463"/>
              </a:lnSpc>
              <a:spcBef>
                <a:spcPts val="172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3月</a:t>
            </a:r>
          </a:p>
          <a:p>
            <a:pPr marL="0" marR="0">
              <a:lnSpc>
                <a:spcPts val="1463"/>
              </a:lnSpc>
              <a:spcBef>
                <a:spcPts val="171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4月</a:t>
            </a:r>
          </a:p>
          <a:p>
            <a:pPr marL="0" marR="0">
              <a:lnSpc>
                <a:spcPts val="1463"/>
              </a:lnSpc>
              <a:spcBef>
                <a:spcPts val="171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5月</a:t>
            </a:r>
          </a:p>
          <a:p>
            <a:pPr marL="0" marR="0">
              <a:lnSpc>
                <a:spcPts val="1463"/>
              </a:lnSpc>
              <a:spcBef>
                <a:spcPts val="171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6月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8769" y="1611981"/>
            <a:ext cx="980439" cy="24731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跨海行动</a:t>
            </a:r>
          </a:p>
          <a:p>
            <a:pPr marL="0" marR="0">
              <a:lnSpc>
                <a:spcPts val="1463"/>
              </a:lnSpc>
              <a:spcBef>
                <a:spcPts val="166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古镇年味</a:t>
            </a:r>
          </a:p>
          <a:p>
            <a:pPr marL="0" marR="0">
              <a:lnSpc>
                <a:spcPts val="1463"/>
              </a:lnSpc>
              <a:spcBef>
                <a:spcPts val="172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能量之旅</a:t>
            </a:r>
          </a:p>
          <a:p>
            <a:pPr marL="0" marR="0">
              <a:lnSpc>
                <a:spcPts val="1463"/>
              </a:lnSpc>
              <a:spcBef>
                <a:spcPts val="171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水乡农趣</a:t>
            </a:r>
          </a:p>
          <a:p>
            <a:pPr marL="0" marR="0">
              <a:lnSpc>
                <a:spcPts val="1463"/>
              </a:lnSpc>
              <a:spcBef>
                <a:spcPts val="171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博物古今</a:t>
            </a:r>
          </a:p>
          <a:p>
            <a:pPr marL="0" marR="0">
              <a:lnSpc>
                <a:spcPts val="1463"/>
              </a:lnSpc>
              <a:spcBef>
                <a:spcPts val="171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园林寻梦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930525" y="1611981"/>
            <a:ext cx="2993138" cy="20693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877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海上观景平台，去海上自驾游</a:t>
            </a:r>
          </a:p>
          <a:p>
            <a:pPr marL="0" marR="0">
              <a:lnSpc>
                <a:spcPts val="1463"/>
              </a:lnSpc>
              <a:spcBef>
                <a:spcPts val="166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城市5大最美古村古镇，千年古县</a:t>
            </a:r>
          </a:p>
          <a:p>
            <a:pPr marL="52070" marR="0">
              <a:lnSpc>
                <a:spcPts val="1463"/>
              </a:lnSpc>
              <a:spcBef>
                <a:spcPts val="172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秦山核电小镇，见证科技的力量</a:t>
            </a:r>
          </a:p>
          <a:p>
            <a:pPr marL="140970" marR="0">
              <a:lnSpc>
                <a:spcPts val="1463"/>
              </a:lnSpc>
              <a:spcBef>
                <a:spcPts val="171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丰山溢水，步入诗画田园生活</a:t>
            </a:r>
          </a:p>
          <a:p>
            <a:pPr marL="318770" marR="0">
              <a:lnSpc>
                <a:spcPts val="1463"/>
              </a:lnSpc>
              <a:spcBef>
                <a:spcPts val="171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城市博物馆，名家邀请展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338195" y="3632550"/>
            <a:ext cx="2052002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绮园，回味经典红楼梦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65175" y="4106895"/>
            <a:ext cx="549773" cy="9961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7月</a:t>
            </a:r>
          </a:p>
          <a:p>
            <a:pPr marL="0" marR="0">
              <a:lnSpc>
                <a:spcPts val="1463"/>
              </a:lnSpc>
              <a:spcBef>
                <a:spcPts val="276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8月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8769" y="4106895"/>
            <a:ext cx="980439" cy="9961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乐在其中</a:t>
            </a:r>
          </a:p>
          <a:p>
            <a:pPr marL="0" marR="0">
              <a:lnSpc>
                <a:spcPts val="1463"/>
              </a:lnSpc>
              <a:spcBef>
                <a:spcPts val="276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缤纷夏日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893695" y="4106895"/>
            <a:ext cx="3078004" cy="9961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滨海文旅城，创新旅游体验</a:t>
            </a:r>
          </a:p>
          <a:p>
            <a:pPr marL="177800" marR="0">
              <a:lnSpc>
                <a:spcPts val="1463"/>
              </a:lnSpc>
              <a:spcBef>
                <a:spcPts val="276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三毛乐园，畅玩海洋主题游戏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765175" y="5124165"/>
            <a:ext cx="549773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9月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499869" y="5124165"/>
            <a:ext cx="1158875" cy="16654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潮玩海塘</a:t>
            </a:r>
          </a:p>
          <a:p>
            <a:pPr marL="0" marR="0">
              <a:lnSpc>
                <a:spcPts val="1463"/>
              </a:lnSpc>
              <a:spcBef>
                <a:spcPts val="166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柑橘采摘节</a:t>
            </a:r>
          </a:p>
          <a:p>
            <a:pPr marL="0" marR="0">
              <a:lnSpc>
                <a:spcPts val="1463"/>
              </a:lnSpc>
              <a:spcBef>
                <a:spcPts val="1721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购物嘉年华</a:t>
            </a:r>
          </a:p>
          <a:p>
            <a:pPr marL="88900" marR="0">
              <a:lnSpc>
                <a:spcPts val="1463"/>
              </a:lnSpc>
              <a:spcBef>
                <a:spcPts val="1721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冬日食味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893695" y="5124165"/>
            <a:ext cx="3078004" cy="16654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鱼鳞海塘水利风景区，海上长城</a:t>
            </a:r>
          </a:p>
          <a:p>
            <a:pPr marL="177800" marR="0">
              <a:lnSpc>
                <a:spcPts val="1463"/>
              </a:lnSpc>
              <a:spcBef>
                <a:spcPts val="166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某湖景区，浙北桔乡、世外桔园</a:t>
            </a:r>
          </a:p>
          <a:p>
            <a:pPr marL="0" marR="0">
              <a:lnSpc>
                <a:spcPts val="1463"/>
              </a:lnSpc>
              <a:spcBef>
                <a:spcPts val="1721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时尚家居小镇，振兴地方经济</a:t>
            </a:r>
          </a:p>
          <a:p>
            <a:pPr marL="533400" marR="0">
              <a:lnSpc>
                <a:spcPts val="1463"/>
              </a:lnSpc>
              <a:spcBef>
                <a:spcPts val="1721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美食小镇，吃遍城市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713105" y="5528025"/>
            <a:ext cx="654412" cy="12616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10月</a:t>
            </a:r>
          </a:p>
          <a:p>
            <a:pPr marL="0" marR="0">
              <a:lnSpc>
                <a:spcPts val="1463"/>
              </a:lnSpc>
              <a:spcBef>
                <a:spcPts val="1671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11月</a:t>
            </a:r>
          </a:p>
          <a:p>
            <a:pPr marL="0" marR="0">
              <a:lnSpc>
                <a:spcPts val="1463"/>
              </a:lnSpc>
              <a:spcBef>
                <a:spcPts val="1721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EWMVJG+MicrosoftYaHei"/>
                <a:cs typeface="EWMVJG+MicrosoftYaHei"/>
              </a:rPr>
              <a:t>12月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193552" y="2641463"/>
            <a:ext cx="4572000" cy="15495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01"/>
              </a:lnSpc>
              <a:spcBef>
                <a:spcPct val="0"/>
              </a:spcBef>
              <a:spcAft>
                <a:spcPct val="0"/>
              </a:spcAft>
            </a:pPr>
            <a:r>
              <a:rPr sz="4800">
                <a:solidFill>
                  <a:srgbClr val="FFFFFF"/>
                </a:solidFill>
                <a:latin typeface="SWTGBB+MicrosoftYaHei"/>
                <a:cs typeface="SWTGBB+MicrosoftYaHei"/>
              </a:rPr>
              <a:t>特别营销计划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507752" y="3499576"/>
            <a:ext cx="6286500" cy="21306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6877"/>
              </a:lnSpc>
              <a:spcBef>
                <a:spcPct val="0"/>
              </a:spcBef>
              <a:spcAft>
                <a:spcPct val="0"/>
              </a:spcAft>
            </a:pPr>
            <a:r>
              <a:rPr sz="6600">
                <a:solidFill>
                  <a:srgbClr val="FFFFFF"/>
                </a:solidFill>
                <a:latin typeface="ELUWON+MicrosoftYaHei-Bold"/>
                <a:cs typeface="ELUWON+MicrosoftYaHei-Bold"/>
              </a:rPr>
              <a:t>一路记录美好</a:t>
            </a: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65873" y="437764"/>
            <a:ext cx="16764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DOKWGE+MicrosoftYaHei-Bold"/>
                <a:cs typeface="DOKWGE+MicrosoftYaHei-Bold"/>
              </a:rPr>
              <a:t>营销创意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61288" y="3200979"/>
            <a:ext cx="3690192" cy="10337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2F7569"/>
                </a:solidFill>
                <a:latin typeface="DOKWGE+MicrosoftYaHei-Bold"/>
                <a:cs typeface="DOKWGE+MicrosoftYaHei-Bold"/>
              </a:rPr>
              <a:t>#</a:t>
            </a:r>
            <a:r>
              <a:rPr sz="3200" spc="156">
                <a:solidFill>
                  <a:srgbClr val="2F7569"/>
                </a:solidFill>
                <a:latin typeface="DOKWGE+MicrosoftYaHei-Bold"/>
                <a:cs typeface="DOKWGE+MicrosoftYaHei-Bold"/>
              </a:rPr>
              <a:t> </a:t>
            </a:r>
            <a:r>
              <a:rPr sz="3200">
                <a:solidFill>
                  <a:srgbClr val="2F7569"/>
                </a:solidFill>
                <a:latin typeface="DOKWGE+MicrosoftYaHei-Bold"/>
                <a:cs typeface="DOKWGE+MicrosoftYaHei-Bold"/>
              </a:rPr>
              <a:t>一路记录美好#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79830" y="3902938"/>
            <a:ext cx="11069129" cy="1404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262626"/>
                </a:solidFill>
                <a:latin typeface="UQQPNI+MicrosoftYaHei"/>
                <a:cs typeface="UQQPNI+MicrosoftYaHei"/>
              </a:rPr>
              <a:t>网红达人经济爆发时代，围绕“</a:t>
            </a:r>
            <a:r>
              <a:rPr sz="1800">
                <a:solidFill>
                  <a:srgbClr val="000000"/>
                </a:solidFill>
                <a:latin typeface="DOKWGE+MicrosoftYaHei-Bold"/>
                <a:cs typeface="DOKWGE+MicrosoftYaHei-Bold"/>
              </a:rPr>
              <a:t>城市、感动</a:t>
            </a:r>
            <a:r>
              <a:rPr sz="1800">
                <a:solidFill>
                  <a:srgbClr val="262626"/>
                </a:solidFill>
                <a:latin typeface="DOKWGE+MicrosoftYaHei-Bold"/>
                <a:cs typeface="DOKWGE+MicrosoftYaHei-Bold"/>
              </a:rPr>
              <a:t>、匠心、共鸣</a:t>
            </a:r>
            <a:r>
              <a:rPr sz="1800">
                <a:solidFill>
                  <a:srgbClr val="262626"/>
                </a:solidFill>
                <a:latin typeface="UQQPNI+MicrosoftYaHei"/>
                <a:cs typeface="UQQPNI+MicrosoftYaHei"/>
              </a:rPr>
              <a:t>”等关键词，在城市打造“</a:t>
            </a:r>
            <a:r>
              <a:rPr sz="1800">
                <a:solidFill>
                  <a:srgbClr val="262626"/>
                </a:solidFill>
                <a:latin typeface="DOKWGE+MicrosoftYaHei-Bold"/>
                <a:cs typeface="DOKWGE+MicrosoftYaHei-Bold"/>
              </a:rPr>
              <a:t>旅途记录美</a:t>
            </a:r>
          </a:p>
          <a:p>
            <a:pPr marL="0" marR="0">
              <a:lnSpc>
                <a:spcPts val="1875"/>
              </a:lnSpc>
              <a:spcBef>
                <a:spcPts val="1314"/>
              </a:spcBef>
              <a:spcAft>
                <a:spcPct val="0"/>
              </a:spcAft>
            </a:pPr>
            <a:r>
              <a:rPr sz="1800" spc="10">
                <a:solidFill>
                  <a:srgbClr val="262626"/>
                </a:solidFill>
                <a:latin typeface="DOKWGE+MicrosoftYaHei-Bold"/>
                <a:cs typeface="DOKWGE+MicrosoftYaHei-Bold"/>
              </a:rPr>
              <a:t>好</a:t>
            </a:r>
            <a:r>
              <a:rPr sz="1800" spc="10">
                <a:solidFill>
                  <a:srgbClr val="262626"/>
                </a:solidFill>
                <a:latin typeface="UQQPNI+MicrosoftYaHei"/>
                <a:cs typeface="UQQPNI+MicrosoftYaHei"/>
              </a:rPr>
              <a:t>”特别营销活动，通过线上【抖音City】【抖音达人】【小红书达人】【公众号推广】打造网</a:t>
            </a:r>
          </a:p>
          <a:p>
            <a:pPr marL="0" marR="0">
              <a:lnSpc>
                <a:spcPts val="1875"/>
              </a:lnSpc>
              <a:spcBef>
                <a:spcPts val="1364"/>
              </a:spcBef>
              <a:spcAft>
                <a:spcPct val="0"/>
              </a:spcAft>
            </a:pPr>
            <a:r>
              <a:rPr sz="1800">
                <a:solidFill>
                  <a:srgbClr val="262626"/>
                </a:solidFill>
                <a:latin typeface="UQQPNI+MicrosoftYaHei"/>
                <a:cs typeface="UQQPNI+MicrosoftYaHei"/>
              </a:rPr>
              <a:t>红经济新玩法，通过抖音、小红书、公众号等流量平台，记录和传递城市美好风土人情。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936114" y="5551495"/>
            <a:ext cx="1027112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UQQPNI+MicrosoftYaHei"/>
                <a:cs typeface="UQQPNI+MicrosoftYaHei"/>
              </a:rPr>
              <a:t>抖</a:t>
            </a:r>
            <a:r>
              <a:rPr sz="1600">
                <a:solidFill>
                  <a:srgbClr val="FFFFFF"/>
                </a:solidFill>
                <a:latin typeface="ADWWNJ+ArialMT"/>
                <a:cs typeface="ADWWNJ+ArialMT"/>
              </a:rPr>
              <a:t>InCity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381245" y="5551495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UQQPNI+MicrosoftYaHei"/>
                <a:cs typeface="UQQPNI+MicrosoftYaHei"/>
              </a:rPr>
              <a:t>抖音达人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759194" y="5551495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UQQPNI+MicrosoftYaHei"/>
                <a:cs typeface="UQQPNI+MicrosoftYaHei"/>
              </a:rPr>
              <a:t>小红书达人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234169" y="5551495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UQQPNI+MicrosoftYaHei"/>
                <a:cs typeface="UQQPNI+MicrosoftYaHei"/>
              </a:rPr>
              <a:t>公众号推广</a:t>
            </a: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4286" y="648152"/>
            <a:ext cx="1060767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VIUHMT+MicrosoftYaHei"/>
                <a:cs typeface="VIUHMT+MicrosoftYaHei"/>
              </a:rPr>
              <a:t>抖音</a:t>
            </a:r>
            <a:r>
              <a:rPr sz="1600">
                <a:solidFill>
                  <a:srgbClr val="FFFFFF"/>
                </a:solidFill>
                <a:latin typeface="SPFJWE+ArialMT"/>
                <a:cs typeface="SPFJWE+ArialMT"/>
              </a:rPr>
              <a:t>City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55417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VIUHMT+MicrosoftYaHei"/>
                <a:cs typeface="VIUHMT+MicrosoftYaHei"/>
              </a:rPr>
              <a:t>抖音达人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72890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VIUHMT+MicrosoftYaHei"/>
                <a:cs typeface="VIUHMT+MicrosoftYaHei"/>
              </a:rPr>
              <a:t>小红书达人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791961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VIUHMT+MicrosoftYaHei"/>
                <a:cs typeface="VIUHMT+MicrosoftYaHei"/>
              </a:rPr>
              <a:t>公众号推广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75488" y="1941245"/>
            <a:ext cx="3241674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2F7569"/>
                </a:solidFill>
                <a:latin typeface="QTUNNM+MicrosoftYaHei-Bold"/>
                <a:cs typeface="QTUNNM+MicrosoftYaHei-Bold"/>
              </a:rPr>
              <a:t>#抖InCity</a:t>
            </a:r>
            <a:r>
              <a:rPr sz="2800" spc="136">
                <a:solidFill>
                  <a:srgbClr val="2F7569"/>
                </a:solidFill>
                <a:latin typeface="QTUNNM+MicrosoftYaHei-Bold"/>
                <a:cs typeface="QTUNNM+MicrosoftYaHei-Bold"/>
              </a:rPr>
              <a:t> </a:t>
            </a:r>
            <a:r>
              <a:rPr sz="2800">
                <a:solidFill>
                  <a:srgbClr val="2F7569"/>
                </a:solidFill>
                <a:latin typeface="QTUNNM+MicrosoftYaHei-Bold"/>
                <a:cs typeface="QTUNNM+MicrosoftYaHei-Bold"/>
              </a:rPr>
              <a:t>·</a:t>
            </a:r>
            <a:r>
              <a:rPr sz="2800" spc="134">
                <a:solidFill>
                  <a:srgbClr val="2F7569"/>
                </a:solidFill>
                <a:latin typeface="QTUNNM+MicrosoftYaHei-Bold"/>
                <a:cs typeface="QTUNNM+MicrosoftYaHei-Bold"/>
              </a:rPr>
              <a:t> </a:t>
            </a:r>
            <a:r>
              <a:rPr sz="2800">
                <a:solidFill>
                  <a:srgbClr val="2F7569"/>
                </a:solidFill>
                <a:latin typeface="QTUNNM+MicrosoftYaHei-Bold"/>
                <a:cs typeface="QTUNNM+MicrosoftYaHei-Bold"/>
              </a:rPr>
              <a:t>城市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75615" y="2655387"/>
            <a:ext cx="4566253" cy="134673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 spc="40">
                <a:solidFill>
                  <a:srgbClr val="1F2329"/>
                </a:solidFill>
                <a:latin typeface="VIUHMT+MicrosoftYaHei"/>
                <a:cs typeface="VIUHMT+MicrosoftYaHei"/>
              </a:rPr>
              <a:t>巨量引擎旗下城市营销IP抖inCity通过挖掘</a:t>
            </a:r>
          </a:p>
          <a:p>
            <a:pPr marL="0" marR="0">
              <a:lnSpc>
                <a:spcPts val="1875"/>
              </a:lnSpc>
              <a:spcBef>
                <a:spcPts val="1249"/>
              </a:spcBef>
              <a:spcAft>
                <a:spcPct val="0"/>
              </a:spcAft>
            </a:pPr>
            <a:r>
              <a:rPr sz="1600">
                <a:solidFill>
                  <a:srgbClr val="1F2329"/>
                </a:solidFill>
                <a:latin typeface="VIUHMT+MicrosoftYaHei"/>
                <a:cs typeface="VIUHMT+MicrosoftYaHei"/>
              </a:rPr>
              <a:t>城市特色，融合</a:t>
            </a:r>
            <a:r>
              <a:rPr sz="1800">
                <a:solidFill>
                  <a:srgbClr val="1F2329"/>
                </a:solidFill>
                <a:latin typeface="QTUNNM+MicrosoftYaHei-Bold"/>
                <a:cs typeface="QTUNNM+MicrosoftYaHei-Bold"/>
              </a:rPr>
              <a:t>搜索、DOU+、企业号、</a:t>
            </a:r>
          </a:p>
          <a:p>
            <a:pPr marL="0" marR="0">
              <a:lnSpc>
                <a:spcPts val="1875"/>
              </a:lnSpc>
              <a:spcBef>
                <a:spcPts val="1364"/>
              </a:spcBef>
              <a:spcAft>
                <a:spcPct val="0"/>
              </a:spcAft>
            </a:pPr>
            <a:r>
              <a:rPr sz="1800" spc="64">
                <a:solidFill>
                  <a:srgbClr val="1F2329"/>
                </a:solidFill>
                <a:latin typeface="QTUNNM+MicrosoftYaHei-Bold"/>
                <a:cs typeface="QTUNNM+MicrosoftYaHei-Bold"/>
              </a:rPr>
              <a:t>巨量星图</a:t>
            </a:r>
            <a:r>
              <a:rPr sz="1600" spc="64">
                <a:solidFill>
                  <a:srgbClr val="1F2329"/>
                </a:solidFill>
                <a:latin typeface="VIUHMT+MicrosoftYaHei"/>
                <a:cs typeface="VIUHMT+MicrosoftYaHei"/>
              </a:rPr>
              <a:t>等多元产品，将线上抖音生活搬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75615" y="3859758"/>
            <a:ext cx="4484465" cy="164692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600" spc="30">
                <a:solidFill>
                  <a:srgbClr val="1F2329"/>
                </a:solidFill>
                <a:latin typeface="VIUHMT+MicrosoftYaHei"/>
                <a:cs typeface="VIUHMT+MicrosoftYaHei"/>
              </a:rPr>
              <a:t>到线下，为用户打造</a:t>
            </a:r>
            <a:r>
              <a:rPr sz="1800" spc="30">
                <a:solidFill>
                  <a:srgbClr val="1F2329"/>
                </a:solidFill>
                <a:latin typeface="QTUNNM+MicrosoftYaHei-Bold"/>
                <a:cs typeface="QTUNNM+MicrosoftYaHei-Bold"/>
              </a:rPr>
              <a:t>城市营销梦工厂</a:t>
            </a:r>
            <a:r>
              <a:rPr sz="1600" spc="30">
                <a:solidFill>
                  <a:srgbClr val="1F2329"/>
                </a:solidFill>
                <a:latin typeface="VIUHMT+MicrosoftYaHei"/>
                <a:cs typeface="VIUHMT+MicrosoftYaHei"/>
              </a:rPr>
              <a:t>。同</a:t>
            </a:r>
          </a:p>
          <a:p>
            <a:pPr marL="0" marR="0">
              <a:lnSpc>
                <a:spcPts val="1661"/>
              </a:lnSpc>
              <a:spcBef>
                <a:spcPts val="1233"/>
              </a:spcBef>
              <a:spcAft>
                <a:spcPct val="0"/>
              </a:spcAft>
            </a:pPr>
            <a:r>
              <a:rPr sz="1600" spc="15">
                <a:solidFill>
                  <a:srgbClr val="1F2329"/>
                </a:solidFill>
                <a:latin typeface="VIUHMT+MicrosoftYaHei"/>
                <a:cs typeface="VIUHMT+MicrosoftYaHei"/>
              </a:rPr>
              <a:t>时，通过</a:t>
            </a:r>
            <a:r>
              <a:rPr sz="1600" spc="15">
                <a:solidFill>
                  <a:srgbClr val="1F2329"/>
                </a:solidFill>
                <a:latin typeface="QTUNNM+MicrosoftYaHei-Bold"/>
                <a:cs typeface="QTUNNM+MicrosoftYaHei-Bold"/>
              </a:rPr>
              <a:t>挖掘城市文化特色</a:t>
            </a:r>
            <a:r>
              <a:rPr sz="1600" spc="20">
                <a:solidFill>
                  <a:srgbClr val="1F2329"/>
                </a:solidFill>
                <a:latin typeface="VIUHMT+MicrosoftYaHei"/>
                <a:cs typeface="VIUHMT+MicrosoftYaHei"/>
              </a:rPr>
              <a:t>，借助短视频、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 spc="17">
                <a:solidFill>
                  <a:srgbClr val="1F2329"/>
                </a:solidFill>
                <a:latin typeface="VIUHMT+MicrosoftYaHei"/>
                <a:cs typeface="VIUHMT+MicrosoftYaHei"/>
              </a:rPr>
              <a:t>直播等方式，也更好地为城市注入新活力，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1F2329"/>
                </a:solidFill>
                <a:latin typeface="QTUNNM+MicrosoftYaHei-Bold"/>
                <a:cs typeface="QTUNNM+MicrosoftYaHei-Bold"/>
              </a:rPr>
              <a:t>促进城市品牌建设与发展</a:t>
            </a:r>
            <a:r>
              <a:rPr sz="1600">
                <a:solidFill>
                  <a:srgbClr val="1F2329"/>
                </a:solidFill>
                <a:latin typeface="VIUHMT+MicrosoftYaHei"/>
                <a:cs typeface="VIUHMT+MicrosoftYaHei"/>
              </a:rPr>
              <a:t>。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52856" y="648152"/>
            <a:ext cx="1083847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FKEFVF+MicrosoftYaHei"/>
                <a:cs typeface="FKEFVF+MicrosoftYaHei"/>
              </a:rPr>
              <a:t>抖音City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55417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FKEFVF+MicrosoftYaHei"/>
                <a:cs typeface="FKEFVF+MicrosoftYaHei"/>
              </a:rPr>
              <a:t>抖音达人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72890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FKEFVF+MicrosoftYaHei"/>
                <a:cs typeface="FKEFVF+MicrosoftYaHei"/>
              </a:rPr>
              <a:t>小红书达人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791961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FKEFVF+MicrosoftYaHei"/>
                <a:cs typeface="FKEFVF+MicrosoftYaHei"/>
              </a:rPr>
              <a:t>公众号推广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75488" y="1941245"/>
            <a:ext cx="2182494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2F7569"/>
                </a:solidFill>
                <a:latin typeface="QHDLQG+MicrosoftYaHei-Bold"/>
                <a:cs typeface="QHDLQG+MicrosoftYaHei-Bold"/>
              </a:rPr>
              <a:t>#抖音达人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75615" y="2640723"/>
            <a:ext cx="4337684" cy="7254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1F2329"/>
                </a:solidFill>
                <a:latin typeface="FKEFVF+MicrosoftYaHei"/>
                <a:cs typeface="FKEFVF+MicrosoftYaHei"/>
              </a:rPr>
              <a:t>通过</a:t>
            </a:r>
            <a:r>
              <a:rPr sz="2800">
                <a:solidFill>
                  <a:srgbClr val="1F2329"/>
                </a:solidFill>
                <a:latin typeface="QHDLQG+MicrosoftYaHei-Bold"/>
                <a:cs typeface="QHDLQG+MicrosoftYaHei-Bold"/>
              </a:rPr>
              <a:t>100+</a:t>
            </a:r>
            <a:r>
              <a:rPr sz="1600">
                <a:solidFill>
                  <a:srgbClr val="1F2329"/>
                </a:solidFill>
                <a:latin typeface="FKEFVF+MicrosoftYaHei"/>
                <a:cs typeface="FKEFVF+MicrosoftYaHei"/>
              </a:rPr>
              <a:t>抖音视频内容创造达人投放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75615" y="3280803"/>
            <a:ext cx="3796569" cy="72365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1F2329"/>
                </a:solidFill>
                <a:latin typeface="FKEFVF+MicrosoftYaHei"/>
                <a:cs typeface="FKEFVF+MicrosoftYaHei"/>
              </a:rPr>
              <a:t>辐射</a:t>
            </a:r>
            <a:r>
              <a:rPr sz="2800">
                <a:solidFill>
                  <a:srgbClr val="1F2329"/>
                </a:solidFill>
                <a:latin typeface="QHDLQG+MicrosoftYaHei-Bold"/>
                <a:cs typeface="QHDLQG+MicrosoftYaHei-Bold"/>
              </a:rPr>
              <a:t>江浙沪</a:t>
            </a:r>
            <a:r>
              <a:rPr sz="1600">
                <a:solidFill>
                  <a:srgbClr val="1F2329"/>
                </a:solidFill>
                <a:latin typeface="FKEFVF+MicrosoftYaHei"/>
                <a:cs typeface="FKEFVF+MicrosoftYaHei"/>
              </a:rPr>
              <a:t>区域，最终汇聚城市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75615" y="3887985"/>
            <a:ext cx="4556759" cy="7138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1F2329"/>
                </a:solidFill>
                <a:latin typeface="FKEFVF+MicrosoftYaHei"/>
                <a:cs typeface="FKEFVF+MicrosoftYaHei"/>
              </a:rPr>
              <a:t>把城市打造为</a:t>
            </a:r>
            <a:r>
              <a:rPr sz="2400">
                <a:solidFill>
                  <a:srgbClr val="000000"/>
                </a:solidFill>
                <a:latin typeface="QHDLQG+MicrosoftYaHei-Bold"/>
                <a:cs typeface="QHDLQG+MicrosoftYaHei-Bold"/>
              </a:rPr>
              <a:t>长三角休闲度假胜地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52856" y="648152"/>
            <a:ext cx="1083847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LTEBJR+MicrosoftYaHei"/>
                <a:cs typeface="LTEBJR+MicrosoftYaHei"/>
              </a:rPr>
              <a:t>抖音City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55417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LTEBJR+MicrosoftYaHei"/>
                <a:cs typeface="LTEBJR+MicrosoftYaHei"/>
              </a:rPr>
              <a:t>抖音达人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72890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LTEBJR+MicrosoftYaHei"/>
                <a:cs typeface="LTEBJR+MicrosoftYaHei"/>
              </a:rPr>
              <a:t>小红书达人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791961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LTEBJR+MicrosoftYaHei"/>
                <a:cs typeface="LTEBJR+MicrosoftYaHei"/>
              </a:rPr>
              <a:t>公众号推广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75488" y="1941245"/>
            <a:ext cx="2538094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2F7569"/>
                </a:solidFill>
                <a:latin typeface="MAVVRD+MicrosoftYaHei-Bold"/>
                <a:cs typeface="MAVVRD+MicrosoftYaHei-Bold"/>
              </a:rPr>
              <a:t>#小红书达人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75615" y="2640723"/>
            <a:ext cx="4571365" cy="13021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1F2329"/>
                </a:solidFill>
                <a:latin typeface="LTEBJR+MicrosoftYaHei"/>
                <a:cs typeface="LTEBJR+MicrosoftYaHei"/>
              </a:rPr>
              <a:t>通过</a:t>
            </a:r>
            <a:r>
              <a:rPr sz="2800">
                <a:solidFill>
                  <a:srgbClr val="1F2329"/>
                </a:solidFill>
                <a:latin typeface="MAVVRD+MicrosoftYaHei-Bold"/>
                <a:cs typeface="MAVVRD+MicrosoftYaHei-Bold"/>
              </a:rPr>
              <a:t>300+</a:t>
            </a:r>
            <a:r>
              <a:rPr sz="1600">
                <a:solidFill>
                  <a:srgbClr val="1F2329"/>
                </a:solidFill>
                <a:latin typeface="LTEBJR+MicrosoftYaHei"/>
                <a:cs typeface="LTEBJR+MicrosoftYaHei"/>
              </a:rPr>
              <a:t>小红书图文内容创造达人投放</a:t>
            </a:r>
          </a:p>
          <a:p>
            <a:pPr marL="0" marR="0">
              <a:lnSpc>
                <a:spcPts val="2500"/>
              </a:lnSpc>
              <a:spcBef>
                <a:spcPts val="1999"/>
              </a:spcBef>
              <a:spcAft>
                <a:spcPct val="0"/>
              </a:spcAft>
            </a:pPr>
            <a:r>
              <a:rPr sz="1600">
                <a:solidFill>
                  <a:srgbClr val="1F2329"/>
                </a:solidFill>
                <a:latin typeface="LTEBJR+MicrosoftYaHei"/>
                <a:cs typeface="LTEBJR+MicrosoftYaHei"/>
              </a:rPr>
              <a:t>推荐城市</a:t>
            </a:r>
            <a:r>
              <a:rPr sz="2400">
                <a:solidFill>
                  <a:srgbClr val="1F2329"/>
                </a:solidFill>
                <a:latin typeface="MAVVRD+MicrosoftYaHei-Bold"/>
                <a:cs typeface="MAVVRD+MicrosoftYaHei-Bold"/>
              </a:rPr>
              <a:t>精品游线及攻略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75615" y="3796545"/>
            <a:ext cx="4439919" cy="65825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1F2329"/>
                </a:solidFill>
                <a:latin typeface="LTEBJR+MicrosoftYaHei"/>
                <a:cs typeface="LTEBJR+MicrosoftYaHei"/>
              </a:rPr>
              <a:t>推动线上流量向线下文旅实业</a:t>
            </a:r>
            <a:r>
              <a:rPr sz="2400">
                <a:solidFill>
                  <a:srgbClr val="1F2329"/>
                </a:solidFill>
                <a:latin typeface="MAVVRD+MicrosoftYaHei-Bold"/>
                <a:cs typeface="MAVVRD+MicrosoftYaHei-Bold"/>
              </a:rPr>
              <a:t>变现转化</a:t>
            </a: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52856" y="648152"/>
            <a:ext cx="1083847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NLNBTU+MicrosoftYaHei"/>
                <a:cs typeface="NLNBTU+MicrosoftYaHei"/>
              </a:rPr>
              <a:t>抖音City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55417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NLNBTU+MicrosoftYaHei"/>
                <a:cs typeface="NLNBTU+MicrosoftYaHei"/>
              </a:rPr>
              <a:t>抖音达人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72890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NLNBTU+MicrosoftYaHei"/>
                <a:cs typeface="NLNBTU+MicrosoftYaHei"/>
              </a:rPr>
              <a:t>小红书达人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791961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NLNBTU+MicrosoftYaHei"/>
                <a:cs typeface="NLNBTU+MicrosoftYaHei"/>
              </a:rPr>
              <a:t>公众号推广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75615" y="1940953"/>
            <a:ext cx="2538094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2F7569"/>
                </a:solidFill>
                <a:latin typeface="CHIAEB+MicrosoftYaHei-Bold"/>
                <a:cs typeface="CHIAEB+MicrosoftYaHei-Bold"/>
              </a:rPr>
              <a:t>#公众号推广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75615" y="2640723"/>
            <a:ext cx="4089399" cy="18719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1F2329"/>
                </a:solidFill>
                <a:latin typeface="NLNBTU+MicrosoftYaHei"/>
                <a:cs typeface="NLNBTU+MicrosoftYaHei"/>
              </a:rPr>
              <a:t>通过</a:t>
            </a:r>
            <a:r>
              <a:rPr sz="2800">
                <a:solidFill>
                  <a:srgbClr val="1F2329"/>
                </a:solidFill>
                <a:latin typeface="CHIAEB+MicrosoftYaHei-Bold"/>
                <a:cs typeface="CHIAEB+MicrosoftYaHei-Bold"/>
              </a:rPr>
              <a:t>100+</a:t>
            </a:r>
            <a:r>
              <a:rPr sz="1600">
                <a:solidFill>
                  <a:srgbClr val="1F2329"/>
                </a:solidFill>
                <a:latin typeface="NLNBTU+MicrosoftYaHei"/>
                <a:cs typeface="NLNBTU+MicrosoftYaHei"/>
              </a:rPr>
              <a:t>公众号自媒体推文投放</a:t>
            </a:r>
          </a:p>
          <a:p>
            <a:pPr marL="0" marR="0">
              <a:lnSpc>
                <a:spcPts val="2500"/>
              </a:lnSpc>
              <a:spcBef>
                <a:spcPts val="1999"/>
              </a:spcBef>
              <a:spcAft>
                <a:spcPct val="0"/>
              </a:spcAft>
            </a:pPr>
            <a:r>
              <a:rPr sz="1600">
                <a:solidFill>
                  <a:srgbClr val="1F2329"/>
                </a:solidFill>
                <a:latin typeface="NLNBTU+MicrosoftYaHei"/>
                <a:cs typeface="NLNBTU+MicrosoftYaHei"/>
              </a:rPr>
              <a:t>讲述城市</a:t>
            </a:r>
            <a:r>
              <a:rPr sz="2400">
                <a:solidFill>
                  <a:srgbClr val="1F2329"/>
                </a:solidFill>
                <a:latin typeface="CHIAEB+MicrosoftYaHei-Bold"/>
                <a:cs typeface="CHIAEB+MicrosoftYaHei-Bold"/>
              </a:rPr>
              <a:t>人文精神与城市文化</a:t>
            </a:r>
          </a:p>
          <a:p>
            <a:pPr marL="0" marR="0">
              <a:lnSpc>
                <a:spcPts val="2500"/>
              </a:lnSpc>
              <a:spcBef>
                <a:spcPts val="1819"/>
              </a:spcBef>
              <a:spcAft>
                <a:spcPct val="0"/>
              </a:spcAft>
            </a:pPr>
            <a:r>
              <a:rPr sz="1600">
                <a:solidFill>
                  <a:srgbClr val="1F2329"/>
                </a:solidFill>
                <a:latin typeface="NLNBTU+MicrosoftYaHei"/>
                <a:cs typeface="NLNBTU+MicrosoftYaHei"/>
              </a:rPr>
              <a:t>营造</a:t>
            </a:r>
            <a:r>
              <a:rPr sz="2400">
                <a:solidFill>
                  <a:srgbClr val="1F2329"/>
                </a:solidFill>
                <a:latin typeface="CHIAEB+MicrosoftYaHei-Bold"/>
                <a:cs typeface="CHIAEB+MicrosoftYaHei-Bold"/>
              </a:rPr>
              <a:t>盐系旅行网红风</a:t>
            </a:r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193552" y="2641463"/>
            <a:ext cx="4572000" cy="15495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01"/>
              </a:lnSpc>
              <a:spcBef>
                <a:spcPct val="0"/>
              </a:spcBef>
              <a:spcAft>
                <a:spcPct val="0"/>
              </a:spcAft>
            </a:pPr>
            <a:r>
              <a:rPr sz="4800">
                <a:solidFill>
                  <a:srgbClr val="FFFFFF"/>
                </a:solidFill>
                <a:latin typeface="MNDFVO+MicrosoftYaHei"/>
                <a:cs typeface="MNDFVO+MicrosoftYaHei"/>
              </a:rPr>
              <a:t>特别营销计划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926852" y="3499576"/>
            <a:ext cx="5448300" cy="21306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6877"/>
              </a:lnSpc>
              <a:spcBef>
                <a:spcPct val="0"/>
              </a:spcBef>
              <a:spcAft>
                <a:spcPct val="0"/>
              </a:spcAft>
            </a:pPr>
            <a:r>
              <a:rPr sz="6600">
                <a:solidFill>
                  <a:srgbClr val="FFFFFF"/>
                </a:solidFill>
                <a:latin typeface="MKKASW+MicrosoftYaHei-Bold"/>
                <a:cs typeface="MKKASW+MicrosoftYaHei-Bold"/>
              </a:rPr>
              <a:t>全民趣运动</a:t>
            </a: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65873" y="437764"/>
            <a:ext cx="16764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EKJFAL+MicrosoftYaHei-Bold"/>
                <a:cs typeface="EKJFAL+MicrosoftYaHei-Bold"/>
              </a:rPr>
              <a:t>营销创意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61288" y="3187008"/>
            <a:ext cx="3405078" cy="10337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2F7569"/>
                </a:solidFill>
                <a:latin typeface="EKJFAL+MicrosoftYaHei-Bold"/>
                <a:cs typeface="EKJFAL+MicrosoftYaHei-Bold"/>
              </a:rPr>
              <a:t>#</a:t>
            </a:r>
            <a:r>
              <a:rPr sz="3200" spc="156">
                <a:solidFill>
                  <a:srgbClr val="2F7569"/>
                </a:solidFill>
                <a:latin typeface="EKJFAL+MicrosoftYaHei-Bold"/>
                <a:cs typeface="EKJFAL+MicrosoftYaHei-Bold"/>
              </a:rPr>
              <a:t> </a:t>
            </a:r>
            <a:r>
              <a:rPr sz="3200">
                <a:solidFill>
                  <a:srgbClr val="2F7569"/>
                </a:solidFill>
                <a:latin typeface="EKJFAL+MicrosoftYaHei-Bold"/>
                <a:cs typeface="EKJFAL+MicrosoftYaHei-Bold"/>
              </a:rPr>
              <a:t>全民趣运动</a:t>
            </a:r>
            <a:r>
              <a:rPr sz="3200" spc="155">
                <a:solidFill>
                  <a:srgbClr val="2F7569"/>
                </a:solidFill>
                <a:latin typeface="EKJFAL+MicrosoftYaHei-Bold"/>
                <a:cs typeface="EKJFAL+MicrosoftYaHei-Bold"/>
              </a:rPr>
              <a:t> </a:t>
            </a:r>
            <a:r>
              <a:rPr sz="3200">
                <a:solidFill>
                  <a:srgbClr val="2F7569"/>
                </a:solidFill>
                <a:latin typeface="EKJFAL+MicrosoftYaHei-Bold"/>
                <a:cs typeface="EKJFAL+MicrosoftYaHei-Bold"/>
              </a:rPr>
              <a:t>#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79576" y="3889221"/>
            <a:ext cx="11223143" cy="1404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262626"/>
                </a:solidFill>
                <a:latin typeface="KFLCHB+MicrosoftYaHei"/>
                <a:cs typeface="KFLCHB+MicrosoftYaHei"/>
              </a:rPr>
              <a:t>2022年是中国体育大年，围绕“</a:t>
            </a:r>
            <a:r>
              <a:rPr sz="1800">
                <a:solidFill>
                  <a:srgbClr val="262626"/>
                </a:solidFill>
                <a:latin typeface="EKJFAL+MicrosoftYaHei-Bold"/>
                <a:cs typeface="EKJFAL+MicrosoftYaHei-Bold"/>
              </a:rPr>
              <a:t>拼搏、团结、创新、健康、快乐</a:t>
            </a:r>
            <a:r>
              <a:rPr sz="1800">
                <a:solidFill>
                  <a:srgbClr val="262626"/>
                </a:solidFill>
                <a:latin typeface="KFLCHB+MicrosoftYaHei"/>
                <a:cs typeface="KFLCHB+MicrosoftYaHei"/>
              </a:rPr>
              <a:t>”等关键词，结合2022年北京冬</a:t>
            </a:r>
          </a:p>
          <a:p>
            <a:pPr marL="0" marR="0">
              <a:lnSpc>
                <a:spcPts val="1875"/>
              </a:lnSpc>
              <a:spcBef>
                <a:spcPts val="1314"/>
              </a:spcBef>
              <a:spcAft>
                <a:spcPct val="0"/>
              </a:spcAft>
            </a:pPr>
            <a:r>
              <a:rPr sz="1800">
                <a:solidFill>
                  <a:srgbClr val="262626"/>
                </a:solidFill>
                <a:latin typeface="KFLCHB+MicrosoftYaHei"/>
                <a:cs typeface="KFLCHB+MicrosoftYaHei"/>
              </a:rPr>
              <a:t>奥会、杭州亚运会、塔尔世界杯，在城市打造“全民趣运动”特别营销活动，通过【助力冬奥促</a:t>
            </a:r>
          </a:p>
          <a:p>
            <a:pPr marL="0" marR="0">
              <a:lnSpc>
                <a:spcPts val="1875"/>
              </a:lnSpc>
              <a:spcBef>
                <a:spcPts val="1364"/>
              </a:spcBef>
              <a:spcAft>
                <a:spcPct val="0"/>
              </a:spcAft>
            </a:pPr>
            <a:r>
              <a:rPr sz="1800">
                <a:solidFill>
                  <a:srgbClr val="262626"/>
                </a:solidFill>
                <a:latin typeface="KFLCHB+MicrosoftYaHei"/>
                <a:cs typeface="KFLCHB+MicrosoftYaHei"/>
              </a:rPr>
              <a:t>消费】【全民亚运跑】【5G观赛】【大话世界杯】打造运动新玩法，激发全民运动热潮。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30" y="5537525"/>
            <a:ext cx="17265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KFLCHB+MicrosoftYaHei"/>
                <a:cs typeface="KFLCHB+MicrosoftYaHei"/>
              </a:rPr>
              <a:t>助力冬奥促消费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279645" y="5537525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KFLCHB+MicrosoftYaHei"/>
                <a:cs typeface="KFLCHB+MicrosoftYaHei"/>
              </a:rPr>
              <a:t>全民亚运跑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928104" y="5537525"/>
            <a:ext cx="981709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UNGLAK+ArialMT"/>
                <a:cs typeface="UNGLAK+ArialMT"/>
              </a:rPr>
              <a:t>5G</a:t>
            </a:r>
            <a:r>
              <a:rPr sz="1600">
                <a:solidFill>
                  <a:srgbClr val="FFFFFF"/>
                </a:solidFill>
                <a:latin typeface="KFLCHB+MicrosoftYaHei"/>
                <a:cs typeface="KFLCHB+MicrosoftYaHei"/>
              </a:rPr>
              <a:t>观赛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234169" y="5537525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KFLCHB+MicrosoftYaHei"/>
                <a:cs typeface="KFLCHB+MicrosoftYaHei"/>
              </a:rPr>
              <a:t>大话世界杯</a:t>
            </a:r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31546" y="648152"/>
            <a:ext cx="17265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GCQATH+MicrosoftYaHei"/>
                <a:cs typeface="GCQATH+MicrosoftYaHei"/>
              </a:rPr>
              <a:t>助力冬奥促消费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353817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GCQATH+MicrosoftYaHei"/>
                <a:cs typeface="GCQATH+MicrosoftYaHei"/>
              </a:rPr>
              <a:t>全民亚运跑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242434" y="648152"/>
            <a:ext cx="98107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GCQATH+MicrosoftYaHei"/>
                <a:cs typeface="GCQATH+MicrosoftYaHei"/>
              </a:rPr>
              <a:t>5G观赛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791961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GCQATH+MicrosoftYaHei"/>
                <a:cs typeface="GCQATH+MicrosoftYaHei"/>
              </a:rPr>
              <a:t>大话世界杯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75488" y="1941245"/>
            <a:ext cx="3249294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2F7569"/>
                </a:solidFill>
                <a:latin typeface="RCILCV+MicrosoftYaHei-Bold"/>
                <a:cs typeface="RCILCV+MicrosoftYaHei-Bold"/>
              </a:rPr>
              <a:t>#助力冬奥促消费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75488" y="2719090"/>
            <a:ext cx="3604103" cy="16404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1F2329"/>
                </a:solidFill>
                <a:latin typeface="GCQATH+MicrosoftYaHei"/>
                <a:cs typeface="GCQATH+MicrosoftYaHei"/>
              </a:rPr>
              <a:t>发放</a:t>
            </a:r>
            <a:r>
              <a:rPr sz="2400">
                <a:solidFill>
                  <a:srgbClr val="1F2329"/>
                </a:solidFill>
                <a:latin typeface="RCILCV+MicrosoftYaHei-Bold"/>
                <a:cs typeface="RCILCV+MicrosoftYaHei-Bold"/>
              </a:rPr>
              <a:t>500万+文旅消费券</a:t>
            </a:r>
          </a:p>
          <a:p>
            <a:pPr marL="0" marR="0">
              <a:lnSpc>
                <a:spcPts val="2089"/>
              </a:lnSpc>
              <a:spcBef>
                <a:spcPts val="1640"/>
              </a:spcBef>
              <a:spcAft>
                <a:spcPct val="0"/>
              </a:spcAft>
            </a:pPr>
            <a:r>
              <a:rPr sz="2000">
                <a:solidFill>
                  <a:srgbClr val="1F2329"/>
                </a:solidFill>
                <a:latin typeface="GCQATH+MicrosoftYaHei"/>
                <a:cs typeface="GCQATH+MicrosoftYaHei"/>
              </a:rPr>
              <a:t>促进城市文旅经济发展</a:t>
            </a:r>
          </a:p>
          <a:p>
            <a:pPr marL="0" marR="0">
              <a:lnSpc>
                <a:spcPts val="2089"/>
              </a:lnSpc>
              <a:spcBef>
                <a:spcPts val="1510"/>
              </a:spcBef>
              <a:spcAft>
                <a:spcPct val="0"/>
              </a:spcAft>
            </a:pPr>
            <a:r>
              <a:rPr sz="2000">
                <a:solidFill>
                  <a:srgbClr val="1F2329"/>
                </a:solidFill>
                <a:latin typeface="GCQATH+MicrosoftYaHei"/>
                <a:cs typeface="GCQATH+MicrosoftYaHei"/>
              </a:rPr>
              <a:t>振兴城市文旅行业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75488" y="4149233"/>
            <a:ext cx="4628233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1F2329"/>
                </a:solidFill>
                <a:latin typeface="GCQATH+MicrosoftYaHei"/>
                <a:cs typeface="GCQATH+MicrosoftYaHei"/>
              </a:rPr>
              <a:t>在冬奥之际去实现之前立下的flag！</a:t>
            </a:r>
          </a:p>
        </p:txBody>
      </p:sp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31546" y="648152"/>
            <a:ext cx="17265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MMTFWM+MicrosoftYaHei"/>
                <a:cs typeface="MMTFWM+MicrosoftYaHei"/>
              </a:rPr>
              <a:t>助力冬奥促销费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353817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MMTFWM+MicrosoftYaHei"/>
                <a:cs typeface="MMTFWM+MicrosoftYaHei"/>
              </a:rPr>
              <a:t>全民亚运跑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242434" y="648152"/>
            <a:ext cx="98107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MMTFWM+MicrosoftYaHei"/>
                <a:cs typeface="MMTFWM+MicrosoftYaHei"/>
              </a:rPr>
              <a:t>5G观赛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791961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MMTFWM+MicrosoftYaHei"/>
                <a:cs typeface="MMTFWM+MicrosoftYaHei"/>
              </a:rPr>
              <a:t>大话世界杯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75488" y="1941245"/>
            <a:ext cx="2538094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2F7569"/>
                </a:solidFill>
                <a:latin typeface="VMVHMI+MicrosoftYaHei-Bold"/>
                <a:cs typeface="VMVHMI+MicrosoftYaHei-Bold"/>
              </a:rPr>
              <a:t>#全民亚运跑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75488" y="2719090"/>
            <a:ext cx="3083136" cy="757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1F2329"/>
                </a:solidFill>
                <a:latin typeface="MMTFWM+MicrosoftYaHei"/>
                <a:cs typeface="MMTFWM+MicrosoftYaHei"/>
              </a:rPr>
              <a:t>组织</a:t>
            </a:r>
            <a:r>
              <a:rPr sz="2400">
                <a:solidFill>
                  <a:srgbClr val="1F2329"/>
                </a:solidFill>
                <a:latin typeface="VMVHMI+MicrosoftYaHei-Bold"/>
                <a:cs typeface="VMVHMI+MicrosoftYaHei-Bold"/>
              </a:rPr>
              <a:t>全民亚运跑活动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75488" y="3234833"/>
            <a:ext cx="2418080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1F2329"/>
                </a:solidFill>
                <a:latin typeface="MMTFWM+MicrosoftYaHei"/>
                <a:cs typeface="MMTFWM+MicrosoftYaHei"/>
              </a:rPr>
              <a:t>在某湖景区景区开展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75488" y="3724930"/>
            <a:ext cx="3895426" cy="1136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1F2329"/>
                </a:solidFill>
                <a:latin typeface="VMVHMI+MicrosoftYaHei-Bold"/>
                <a:cs typeface="VMVHMI+MicrosoftYaHei-Bold"/>
              </a:rPr>
              <a:t>万人线下跑</a:t>
            </a:r>
            <a:r>
              <a:rPr sz="2000">
                <a:solidFill>
                  <a:srgbClr val="1F2329"/>
                </a:solidFill>
                <a:latin typeface="MMTFWM+MicrosoftYaHei"/>
                <a:cs typeface="MMTFWM+MicrosoftYaHei"/>
              </a:rPr>
              <a:t>+</a:t>
            </a:r>
            <a:r>
              <a:rPr sz="2400">
                <a:solidFill>
                  <a:srgbClr val="1F2329"/>
                </a:solidFill>
                <a:latin typeface="VMVHMI+MicrosoftYaHei-Bold"/>
                <a:cs typeface="VMVHMI+MicrosoftYaHei-Bold"/>
              </a:rPr>
              <a:t>KEEP线上跑</a:t>
            </a:r>
          </a:p>
          <a:p>
            <a:pPr marL="0" marR="0">
              <a:lnSpc>
                <a:spcPts val="1875"/>
              </a:lnSpc>
              <a:spcBef>
                <a:spcPts val="1514"/>
              </a:spcBef>
              <a:spcAft>
                <a:spcPct val="0"/>
              </a:spcAft>
            </a:pPr>
            <a:r>
              <a:rPr sz="1800">
                <a:solidFill>
                  <a:srgbClr val="1F2329"/>
                </a:solidFill>
                <a:latin typeface="MMTFWM+MicrosoftYaHei"/>
                <a:cs typeface="MMTFWM+MicrosoftYaHei"/>
              </a:rPr>
              <a:t>以科学健身为习惯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475488" y="4637138"/>
            <a:ext cx="2400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1F2329"/>
                </a:solidFill>
                <a:latin typeface="MMTFWM+MicrosoftYaHei"/>
                <a:cs typeface="MMTFWM+MicrosoftYaHei"/>
              </a:rPr>
              <a:t>培育全民健身新风尚</a:t>
            </a:r>
          </a:p>
        </p:txBody>
      </p:sp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31546" y="648152"/>
            <a:ext cx="17265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HANWSV+MicrosoftYaHei"/>
                <a:cs typeface="HANWSV+MicrosoftYaHei"/>
              </a:rPr>
              <a:t>助力冬奥促销费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353817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HANWSV+MicrosoftYaHei"/>
                <a:cs typeface="HANWSV+MicrosoftYaHei"/>
              </a:rPr>
              <a:t>全民亚运跑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242434" y="648152"/>
            <a:ext cx="98107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HANWSV+MicrosoftYaHei"/>
                <a:cs typeface="HANWSV+MicrosoftYaHei"/>
              </a:rPr>
              <a:t>5G观赛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791961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HANWSV+MicrosoftYaHei"/>
                <a:cs typeface="HANWSV+MicrosoftYaHei"/>
              </a:rPr>
              <a:t>大话世界杯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75488" y="1941245"/>
            <a:ext cx="1962150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2F7569"/>
                </a:solidFill>
                <a:latin typeface="GFEOKN+MicrosoftYaHei-Bold"/>
                <a:cs typeface="GFEOKN+MicrosoftYaHei-Bold"/>
              </a:rPr>
              <a:t>#5G观赛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75615" y="2718951"/>
            <a:ext cx="4134209" cy="7203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1F2329"/>
                </a:solidFill>
                <a:latin typeface="HANWSV+MicrosoftYaHei"/>
                <a:cs typeface="HANWSV+MicrosoftYaHei"/>
              </a:rPr>
              <a:t>联合</a:t>
            </a:r>
            <a:r>
              <a:rPr sz="2400">
                <a:solidFill>
                  <a:srgbClr val="1F2329"/>
                </a:solidFill>
                <a:latin typeface="GFEOKN+MicrosoftYaHei-Bold"/>
                <a:cs typeface="GFEOKN+MicrosoftYaHei-Bold"/>
              </a:rPr>
              <a:t>本地运营商</a:t>
            </a:r>
            <a:r>
              <a:rPr sz="2000">
                <a:solidFill>
                  <a:srgbClr val="1F2329"/>
                </a:solidFill>
                <a:latin typeface="HANWSV+MicrosoftYaHei"/>
                <a:cs typeface="HANWSV+MicrosoftYaHei"/>
              </a:rPr>
              <a:t>举办5G观赛活动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75615" y="3234693"/>
            <a:ext cx="3513963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1F2329"/>
                </a:solidFill>
                <a:latin typeface="HANWSV+MicrosoftYaHei"/>
                <a:cs typeface="HANWSV+MicrosoftYaHei"/>
              </a:rPr>
              <a:t>打破传统体育比赛观赛模式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75615" y="3691893"/>
            <a:ext cx="4768532" cy="176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 spc="20">
                <a:solidFill>
                  <a:srgbClr val="1F2329"/>
                </a:solidFill>
                <a:latin typeface="HANWSV+MicrosoftYaHei"/>
                <a:cs typeface="HANWSV+MicrosoftYaHei"/>
              </a:rPr>
              <a:t>基于5G+AI+VR等新技术量身定制了</a:t>
            </a:r>
          </a:p>
          <a:p>
            <a:pPr marL="0" marR="0">
              <a:lnSpc>
                <a:spcPts val="2500"/>
              </a:lnSpc>
              <a:spcBef>
                <a:spcPts val="1689"/>
              </a:spcBef>
              <a:spcAft>
                <a:spcPct val="0"/>
              </a:spcAft>
            </a:pPr>
            <a:r>
              <a:rPr sz="2000" spc="94">
                <a:solidFill>
                  <a:srgbClr val="1F2329"/>
                </a:solidFill>
                <a:latin typeface="HANWSV+MicrosoftYaHei"/>
                <a:cs typeface="HANWSV+MicrosoftYaHei"/>
              </a:rPr>
              <a:t>包括</a:t>
            </a:r>
            <a:r>
              <a:rPr sz="2400" spc="97">
                <a:solidFill>
                  <a:srgbClr val="1F2329"/>
                </a:solidFill>
                <a:latin typeface="GFEOKN+MicrosoftYaHei-Bold"/>
                <a:cs typeface="GFEOKN+MicrosoftYaHei-Bold"/>
              </a:rPr>
              <a:t>多视角、VR直播、自由视</a:t>
            </a:r>
          </a:p>
          <a:p>
            <a:pPr marL="0" marR="0">
              <a:lnSpc>
                <a:spcPts val="2500"/>
              </a:lnSpc>
              <a:spcBef>
                <a:spcPts val="1819"/>
              </a:spcBef>
              <a:spcAft>
                <a:spcPct val="0"/>
              </a:spcAft>
            </a:pPr>
            <a:r>
              <a:rPr sz="2400">
                <a:solidFill>
                  <a:srgbClr val="1F2329"/>
                </a:solidFill>
                <a:latin typeface="GFEOKN+MicrosoftYaHei-Bold"/>
                <a:cs typeface="GFEOKN+MicrosoftYaHei-Bold"/>
              </a:rPr>
              <a:t>角</a:t>
            </a:r>
            <a:r>
              <a:rPr sz="2000">
                <a:solidFill>
                  <a:srgbClr val="1F2329"/>
                </a:solidFill>
                <a:latin typeface="HANWSV+MicrosoftYaHei"/>
                <a:cs typeface="HANWSV+MicrosoftYaHei"/>
              </a:rPr>
              <a:t>三种智慧观赛技术</a:t>
            </a:r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31546" y="648152"/>
            <a:ext cx="17265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QGMVQJ+MicrosoftYaHei"/>
                <a:cs typeface="QGMVQJ+MicrosoftYaHei"/>
              </a:rPr>
              <a:t>助力冬奥促销费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353817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QGMVQJ+MicrosoftYaHei"/>
                <a:cs typeface="QGMVQJ+MicrosoftYaHei"/>
              </a:rPr>
              <a:t>全民亚运跑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242434" y="648152"/>
            <a:ext cx="98107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QGMVQJ+MicrosoftYaHei"/>
                <a:cs typeface="QGMVQJ+MicrosoftYaHei"/>
              </a:rPr>
              <a:t>5G观赛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791961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QGMVQJ+MicrosoftYaHei"/>
                <a:cs typeface="QGMVQJ+MicrosoftYaHei"/>
              </a:rPr>
              <a:t>大话世界杯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75488" y="1941245"/>
            <a:ext cx="2538094" cy="90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2F7569"/>
                </a:solidFill>
                <a:latin typeface="EWSEWG+MicrosoftYaHei-Bold"/>
                <a:cs typeface="EWSEWG+MicrosoftYaHei-Bold"/>
              </a:rPr>
              <a:t>#大话世界杯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75615" y="2718951"/>
            <a:ext cx="5027041" cy="13766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1F2329"/>
                </a:solidFill>
                <a:latin typeface="QGMVQJ+MicrosoftYaHei"/>
                <a:cs typeface="QGMVQJ+MicrosoftYaHei"/>
              </a:rPr>
              <a:t>联合</a:t>
            </a:r>
            <a:r>
              <a:rPr sz="2400">
                <a:solidFill>
                  <a:srgbClr val="1F2329"/>
                </a:solidFill>
                <a:latin typeface="EWSEWG+MicrosoftYaHei-Bold"/>
                <a:cs typeface="EWSEWG+MicrosoftYaHei-Bold"/>
              </a:rPr>
              <a:t>本地足协</a:t>
            </a:r>
            <a:r>
              <a:rPr sz="2000">
                <a:solidFill>
                  <a:srgbClr val="1F2329"/>
                </a:solidFill>
                <a:latin typeface="QGMVQJ+MicrosoftYaHei"/>
                <a:cs typeface="QGMVQJ+MicrosoftYaHei"/>
              </a:rPr>
              <a:t>举办</a:t>
            </a:r>
            <a:r>
              <a:rPr sz="2400">
                <a:solidFill>
                  <a:srgbClr val="1F2329"/>
                </a:solidFill>
                <a:latin typeface="EWSEWG+MicrosoftYaHei-Bold"/>
                <a:cs typeface="EWSEWG+MicrosoftYaHei-Bold"/>
              </a:rPr>
              <a:t>美食街看世界杯</a:t>
            </a:r>
          </a:p>
          <a:p>
            <a:pPr marL="0" marR="0">
              <a:lnSpc>
                <a:spcPts val="2912"/>
              </a:lnSpc>
              <a:spcBef>
                <a:spcPts val="1997"/>
              </a:spcBef>
              <a:spcAft>
                <a:spcPct val="0"/>
              </a:spcAft>
            </a:pPr>
            <a:r>
              <a:rPr sz="2000">
                <a:solidFill>
                  <a:srgbClr val="1F2329"/>
                </a:solidFill>
                <a:latin typeface="QGMVQJ+MicrosoftYaHei"/>
                <a:cs typeface="QGMVQJ+MicrosoftYaHei"/>
              </a:rPr>
              <a:t>邀请</a:t>
            </a:r>
            <a:r>
              <a:rPr sz="2800" spc="-33">
                <a:solidFill>
                  <a:srgbClr val="1F2329"/>
                </a:solidFill>
                <a:latin typeface="EWSEWG+MicrosoftYaHei-Bold"/>
                <a:cs typeface="EWSEWG+MicrosoftYaHei-Bold"/>
              </a:rPr>
              <a:t>KOL</a:t>
            </a:r>
            <a:r>
              <a:rPr sz="2000">
                <a:solidFill>
                  <a:srgbClr val="1F2329"/>
                </a:solidFill>
                <a:latin typeface="QGMVQJ+MicrosoftYaHei"/>
                <a:cs typeface="QGMVQJ+MicrosoftYaHei"/>
              </a:rPr>
              <a:t>发布世界杯评论视频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75615" y="3907670"/>
            <a:ext cx="4796282" cy="7341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1F2329"/>
                </a:solidFill>
                <a:latin typeface="QGMVQJ+MicrosoftYaHei"/>
                <a:cs typeface="QGMVQJ+MicrosoftYaHei"/>
              </a:rPr>
              <a:t>借世界杯热点促进</a:t>
            </a:r>
            <a:r>
              <a:rPr sz="2400">
                <a:solidFill>
                  <a:srgbClr val="1F2329"/>
                </a:solidFill>
                <a:latin typeface="EWSEWG+MicrosoftYaHei-Bold"/>
                <a:cs typeface="EWSEWG+MicrosoftYaHei-Bold"/>
              </a:rPr>
              <a:t>美食街生态经济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75615" y="4423413"/>
            <a:ext cx="4392453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1F2329"/>
                </a:solidFill>
                <a:latin typeface="QGMVQJ+MicrosoftYaHei"/>
                <a:cs typeface="QGMVQJ+MicrosoftYaHei"/>
              </a:rPr>
              <a:t>正确引导群众健康观赛、心系团结</a:t>
            </a:r>
          </a:p>
        </p:txBody>
      </p: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193552" y="2641463"/>
            <a:ext cx="4572000" cy="15495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01"/>
              </a:lnSpc>
              <a:spcBef>
                <a:spcPct val="0"/>
              </a:spcBef>
              <a:spcAft>
                <a:spcPct val="0"/>
              </a:spcAft>
            </a:pPr>
            <a:r>
              <a:rPr sz="4800">
                <a:solidFill>
                  <a:srgbClr val="FFFFFF"/>
                </a:solidFill>
                <a:latin typeface="PTLSBE+MicrosoftYaHei"/>
                <a:cs typeface="PTLSBE+MicrosoftYaHei"/>
              </a:rPr>
              <a:t>特别营销计划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926852" y="3499576"/>
            <a:ext cx="5448300" cy="21306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6877"/>
              </a:lnSpc>
              <a:spcBef>
                <a:spcPct val="0"/>
              </a:spcBef>
              <a:spcAft>
                <a:spcPct val="0"/>
              </a:spcAft>
            </a:pPr>
            <a:r>
              <a:rPr sz="6600">
                <a:solidFill>
                  <a:srgbClr val="FFFFFF"/>
                </a:solidFill>
                <a:latin typeface="QMWPBL+MicrosoftYaHei-Bold"/>
                <a:cs typeface="QMWPBL+MicrosoftYaHei-Bold"/>
              </a:rPr>
              <a:t>旅途幸有你</a:t>
            </a:r>
          </a:p>
        </p:txBody>
      </p:sp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65873" y="437764"/>
            <a:ext cx="16764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NGPUKK+MicrosoftYaHei-Bold"/>
                <a:cs typeface="NGPUKK+MicrosoftYaHei-Bold"/>
              </a:rPr>
              <a:t>营销创意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25651" y="3781292"/>
            <a:ext cx="3405078" cy="10337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2F7569"/>
                </a:solidFill>
                <a:latin typeface="NGPUKK+MicrosoftYaHei-Bold"/>
                <a:cs typeface="NGPUKK+MicrosoftYaHei-Bold"/>
              </a:rPr>
              <a:t>#</a:t>
            </a:r>
            <a:r>
              <a:rPr sz="3200" spc="156">
                <a:solidFill>
                  <a:srgbClr val="2F7569"/>
                </a:solidFill>
                <a:latin typeface="NGPUKK+MicrosoftYaHei-Bold"/>
                <a:cs typeface="NGPUKK+MicrosoftYaHei-Bold"/>
              </a:rPr>
              <a:t> </a:t>
            </a:r>
            <a:r>
              <a:rPr sz="3200">
                <a:solidFill>
                  <a:srgbClr val="2F7569"/>
                </a:solidFill>
                <a:latin typeface="NGPUKK+MicrosoftYaHei-Bold"/>
                <a:cs typeface="NGPUKK+MicrosoftYaHei-Bold"/>
              </a:rPr>
              <a:t>旅途幸有你</a:t>
            </a:r>
            <a:r>
              <a:rPr sz="3200" spc="155">
                <a:solidFill>
                  <a:srgbClr val="2F7569"/>
                </a:solidFill>
                <a:latin typeface="NGPUKK+MicrosoftYaHei-Bold"/>
                <a:cs typeface="NGPUKK+MicrosoftYaHei-Bold"/>
              </a:rPr>
              <a:t> </a:t>
            </a:r>
            <a:r>
              <a:rPr sz="3200">
                <a:solidFill>
                  <a:srgbClr val="2F7569"/>
                </a:solidFill>
                <a:latin typeface="NGPUKK+MicrosoftYaHei-Bold"/>
                <a:cs typeface="NGPUKK+MicrosoftYaHei-Bold"/>
              </a:rPr>
              <a:t>#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43939" y="4483328"/>
            <a:ext cx="11041380" cy="1404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262626"/>
                </a:solidFill>
                <a:latin typeface="IRTIGR+MicrosoftYaHei"/>
                <a:cs typeface="IRTIGR+MicrosoftYaHei"/>
              </a:rPr>
              <a:t>联合汽车品牌、音乐达人、文旅机构等资源，围绕“</a:t>
            </a:r>
            <a:r>
              <a:rPr sz="1800">
                <a:solidFill>
                  <a:srgbClr val="262626"/>
                </a:solidFill>
                <a:latin typeface="NGPUKK+MicrosoftYaHei-Bold"/>
                <a:cs typeface="NGPUKK+MicrosoftYaHei-Bold"/>
              </a:rPr>
              <a:t>度假、音乐、情绪、人文</a:t>
            </a:r>
            <a:r>
              <a:rPr sz="1800">
                <a:solidFill>
                  <a:srgbClr val="262626"/>
                </a:solidFill>
                <a:latin typeface="IRTIGR+MicrosoftYaHei"/>
                <a:cs typeface="IRTIGR+MicrosoftYaHei"/>
              </a:rPr>
              <a:t>”等关键词，在海</a:t>
            </a:r>
          </a:p>
          <a:p>
            <a:pPr marL="0" marR="0">
              <a:lnSpc>
                <a:spcPts val="1875"/>
              </a:lnSpc>
              <a:spcBef>
                <a:spcPts val="1314"/>
              </a:spcBef>
              <a:spcAft>
                <a:spcPct val="0"/>
              </a:spcAft>
            </a:pPr>
            <a:r>
              <a:rPr sz="1800">
                <a:solidFill>
                  <a:srgbClr val="262626"/>
                </a:solidFill>
                <a:latin typeface="IRTIGR+MicrosoftYaHei"/>
                <a:cs typeface="IRTIGR+MicrosoftYaHei"/>
              </a:rPr>
              <a:t>盐打造“旅途幸有你”特别营销活动，通过【沿海自驾游】【夜市·音乐节】【大海的聆听】</a:t>
            </a:r>
          </a:p>
          <a:p>
            <a:pPr marL="0" marR="0">
              <a:lnSpc>
                <a:spcPts val="1875"/>
              </a:lnSpc>
              <a:spcBef>
                <a:spcPts val="1364"/>
              </a:spcBef>
              <a:spcAft>
                <a:spcPct val="0"/>
              </a:spcAft>
            </a:pPr>
            <a:r>
              <a:rPr sz="1800">
                <a:solidFill>
                  <a:srgbClr val="262626"/>
                </a:solidFill>
                <a:latin typeface="IRTIGR+MicrosoftYaHei"/>
                <a:cs typeface="IRTIGR+MicrosoftYaHei"/>
              </a:rPr>
              <a:t>【文化集市】打造资源整合新玩法，扩大景区知名度，提升景区客流。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653794" y="5912353"/>
            <a:ext cx="13201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IRTIGR+MicrosoftYaHei"/>
                <a:cs typeface="IRTIGR+MicrosoftYaHei"/>
              </a:rPr>
              <a:t>沿海自驾游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109720" y="5912353"/>
            <a:ext cx="1388109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IRTIGR+MicrosoftYaHei"/>
                <a:cs typeface="IRTIGR+MicrosoftYaHei"/>
              </a:rPr>
              <a:t>夜市</a:t>
            </a:r>
            <a:r>
              <a:rPr sz="1600">
                <a:solidFill>
                  <a:srgbClr val="FFFFFF"/>
                </a:solidFill>
                <a:latin typeface="FBKUJL+ArialMT"/>
                <a:cs typeface="FBKUJL+ArialMT"/>
              </a:rPr>
              <a:t>·</a:t>
            </a:r>
            <a:r>
              <a:rPr sz="1600">
                <a:solidFill>
                  <a:srgbClr val="FFFFFF"/>
                </a:solidFill>
                <a:latin typeface="IRTIGR+MicrosoftYaHei"/>
                <a:cs typeface="IRTIGR+MicrosoftYaHei"/>
              </a:rPr>
              <a:t>音乐节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623557" y="5912353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IRTIGR+MicrosoftYaHei"/>
                <a:cs typeface="IRTIGR+MicrosoftYaHei"/>
              </a:rPr>
              <a:t>大海的聆听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200134" y="5912353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IRTIGR+MicrosoftYaHei"/>
                <a:cs typeface="IRTIGR+MicrosoftYaHei"/>
              </a:rPr>
              <a:t>文化集市</a:t>
            </a:r>
          </a:p>
        </p:txBody>
      </p:sp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34746" y="648152"/>
            <a:ext cx="13201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VPESWI+MicrosoftYaHei"/>
                <a:cs typeface="VPESWI+MicrosoftYaHei"/>
              </a:rPr>
              <a:t>沿海自驾游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329052" y="648152"/>
            <a:ext cx="1369060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VPESWI+MicrosoftYaHei"/>
                <a:cs typeface="VPESWI+MicrosoftYaHei"/>
              </a:rPr>
              <a:t>夜市·音乐节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72890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VPESWI+MicrosoftYaHei"/>
                <a:cs typeface="VPESWI+MicrosoftYaHei"/>
              </a:rPr>
              <a:t>大海的聆听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893561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VPESWI+MicrosoftYaHei"/>
                <a:cs typeface="VPESWI+MicrosoftYaHei"/>
              </a:rPr>
              <a:t>文化集市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85216" y="1856556"/>
            <a:ext cx="2905333" cy="10337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2F7569"/>
                </a:solidFill>
                <a:latin typeface="INNHIO+MicrosoftYaHei-Bold"/>
                <a:cs typeface="INNHIO+MicrosoftYaHei-Bold"/>
              </a:rPr>
              <a:t>#沿海自驾游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66927" y="2551150"/>
            <a:ext cx="6046470" cy="1404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VPESWI+MicrosoftYaHei"/>
                <a:cs typeface="VPESWI+MicrosoftYaHei"/>
              </a:rPr>
              <a:t>联合各汽车品牌，组织不同地点的车队自驾游活动，</a:t>
            </a:r>
          </a:p>
          <a:p>
            <a:pPr marL="0" marR="0">
              <a:lnSpc>
                <a:spcPts val="1875"/>
              </a:lnSpc>
              <a:spcBef>
                <a:spcPts val="1314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VPESWI+MicrosoftYaHei"/>
                <a:cs typeface="VPESWI+MicrosoftYaHei"/>
              </a:rPr>
              <a:t>通过高端汽车品牌的联合，提升城市旅游的圈层影</a:t>
            </a:r>
          </a:p>
          <a:p>
            <a:pPr marL="0" marR="0">
              <a:lnSpc>
                <a:spcPts val="1875"/>
              </a:lnSpc>
              <a:spcBef>
                <a:spcPts val="1364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VPESWI+MicrosoftYaHei"/>
                <a:cs typeface="VPESWI+MicrosoftYaHei"/>
              </a:rPr>
              <a:t>响力。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66927" y="4197070"/>
            <a:ext cx="5170170" cy="9925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VPESWI+MicrosoftYaHei"/>
                <a:cs typeface="VPESWI+MicrosoftYaHei"/>
              </a:rPr>
              <a:t>推荐路线：某湖景区</a:t>
            </a:r>
            <a:r>
              <a:rPr sz="1800">
                <a:solidFill>
                  <a:srgbClr val="000000"/>
                </a:solidFill>
                <a:latin typeface="GPBAPS+ArialMT"/>
                <a:cs typeface="GPBAPS+ArialMT"/>
              </a:rPr>
              <a:t>-</a:t>
            </a:r>
            <a:r>
              <a:rPr sz="1800">
                <a:solidFill>
                  <a:srgbClr val="000000"/>
                </a:solidFill>
                <a:latin typeface="VPESWI+MicrosoftYaHei"/>
                <a:cs typeface="VPESWI+MicrosoftYaHei"/>
              </a:rPr>
              <a:t>跨海大桥</a:t>
            </a:r>
            <a:r>
              <a:rPr sz="1800">
                <a:solidFill>
                  <a:srgbClr val="000000"/>
                </a:solidFill>
                <a:latin typeface="GPBAPS+ArialMT"/>
                <a:cs typeface="GPBAPS+ArialMT"/>
              </a:rPr>
              <a:t>-</a:t>
            </a:r>
            <a:r>
              <a:rPr sz="1800">
                <a:solidFill>
                  <a:srgbClr val="000000"/>
                </a:solidFill>
                <a:latin typeface="VPESWI+MicrosoftYaHei"/>
                <a:cs typeface="VPESWI+MicrosoftYaHei"/>
              </a:rPr>
              <a:t>海上观景平台</a:t>
            </a:r>
          </a:p>
          <a:p>
            <a:pPr marL="0" marR="0">
              <a:lnSpc>
                <a:spcPts val="1875"/>
              </a:lnSpc>
              <a:spcBef>
                <a:spcPts val="1314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VPESWI+MicrosoftYaHei"/>
                <a:cs typeface="VPESWI+MicrosoftYaHei"/>
              </a:rPr>
              <a:t>推荐时长：</a:t>
            </a:r>
            <a:r>
              <a:rPr sz="1800">
                <a:solidFill>
                  <a:srgbClr val="000000"/>
                </a:solidFill>
                <a:latin typeface="GPBAPS+ArialMT"/>
                <a:cs typeface="GPBAPS+ArialMT"/>
              </a:rPr>
              <a:t>60min</a:t>
            </a:r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34746" y="648152"/>
            <a:ext cx="13201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LFHGDN+MicrosoftYaHei"/>
                <a:cs typeface="LFHGDN+MicrosoftYaHei"/>
              </a:rPr>
              <a:t>沿海自驾游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329052" y="648152"/>
            <a:ext cx="1369060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LFHGDN+MicrosoftYaHei"/>
                <a:cs typeface="LFHGDN+MicrosoftYaHei"/>
              </a:rPr>
              <a:t>夜市·音乐节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72890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LFHGDN+MicrosoftYaHei"/>
                <a:cs typeface="LFHGDN+MicrosoftYaHei"/>
              </a:rPr>
              <a:t>大海的聆听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893561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LFHGDN+MicrosoftYaHei"/>
                <a:cs typeface="LFHGDN+MicrosoftYaHei"/>
              </a:rPr>
              <a:t>文化集市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85216" y="1856556"/>
            <a:ext cx="3084205" cy="10337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2F7569"/>
                </a:solidFill>
                <a:latin typeface="OMUBIU+MicrosoftYaHei-Bold"/>
                <a:cs typeface="OMUBIU+MicrosoftYaHei-Bold"/>
              </a:rPr>
              <a:t>#夜市·音乐节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66927" y="2631960"/>
            <a:ext cx="3597941" cy="8166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12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LFHGDN+MicrosoftYaHei"/>
                <a:cs typeface="LFHGDN+MicrosoftYaHei"/>
              </a:rPr>
              <a:t>通过</a:t>
            </a:r>
            <a:r>
              <a:rPr sz="2800">
                <a:solidFill>
                  <a:srgbClr val="000000"/>
                </a:solidFill>
                <a:latin typeface="OMUBIU+MicrosoftYaHei-Bold"/>
                <a:cs typeface="OMUBIU+MicrosoftYaHei-Bold"/>
              </a:rPr>
              <a:t>夜市</a:t>
            </a:r>
            <a:r>
              <a:rPr sz="2800">
                <a:solidFill>
                  <a:srgbClr val="000000"/>
                </a:solidFill>
                <a:latin typeface="UKEDJV+Arial-BoldMT"/>
                <a:cs typeface="UKEDJV+Arial-BoldMT"/>
              </a:rPr>
              <a:t>+</a:t>
            </a:r>
            <a:r>
              <a:rPr sz="2800">
                <a:solidFill>
                  <a:srgbClr val="000000"/>
                </a:solidFill>
                <a:latin typeface="OMUBIU+MicrosoftYaHei-Bold"/>
                <a:cs typeface="OMUBIU+MicrosoftYaHei-Bold"/>
              </a:rPr>
              <a:t>音乐节</a:t>
            </a:r>
            <a:r>
              <a:rPr sz="1800">
                <a:solidFill>
                  <a:srgbClr val="000000"/>
                </a:solidFill>
                <a:latin typeface="LFHGDN+MicrosoftYaHei"/>
                <a:cs typeface="LFHGDN+MicrosoftYaHei"/>
              </a:rPr>
              <a:t>的结合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66927" y="3191230"/>
            <a:ext cx="2400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LFHGDN+MicrosoftYaHei"/>
                <a:cs typeface="LFHGDN+MicrosoftYaHei"/>
              </a:rPr>
              <a:t>在夜晚燃烧夏日激情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66927" y="3650622"/>
            <a:ext cx="3680459" cy="7176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LFHGDN+MicrosoftYaHei"/>
                <a:cs typeface="LFHGDN+MicrosoftYaHei"/>
              </a:rPr>
              <a:t>融入城市本土</a:t>
            </a:r>
            <a:r>
              <a:rPr sz="2400">
                <a:solidFill>
                  <a:srgbClr val="000000"/>
                </a:solidFill>
                <a:latin typeface="OMUBIU+MicrosoftYaHei-Bold"/>
                <a:cs typeface="OMUBIU+MicrosoftYaHei-Bold"/>
              </a:rPr>
              <a:t>非遗滚灯舞蹈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66927" y="4151350"/>
            <a:ext cx="341757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LFHGDN+MicrosoftYaHei"/>
                <a:cs typeface="LFHGDN+MicrosoftYaHei"/>
              </a:rPr>
              <a:t>传播民俗文化，发展夜间经济</a:t>
            </a:r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37946" y="648152"/>
            <a:ext cx="9137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CRVJMN+MicrosoftYaHei"/>
                <a:cs typeface="CRVJMN+MicrosoftYaHei"/>
              </a:rPr>
              <a:t>自驾游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557017" y="648152"/>
            <a:ext cx="9137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CRVJMN+MicrosoftYaHei"/>
                <a:cs typeface="CRVJMN+MicrosoftYaHei"/>
              </a:rPr>
              <a:t>音乐节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72890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CRVJMN+MicrosoftYaHei"/>
                <a:cs typeface="CRVJMN+MicrosoftYaHei"/>
              </a:rPr>
              <a:t>大海的聆听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893561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CRVJMN+MicrosoftYaHei"/>
                <a:cs typeface="CRVJMN+MicrosoftYaHei"/>
              </a:rPr>
              <a:t>文化集市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44703" y="1574617"/>
            <a:ext cx="2905333" cy="10337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2F7569"/>
                </a:solidFill>
                <a:latin typeface="NJTUPA+MicrosoftYaHei-Bold"/>
                <a:cs typeface="NJTUPA+MicrosoftYaHei-Bold"/>
              </a:rPr>
              <a:t>#大海的聆听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44500" y="2250668"/>
            <a:ext cx="6309359" cy="1404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CRVJMN+MicrosoftYaHei"/>
                <a:cs typeface="CRVJMN+MicrosoftYaHei"/>
              </a:rPr>
              <a:t>总有很多的话因为各种的原因而无法说出口</a:t>
            </a:r>
          </a:p>
          <a:p>
            <a:pPr marL="0" marR="0">
              <a:lnSpc>
                <a:spcPts val="1875"/>
              </a:lnSpc>
              <a:spcBef>
                <a:spcPts val="1314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CRVJMN+MicrosoftYaHei"/>
                <a:cs typeface="CRVJMN+MicrosoftYaHei"/>
              </a:rPr>
              <a:t>在旅行的过程中可以在海边把还没有说的话喊给大海听</a:t>
            </a:r>
          </a:p>
          <a:p>
            <a:pPr marL="0" marR="0">
              <a:lnSpc>
                <a:spcPts val="1875"/>
              </a:lnSpc>
              <a:spcBef>
                <a:spcPts val="1364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CRVJMN+MicrosoftYaHei"/>
                <a:cs typeface="CRVJMN+MicrosoftYaHei"/>
              </a:rPr>
              <a:t>大海能理解一切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44500" y="3533020"/>
            <a:ext cx="4655001" cy="7443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CRVJMN+MicrosoftYaHei"/>
                <a:cs typeface="CRVJMN+MicrosoftYaHei"/>
              </a:rPr>
              <a:t>通过打造</a:t>
            </a:r>
            <a:r>
              <a:rPr sz="2400">
                <a:solidFill>
                  <a:srgbClr val="000000"/>
                </a:solidFill>
                <a:latin typeface="NJTUPA+MicrosoftYaHei-Bold"/>
                <a:cs typeface="NJTUPA+MicrosoftYaHei-Bold"/>
              </a:rPr>
              <a:t>#大海的聆听#抖音话题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44500" y="4033748"/>
            <a:ext cx="341757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CRVJMN+MicrosoftYaHei"/>
                <a:cs typeface="CRVJMN+MicrosoftYaHei"/>
              </a:rPr>
              <a:t>打造情绪发泄和表白的通道。</a:t>
            </a:r>
          </a:p>
        </p:txBody>
      </p: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37946" y="648152"/>
            <a:ext cx="9137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FRPDVU+MicrosoftYaHei"/>
                <a:cs typeface="FRPDVU+MicrosoftYaHei"/>
              </a:rPr>
              <a:t>自驾游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557017" y="648152"/>
            <a:ext cx="913764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FRPDVU+MicrosoftYaHei"/>
                <a:cs typeface="FRPDVU+MicrosoftYaHei"/>
              </a:rPr>
              <a:t>音乐节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72890" y="648152"/>
            <a:ext cx="13201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595959"/>
                </a:solidFill>
                <a:latin typeface="FRPDVU+MicrosoftYaHei"/>
                <a:cs typeface="FRPDVU+MicrosoftYaHei"/>
              </a:rPr>
              <a:t>大海的回音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893561" y="648152"/>
            <a:ext cx="1116965" cy="5158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FFFFFF"/>
                </a:solidFill>
                <a:latin typeface="FRPDVU+MicrosoftYaHei"/>
                <a:cs typeface="FRPDVU+MicrosoftYaHei"/>
              </a:rPr>
              <a:t>文化集市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44703" y="1574617"/>
            <a:ext cx="2237739" cy="10337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39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2F7569"/>
                </a:solidFill>
                <a:latin typeface="ENBIJD+MicrosoftYaHei-Bold"/>
                <a:cs typeface="ENBIJD+MicrosoftYaHei-Bold"/>
              </a:rPr>
              <a:t>文化集市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44500" y="2250668"/>
            <a:ext cx="552069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1F2329"/>
                </a:solidFill>
                <a:latin typeface="FRPDVU+MicrosoftYaHei"/>
                <a:cs typeface="FRPDVU+MicrosoftYaHei"/>
              </a:rPr>
              <a:t>结合城市不同文化旅游区域，合作打造小型集市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44500" y="2662148"/>
            <a:ext cx="814959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1F2329"/>
                </a:solidFill>
                <a:latin typeface="FRPDVU+MicrosoftYaHei"/>
                <a:cs typeface="FRPDVU+MicrosoftYaHei"/>
              </a:rPr>
              <a:t>集市内容以该区域特色为主，同时辅助其他玩乐形式作为市集内容填充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44500" y="3452210"/>
            <a:ext cx="2666873" cy="23728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KPWKKH+Wingdings-Regular"/>
                <a:cs typeface="KPWKKH+Wingdings-Regular"/>
              </a:rPr>
              <a:t>Ø</a:t>
            </a:r>
            <a:r>
              <a:rPr sz="1400" spc="78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400">
                <a:solidFill>
                  <a:srgbClr val="000000"/>
                </a:solidFill>
                <a:latin typeface="FRPDVU+MicrosoftYaHei"/>
                <a:cs typeface="FRPDVU+MicrosoftYaHei"/>
              </a:rPr>
              <a:t>时尚艺术区-艺术集市</a:t>
            </a:r>
          </a:p>
          <a:p>
            <a:pPr marL="0" marR="0">
              <a:lnSpc>
                <a:spcPts val="1463"/>
              </a:lnSpc>
              <a:spcBef>
                <a:spcPts val="100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KPWKKH+Wingdings-Regular"/>
                <a:cs typeface="KPWKKH+Wingdings-Regular"/>
              </a:rPr>
              <a:t>Ø</a:t>
            </a:r>
            <a:r>
              <a:rPr sz="1400" spc="78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400">
                <a:solidFill>
                  <a:srgbClr val="000000"/>
                </a:solidFill>
                <a:latin typeface="FRPDVU+MicrosoftYaHei"/>
                <a:cs typeface="FRPDVU+MicrosoftYaHei"/>
              </a:rPr>
              <a:t>水乡酒镇区-古镇集市</a:t>
            </a:r>
          </a:p>
          <a:p>
            <a:pPr marL="0" marR="0">
              <a:lnSpc>
                <a:spcPts val="1463"/>
              </a:lnSpc>
              <a:spcBef>
                <a:spcPts val="100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KPWKKH+Wingdings-Regular"/>
                <a:cs typeface="KPWKKH+Wingdings-Regular"/>
              </a:rPr>
              <a:t>Ø</a:t>
            </a:r>
            <a:r>
              <a:rPr sz="1400" spc="78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400">
                <a:solidFill>
                  <a:srgbClr val="000000"/>
                </a:solidFill>
                <a:latin typeface="FRPDVU+MicrosoftYaHei"/>
                <a:cs typeface="FRPDVU+MicrosoftYaHei"/>
              </a:rPr>
              <a:t>美食文化区-美食集市</a:t>
            </a:r>
          </a:p>
          <a:p>
            <a:pPr marL="0" marR="0">
              <a:lnSpc>
                <a:spcPts val="1463"/>
              </a:lnSpc>
              <a:spcBef>
                <a:spcPts val="100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KPWKKH+Wingdings-Regular"/>
                <a:cs typeface="KPWKKH+Wingdings-Regular"/>
              </a:rPr>
              <a:t>Ø</a:t>
            </a:r>
            <a:r>
              <a:rPr sz="1400" spc="78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400">
                <a:solidFill>
                  <a:srgbClr val="000000"/>
                </a:solidFill>
                <a:latin typeface="FRPDVU+MicrosoftYaHei"/>
                <a:cs typeface="FRPDVU+MicrosoftYaHei"/>
              </a:rPr>
              <a:t>文化旅游区-海塘集市</a:t>
            </a:r>
          </a:p>
          <a:p>
            <a:pPr marL="0" marR="0">
              <a:lnSpc>
                <a:spcPts val="1463"/>
              </a:lnSpc>
              <a:spcBef>
                <a:spcPts val="100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KPWKKH+Wingdings-Regular"/>
                <a:cs typeface="KPWKKH+Wingdings-Regular"/>
              </a:rPr>
              <a:t>Ø</a:t>
            </a:r>
            <a:r>
              <a:rPr sz="1400" spc="78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400">
                <a:solidFill>
                  <a:srgbClr val="000000"/>
                </a:solidFill>
                <a:latin typeface="FRPDVU+MicrosoftYaHei"/>
                <a:cs typeface="FRPDVU+MicrosoftYaHei"/>
              </a:rPr>
              <a:t>核电科技研学区-科技集市</a:t>
            </a:r>
          </a:p>
          <a:p>
            <a:pPr marL="0" marR="0">
              <a:lnSpc>
                <a:spcPts val="1463"/>
              </a:lnSpc>
              <a:spcBef>
                <a:spcPts val="1056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KPWKKH+Wingdings-Regular"/>
                <a:cs typeface="KPWKKH+Wingdings-Regular"/>
              </a:rPr>
              <a:t>Ø</a:t>
            </a:r>
            <a:r>
              <a:rPr sz="1400" spc="78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400">
                <a:solidFill>
                  <a:srgbClr val="000000"/>
                </a:solidFill>
                <a:latin typeface="FRPDVU+MicrosoftYaHei"/>
                <a:cs typeface="FRPDVU+MicrosoftYaHei"/>
              </a:rPr>
              <a:t>丰山乡村体验区-田野集市</a:t>
            </a:r>
          </a:p>
          <a:p>
            <a:pPr marL="0" marR="0">
              <a:lnSpc>
                <a:spcPts val="1463"/>
              </a:lnSpc>
              <a:spcBef>
                <a:spcPts val="1005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KPWKKH+Wingdings-Regular"/>
                <a:cs typeface="KPWKKH+Wingdings-Regular"/>
              </a:rPr>
              <a:t>Ø</a:t>
            </a:r>
            <a:r>
              <a:rPr sz="1400" spc="78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400">
                <a:solidFill>
                  <a:srgbClr val="000000"/>
                </a:solidFill>
                <a:latin typeface="FRPDVU+MicrosoftYaHei"/>
                <a:cs typeface="FRPDVU+MicrosoftYaHei"/>
              </a:rPr>
              <a:t>风情旅游区-休闲集市</a:t>
            </a:r>
          </a:p>
        </p:txBody>
      </p:sp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-256031" y="804783"/>
            <a:ext cx="19156409" cy="111061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849"/>
              </a:lnSpc>
              <a:spcBef>
                <a:spcPct val="0"/>
              </a:spcBef>
              <a:spcAft>
                <a:spcPct val="0"/>
              </a:spcAft>
            </a:pPr>
            <a:r>
              <a:rPr sz="34400">
                <a:solidFill>
                  <a:srgbClr val="404040"/>
                </a:solidFill>
                <a:latin typeface="JJDADH+ArialMT"/>
                <a:cs typeface="JJDADH+ArialMT"/>
              </a:rPr>
              <a:t>L</a:t>
            </a:r>
            <a:r>
              <a:rPr sz="34400" spc="-381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34400">
                <a:solidFill>
                  <a:srgbClr val="404040"/>
                </a:solidFill>
                <a:latin typeface="JJDADH+ArialMT"/>
                <a:cs typeface="JJDADH+ArialMT"/>
              </a:rPr>
              <a:t>I</a:t>
            </a:r>
            <a:r>
              <a:rPr sz="34400" spc="-381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34400">
                <a:solidFill>
                  <a:srgbClr val="404040"/>
                </a:solidFill>
                <a:latin typeface="JJDADH+ArialMT"/>
                <a:cs typeface="JJDADH+ArialMT"/>
              </a:rPr>
              <a:t>V</a:t>
            </a:r>
            <a:r>
              <a:rPr sz="34400" spc="-379">
                <a:solidFill>
                  <a:srgbClr val="404040"/>
                </a:solidFill>
                <a:latin typeface="Times New Roman"/>
                <a:cs typeface="Times New Roman"/>
              </a:rPr>
              <a:t> </a:t>
            </a:r>
            <a:r>
              <a:rPr sz="34400">
                <a:solidFill>
                  <a:srgbClr val="404040"/>
                </a:solidFill>
                <a:latin typeface="JJDADH+ArialMT"/>
                <a:cs typeface="JJDADH+ArialMT"/>
              </a:rPr>
              <a:t>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59803" y="2891250"/>
            <a:ext cx="4267200" cy="30991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003"/>
              </a:lnSpc>
              <a:spcBef>
                <a:spcPct val="0"/>
              </a:spcBef>
              <a:spcAft>
                <a:spcPct val="0"/>
              </a:spcAft>
            </a:pPr>
            <a:r>
              <a:rPr sz="9600">
                <a:solidFill>
                  <a:srgbClr val="2F7569"/>
                </a:solidFill>
                <a:latin typeface="JVDGTS+MicrosoftYaHei-Bold"/>
                <a:cs typeface="JVDGTS+MicrosoftYaHei-Bold"/>
              </a:rPr>
              <a:t>直播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853916" y="3115490"/>
            <a:ext cx="1490543" cy="15495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01"/>
              </a:lnSpc>
              <a:spcBef>
                <a:spcPct val="0"/>
              </a:spcBef>
              <a:spcAft>
                <a:spcPct val="0"/>
              </a:spcAft>
            </a:pPr>
            <a:r>
              <a:rPr sz="4800">
                <a:solidFill>
                  <a:srgbClr val="FFFFFF"/>
                </a:solidFill>
                <a:latin typeface="JJDADH+ArialMT"/>
                <a:cs typeface="JJDADH+ArialMT"/>
              </a:rPr>
              <a:t>IP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190479" y="6118617"/>
            <a:ext cx="512898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MNMEQK+MicrosoftYaHei"/>
                <a:cs typeface="MNMEQK+MicrosoftYaHei"/>
              </a:rPr>
              <a:t>G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148059" y="6118617"/>
            <a:ext cx="430187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MNMEQK+MicrosoftYaHei"/>
                <a:cs typeface="MNMEQK+MicrosoftYaHei"/>
              </a:rPr>
              <a:t>r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019279" y="6118617"/>
            <a:ext cx="48823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MNMEQK+MicrosoftYaHei"/>
                <a:cs typeface="MNMEQK+MicrosoftYaHei"/>
              </a:rPr>
              <a:t>o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952729" y="6118617"/>
            <a:ext cx="483765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MNMEQK+MicrosoftYaHei"/>
                <a:cs typeface="MNMEQK+MicrosoftYaHei"/>
              </a:rPr>
              <a:t>u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7881733" y="6118617"/>
            <a:ext cx="4889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MNMEQK+MicrosoftYaHei"/>
                <a:cs typeface="MNMEQK+MicrosoftYaHei"/>
              </a:rPr>
              <a:t>p</a:t>
            </a:r>
          </a:p>
        </p:txBody>
      </p:sp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47154" y="481782"/>
            <a:ext cx="22860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EIGJLE+MicrosoftYaHei-Bold"/>
                <a:cs typeface="EIGJLE+MicrosoftYaHei-Bold"/>
              </a:rPr>
              <a:t>直播内容规划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40994" y="1149578"/>
            <a:ext cx="2044898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UWKDNA+MicrosoftYaHei"/>
                <a:cs typeface="UWKDNA+MicrosoftYaHei"/>
              </a:rPr>
              <a:t>每个月</a:t>
            </a:r>
            <a:r>
              <a:rPr sz="1800">
                <a:solidFill>
                  <a:srgbClr val="000000"/>
                </a:solidFill>
                <a:latin typeface="NTLCMS+ArialMT"/>
                <a:cs typeface="NTLCMS+ArialMT"/>
              </a:rPr>
              <a:t>3-4</a:t>
            </a:r>
            <a:r>
              <a:rPr sz="1800">
                <a:solidFill>
                  <a:srgbClr val="000000"/>
                </a:solidFill>
                <a:latin typeface="UWKDNA+MicrosoftYaHei"/>
                <a:cs typeface="UWKDNA+MicrosoftYaHei"/>
              </a:rPr>
              <a:t>场直播</a:t>
            </a:r>
          </a:p>
        </p:txBody>
      </p:sp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47154" y="481782"/>
            <a:ext cx="385572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TJLSCK+MicrosoftYaHei-Bold"/>
                <a:cs typeface="TJLSCK+MicrosoftYaHei-Bold"/>
              </a:rPr>
              <a:t>直播用户触点与价值图谱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370061" y="1862079"/>
            <a:ext cx="1064895" cy="599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48"/>
              </a:lnSpc>
              <a:spcBef>
                <a:spcPct val="0"/>
              </a:spcBef>
              <a:spcAft>
                <a:spcPct val="0"/>
              </a:spcAft>
            </a:pPr>
            <a:r>
              <a:rPr sz="1850" spc="20">
                <a:solidFill>
                  <a:srgbClr val="FFFFFF"/>
                </a:solidFill>
                <a:latin typeface="TJLSCK+MicrosoftYaHei-Bold"/>
                <a:cs typeface="TJLSCK+MicrosoftYaHei-Bold"/>
              </a:rPr>
              <a:t>直播前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727268" y="1862079"/>
            <a:ext cx="1064895" cy="599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48"/>
              </a:lnSpc>
              <a:spcBef>
                <a:spcPct val="0"/>
              </a:spcBef>
              <a:spcAft>
                <a:spcPct val="0"/>
              </a:spcAft>
            </a:pPr>
            <a:r>
              <a:rPr sz="1850" spc="20">
                <a:solidFill>
                  <a:srgbClr val="FFFFFF"/>
                </a:solidFill>
                <a:latin typeface="TJLSCK+MicrosoftYaHei-Bold"/>
                <a:cs typeface="TJLSCK+MicrosoftYaHei-Bold"/>
              </a:rPr>
              <a:t>直播中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073172" y="1862079"/>
            <a:ext cx="1064895" cy="599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48"/>
              </a:lnSpc>
              <a:spcBef>
                <a:spcPct val="0"/>
              </a:spcBef>
              <a:spcAft>
                <a:spcPct val="0"/>
              </a:spcAft>
            </a:pPr>
            <a:r>
              <a:rPr sz="1850" spc="20">
                <a:solidFill>
                  <a:srgbClr val="FFFFFF"/>
                </a:solidFill>
                <a:latin typeface="TJLSCK+MicrosoftYaHei-Bold"/>
                <a:cs typeface="TJLSCK+MicrosoftYaHei-Bold"/>
              </a:rPr>
              <a:t>直播后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549347" y="2651777"/>
            <a:ext cx="598805" cy="4351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01"/>
              </a:lnSpc>
              <a:spcBef>
                <a:spcPct val="0"/>
              </a:spcBef>
              <a:spcAft>
                <a:spcPct val="0"/>
              </a:spcAft>
            </a:pPr>
            <a:r>
              <a:rPr sz="1350" spc="-10">
                <a:solidFill>
                  <a:srgbClr val="000000"/>
                </a:solidFill>
                <a:latin typeface="TJLSCK+MicrosoftYaHei-Bold"/>
                <a:cs typeface="TJLSCK+MicrosoftYaHei-Bold"/>
              </a:rPr>
              <a:t>品牌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520588" y="2651777"/>
            <a:ext cx="1372727" cy="4351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01"/>
              </a:lnSpc>
              <a:spcBef>
                <a:spcPct val="0"/>
              </a:spcBef>
              <a:spcAft>
                <a:spcPct val="0"/>
              </a:spcAft>
            </a:pPr>
            <a:r>
              <a:rPr sz="1350" spc="-14">
                <a:solidFill>
                  <a:srgbClr val="000000"/>
                </a:solidFill>
                <a:latin typeface="TJLSCK+MicrosoftYaHei-Bold"/>
                <a:cs typeface="TJLSCK+MicrosoftYaHei-Bold"/>
              </a:rPr>
              <a:t>KOL/主播团队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051087" y="2651777"/>
            <a:ext cx="1021171" cy="4351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01"/>
              </a:lnSpc>
              <a:spcBef>
                <a:spcPct val="0"/>
              </a:spcBef>
              <a:spcAft>
                <a:spcPct val="0"/>
              </a:spcAft>
            </a:pPr>
            <a:r>
              <a:rPr sz="1350">
                <a:solidFill>
                  <a:srgbClr val="000000"/>
                </a:solidFill>
                <a:latin typeface="TJLSCK+MicrosoftYaHei-Bold"/>
                <a:cs typeface="TJLSCK+MicrosoftYaHei-Bold"/>
              </a:rPr>
              <a:t>媒介/内容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784946" y="3080515"/>
            <a:ext cx="2278379" cy="570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0480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品牌认知度和影响力</a:t>
            </a:r>
          </a:p>
          <a:p>
            <a:pPr marL="0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用户购买决策的核心要素之一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4993665" y="3080515"/>
            <a:ext cx="2622396" cy="570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KOL信赖感（专业性、个人品牌）</a:t>
            </a:r>
          </a:p>
          <a:p>
            <a:pPr marL="145414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用户产品购买决策的参考要素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8496871" y="3080515"/>
            <a:ext cx="2278379" cy="570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8580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二次传播</a:t>
            </a:r>
          </a:p>
          <a:p>
            <a:pPr marL="0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用户产品购买决策的参考要素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549347" y="3732395"/>
            <a:ext cx="598805" cy="4351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01"/>
              </a:lnSpc>
              <a:spcBef>
                <a:spcPct val="0"/>
              </a:spcBef>
              <a:spcAft>
                <a:spcPct val="0"/>
              </a:spcAft>
            </a:pPr>
            <a:r>
              <a:rPr sz="1350" spc="-10">
                <a:solidFill>
                  <a:srgbClr val="000000"/>
                </a:solidFill>
                <a:latin typeface="TJLSCK+MicrosoftYaHei-Bold"/>
                <a:cs typeface="TJLSCK+MicrosoftYaHei-Bold"/>
              </a:rPr>
              <a:t>产品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818403" y="3732395"/>
            <a:ext cx="769619" cy="4351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01"/>
              </a:lnSpc>
              <a:spcBef>
                <a:spcPct val="0"/>
              </a:spcBef>
              <a:spcAft>
                <a:spcPct val="0"/>
              </a:spcAft>
            </a:pPr>
            <a:r>
              <a:rPr sz="1350" spc="-10">
                <a:solidFill>
                  <a:srgbClr val="000000"/>
                </a:solidFill>
                <a:latin typeface="TJLSCK+MicrosoftYaHei-Bold"/>
                <a:cs typeface="TJLSCK+MicrosoftYaHei-Bold"/>
              </a:rPr>
              <a:t>直播间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9242857" y="3732395"/>
            <a:ext cx="636087" cy="4351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01"/>
              </a:lnSpc>
              <a:spcBef>
                <a:spcPct val="0"/>
              </a:spcBef>
              <a:spcAft>
                <a:spcPct val="0"/>
              </a:spcAft>
            </a:pPr>
            <a:r>
              <a:rPr sz="1350">
                <a:solidFill>
                  <a:srgbClr val="000000"/>
                </a:solidFill>
                <a:latin typeface="TJLSCK+MicrosoftYaHei-Bold"/>
                <a:cs typeface="TJLSCK+MicrosoftYaHei-Bold"/>
              </a:rPr>
              <a:t>4S店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5139080" y="4143734"/>
            <a:ext cx="2278379" cy="570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0480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产品呈现方式及场景</a:t>
            </a:r>
          </a:p>
          <a:p>
            <a:pPr marL="0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用户汽车购买决策的参考要素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911565" y="4174367"/>
            <a:ext cx="2278379" cy="570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20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产品认知或体验</a:t>
            </a:r>
          </a:p>
          <a:p>
            <a:pPr marL="0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用户购买决策的核心要素之一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8547303" y="4174367"/>
            <a:ext cx="2453639" cy="7531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二次传播及线上转化</a:t>
            </a:r>
          </a:p>
          <a:p>
            <a:pPr marL="0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用户产品购买觉得的核心因素之</a:t>
            </a:r>
          </a:p>
          <a:p>
            <a:pPr marL="990600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一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733313" y="4900503"/>
            <a:ext cx="940435" cy="4351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01"/>
              </a:lnSpc>
              <a:spcBef>
                <a:spcPct val="0"/>
              </a:spcBef>
              <a:spcAft>
                <a:spcPct val="0"/>
              </a:spcAft>
            </a:pPr>
            <a:r>
              <a:rPr sz="1350" spc="-10">
                <a:solidFill>
                  <a:srgbClr val="000000"/>
                </a:solidFill>
                <a:latin typeface="TJLSCK+MicrosoftYaHei-Bold"/>
                <a:cs typeface="TJLSCK+MicrosoftYaHei-Bold"/>
              </a:rPr>
              <a:t>直播内容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139080" y="5345497"/>
            <a:ext cx="2278379" cy="570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产品体验分享和促销内容讲解</a:t>
            </a:r>
          </a:p>
          <a:p>
            <a:pPr marL="0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QKBSNT+MicrosoftYaHei"/>
                <a:cs typeface="QKBSNT+MicrosoftYaHei"/>
              </a:rPr>
              <a:t>用户产品购买决策的参考要素</a:t>
            </a:r>
          </a:p>
        </p:txBody>
      </p:sp>
    </p:spTree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783414" y="851979"/>
            <a:ext cx="868045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WPHOOE+MicrosoftYaHei"/>
                <a:cs typeface="WPHOOE+MicrosoftYaHei"/>
              </a:rPr>
              <a:t>增 效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682475" y="1429558"/>
            <a:ext cx="980439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WPHOOE+MicrosoftYaHei"/>
                <a:cs typeface="WPHOOE+MicrosoftYaHei"/>
              </a:rPr>
              <a:t>自然搜索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97305" y="1976174"/>
            <a:ext cx="635635" cy="15607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WPHOOE+MicrosoftYaHei"/>
                <a:cs typeface="WPHOOE+MicrosoftYaHei"/>
              </a:rPr>
              <a:t>商</a:t>
            </a:r>
          </a:p>
          <a:p>
            <a:pPr marL="0" marR="0">
              <a:lnSpc>
                <a:spcPts val="2089"/>
              </a:lnSpc>
              <a:spcBef>
                <a:spcPts val="31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WPHOOE+MicrosoftYaHei"/>
                <a:cs typeface="WPHOOE+MicrosoftYaHei"/>
              </a:rPr>
              <a:t>域</a:t>
            </a:r>
          </a:p>
          <a:p>
            <a:pPr marL="0" marR="0">
              <a:lnSpc>
                <a:spcPts val="2089"/>
              </a:lnSpc>
              <a:spcBef>
                <a:spcPts val="31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WPHOOE+MicrosoftYaHei"/>
                <a:cs typeface="WPHOOE+MicrosoftYaHei"/>
              </a:rPr>
              <a:t>流</a:t>
            </a:r>
          </a:p>
          <a:p>
            <a:pPr marL="0" marR="0">
              <a:lnSpc>
                <a:spcPts val="2089"/>
              </a:lnSpc>
              <a:spcBef>
                <a:spcPts val="31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WPHOOE+MicrosoftYaHei"/>
                <a:cs typeface="WPHOOE+MicrosoftYaHei"/>
              </a:rPr>
              <a:t>量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031918" y="2032333"/>
            <a:ext cx="635635" cy="15607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WPHOOE+MicrosoftYaHei"/>
                <a:cs typeface="WPHOOE+MicrosoftYaHei"/>
              </a:rPr>
              <a:t>公</a:t>
            </a:r>
          </a:p>
          <a:p>
            <a:pPr marL="0" marR="0">
              <a:lnSpc>
                <a:spcPts val="2089"/>
              </a:lnSpc>
              <a:spcBef>
                <a:spcPts val="31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WPHOOE+MicrosoftYaHei"/>
                <a:cs typeface="WPHOOE+MicrosoftYaHei"/>
              </a:rPr>
              <a:t>域</a:t>
            </a:r>
          </a:p>
          <a:p>
            <a:pPr marL="0" marR="0">
              <a:lnSpc>
                <a:spcPts val="2089"/>
              </a:lnSpc>
              <a:spcBef>
                <a:spcPts val="31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WPHOOE+MicrosoftYaHei"/>
                <a:cs typeface="WPHOOE+MicrosoftYaHei"/>
              </a:rPr>
              <a:t>流</a:t>
            </a:r>
          </a:p>
          <a:p>
            <a:pPr marL="0" marR="0">
              <a:lnSpc>
                <a:spcPts val="2089"/>
              </a:lnSpc>
              <a:spcBef>
                <a:spcPts val="31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WPHOOE+MicrosoftYaHei"/>
                <a:cs typeface="WPHOOE+MicrosoftYaHei"/>
              </a:rPr>
              <a:t>量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8304683" y="2175581"/>
            <a:ext cx="623569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WPHOOE+MicrosoftYaHei"/>
                <a:cs typeface="WPHOOE+MicrosoftYaHei"/>
              </a:rPr>
              <a:t>直播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2420" y="2482346"/>
            <a:ext cx="1447800" cy="570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0"/>
              </a:lnSpc>
              <a:spcBef>
                <a:spcPct val="0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WPHOOE+MicrosoftYaHei"/>
                <a:cs typeface="WPHOOE+MicrosoftYaHei"/>
              </a:rPr>
              <a:t>小店引流、搜索等</a:t>
            </a:r>
          </a:p>
          <a:p>
            <a:pPr marL="228600" marR="0">
              <a:lnSpc>
                <a:spcPts val="1250"/>
              </a:lnSpc>
              <a:spcBef>
                <a:spcPts val="139"/>
              </a:spcBef>
              <a:spcAft>
                <a:spcPct val="0"/>
              </a:spcAft>
            </a:pPr>
            <a:r>
              <a:rPr sz="1200">
                <a:solidFill>
                  <a:srgbClr val="000000"/>
                </a:solidFill>
                <a:latin typeface="WPHOOE+MicrosoftYaHei"/>
                <a:cs typeface="WPHOOE+MicrosoftYaHei"/>
              </a:rPr>
              <a:t>商业化广告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681941" y="2522413"/>
            <a:ext cx="1144905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WPHOOE+MicrosoftYaHei"/>
                <a:cs typeface="WPHOOE+MicrosoftYaHei"/>
              </a:rPr>
              <a:t>小程序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9817328" y="2560594"/>
            <a:ext cx="1056675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WPHOOE+MicrosoftYaHei"/>
                <a:cs typeface="WPHOOE+MicrosoftYaHei"/>
              </a:rPr>
              <a:t>明星/达人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8037983" y="2913515"/>
            <a:ext cx="1158875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WPHOOE+MicrosoftYaHei"/>
                <a:cs typeface="WPHOOE+MicrosoftYaHei"/>
              </a:rPr>
              <a:t>短视频内容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4227995" y="4305168"/>
            <a:ext cx="1158875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WPHOOE+MicrosoftYaHei"/>
                <a:cs typeface="WPHOOE+MicrosoftYaHei"/>
              </a:rPr>
              <a:t>品牌号矩阵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547448" y="4310476"/>
            <a:ext cx="1158875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WPHOOE+MicrosoftYaHei"/>
                <a:cs typeface="WPHOOE+MicrosoftYaHei"/>
              </a:rPr>
              <a:t>短视频内容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6858901" y="4310540"/>
            <a:ext cx="1158875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WPHOOE+MicrosoftYaHei"/>
                <a:cs typeface="WPHOOE+MicrosoftYaHei"/>
              </a:rPr>
              <a:t>品牌号自播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763348" y="5340535"/>
            <a:ext cx="802005" cy="4526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3"/>
              </a:lnSpc>
              <a:spcBef>
                <a:spcPct val="0"/>
              </a:spcBef>
              <a:spcAft>
                <a:spcPct val="0"/>
              </a:spcAft>
            </a:pPr>
            <a:r>
              <a:rPr sz="1400">
                <a:solidFill>
                  <a:srgbClr val="000000"/>
                </a:solidFill>
                <a:latin typeface="WPHOOE+MicrosoftYaHei"/>
                <a:cs typeface="WPHOOE+MicrosoftYaHei"/>
              </a:rPr>
              <a:t>品牌号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275776" y="6001486"/>
            <a:ext cx="1257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WPHOOE+MicrosoftYaHei"/>
                <a:cs typeface="WPHOOE+MicrosoftYaHei"/>
              </a:rPr>
              <a:t>粉丝沉淀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5569775" y="6003725"/>
            <a:ext cx="1399540" cy="6463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89"/>
              </a:lnSpc>
              <a:spcBef>
                <a:spcPct val="0"/>
              </a:spcBef>
              <a:spcAft>
                <a:spcPct val="0"/>
              </a:spcAft>
            </a:pPr>
            <a:r>
              <a:rPr sz="2000">
                <a:solidFill>
                  <a:srgbClr val="000000"/>
                </a:solidFill>
                <a:latin typeface="WPHOOE+MicrosoftYaHei"/>
                <a:cs typeface="WPHOOE+MicrosoftYaHei"/>
              </a:rPr>
              <a:t>私域流量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8652509" y="6001486"/>
            <a:ext cx="12573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WPHOOE+MicrosoftYaHei"/>
                <a:cs typeface="WPHOOE+MicrosoftYaHei"/>
              </a:rPr>
              <a:t>粉丝沉淀</a:t>
            </a:r>
          </a:p>
        </p:txBody>
      </p:sp>
    </p:spTree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47154" y="518358"/>
            <a:ext cx="32004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DFNPVB+MicrosoftYaHei-Bold"/>
                <a:cs typeface="DFNPVB+MicrosoftYaHei-Bold"/>
              </a:rPr>
              <a:t>抖音电商的增长逻辑</a:t>
            </a:r>
          </a:p>
        </p:txBody>
      </p:sp>
    </p:spTree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  <p:transition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  <p:transition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47154" y="500070"/>
            <a:ext cx="4419667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 spc="-14">
                <a:solidFill>
                  <a:srgbClr val="000000"/>
                </a:solidFill>
                <a:latin typeface="TDNMVD+MicrosoftYaHei-Bold"/>
                <a:cs typeface="TDNMVD+MicrosoftYaHei-Bold"/>
              </a:rPr>
              <a:t>抖音电商FACT经营矩阵模型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71296" y="2205718"/>
            <a:ext cx="5219076" cy="161315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NNUUAT+MicrosoftYaHeiLight"/>
                <a:cs typeface="NNUUAT+MicrosoftYaHeiLight"/>
              </a:rPr>
              <a:t>抖音电商的FACT经营模型，是对于抖音电商经营方</a:t>
            </a:r>
          </a:p>
          <a:p>
            <a:pPr marL="0" marR="0">
              <a:lnSpc>
                <a:spcPts val="1661"/>
              </a:lnSpc>
              <a:spcBef>
                <a:spcPts val="116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NNUUAT+MicrosoftYaHeiLight"/>
                <a:cs typeface="NNUUAT+MicrosoftYaHeiLight"/>
              </a:rPr>
              <a:t>法论的概括和总结，通过该经营模型可以回答商家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NNUUAT+MicrosoftYaHeiLight"/>
                <a:cs typeface="NNUUAT+MicrosoftYaHeiLight"/>
              </a:rPr>
              <a:t>经营中遇到的三个最核心的问题：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NNUUAT+MicrosoftYaHeiLight"/>
                <a:cs typeface="NNUUAT+MicrosoftYaHeiLight"/>
              </a:rPr>
              <a:t>—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71296" y="3668759"/>
            <a:ext cx="3037109" cy="161315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NNUUAT+MicrosoftYaHeiLight"/>
                <a:cs typeface="NNUUAT+MicrosoftYaHeiLight"/>
              </a:rPr>
              <a:t>抖音电商的增长逻辑是什么？</a:t>
            </a:r>
          </a:p>
          <a:p>
            <a:pPr marL="0" marR="0">
              <a:lnSpc>
                <a:spcPts val="1661"/>
              </a:lnSpc>
              <a:spcBef>
                <a:spcPts val="116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NNUUAT+MicrosoftYaHeiLight"/>
                <a:cs typeface="NNUUAT+MicrosoftYaHeiLight"/>
              </a:rPr>
              <a:t>如何在抖音电商布局生意？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NNUUAT+MicrosoftYaHeiLight"/>
                <a:cs typeface="NNUUAT+MicrosoftYaHeiLight"/>
              </a:rPr>
              <a:t>商家的组织能力该如何匹配？</a:t>
            </a:r>
          </a:p>
          <a:p>
            <a:pPr marL="0" marR="0">
              <a:lnSpc>
                <a:spcPts val="1661"/>
              </a:lnSpc>
              <a:spcBef>
                <a:spcPts val="121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NNUUAT+MicrosoftYaHeiLight"/>
                <a:cs typeface="NNUUAT+MicrosoftYaHeiLight"/>
              </a:rPr>
              <a:t>—</a:t>
            </a:r>
          </a:p>
        </p:txBody>
      </p:sp>
    </p:spTree>
  </p:cSld>
  <p:clrMapOvr>
    <a:masterClrMapping/>
  </p:clrMapOvr>
  <p:transition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47154" y="500070"/>
            <a:ext cx="420624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LSPNFS+MicrosoftYaHei-Bold"/>
                <a:cs typeface="LSPNFS+MicrosoftYaHei-Bold"/>
              </a:rPr>
              <a:t>结合经营目标布局四大赛道</a:t>
            </a:r>
          </a:p>
        </p:txBody>
      </p:sp>
    </p:spTree>
  </p:cSld>
  <p:clrMapOvr>
    <a:masterClrMapping/>
  </p:clrMapOvr>
  <p:transition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28866" y="481782"/>
            <a:ext cx="28956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EQMGBO+MicrosoftYaHei-Bold"/>
                <a:cs typeface="EQMGBO+MicrosoftYaHei-Bold"/>
              </a:rPr>
              <a:t>电商直播服务内容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907432" y="1950181"/>
            <a:ext cx="28956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EQMGBO+MicrosoftYaHei-Bold"/>
                <a:cs typeface="EQMGBO+MicrosoftYaHei-Bold"/>
              </a:rPr>
              <a:t>电商直播服务内容</a:t>
            </a:r>
          </a:p>
        </p:txBody>
      </p:sp>
    </p:spTree>
  </p:cSld>
  <p:clrMapOvr>
    <a:masterClrMapping/>
  </p:clrMapOvr>
  <p:transition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47154" y="500070"/>
            <a:ext cx="28956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RMOOTD+MicrosoftYaHei-Bold"/>
                <a:cs typeface="RMOOTD+MicrosoftYaHei-Bold"/>
              </a:rPr>
              <a:t>电商直播服务内容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4102" y="1631272"/>
            <a:ext cx="11549634" cy="8816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61"/>
              </a:lnSpc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VGMTEL+MicrosoftYaHei"/>
                <a:cs typeface="VGMTEL+MicrosoftYaHei"/>
              </a:rPr>
              <a:t>搭建独立整合直播服务团队，协同推这里好玩品牌产品/服务更好发展，通过后端不同职能紧密配合，满足多样化</a:t>
            </a:r>
          </a:p>
          <a:p>
            <a:pPr marL="0" marR="0">
              <a:lnSpc>
                <a:spcPts val="1661"/>
              </a:lnSpc>
              <a:spcBef>
                <a:spcPts val="1168"/>
              </a:spcBef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VGMTEL+MicrosoftYaHei"/>
                <a:cs typeface="VGMTEL+MicrosoftYaHei"/>
              </a:rPr>
              <a:t>直播需求，不同岗位相互支持，实时化为消费者提供优质的购物体验。</a:t>
            </a:r>
          </a:p>
        </p:txBody>
      </p:sp>
    </p:spTree>
  </p:cSld>
  <p:clrMapOvr>
    <a:masterClrMapping/>
  </p:clrMapOvr>
  <p:transition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-256031" y="1201654"/>
            <a:ext cx="18070213" cy="9265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910"/>
              </a:lnSpc>
              <a:spcBef>
                <a:spcPct val="0"/>
              </a:spcBef>
              <a:spcAft>
                <a:spcPct val="0"/>
              </a:spcAft>
            </a:pPr>
            <a:r>
              <a:rPr sz="28700" spc="54">
                <a:solidFill>
                  <a:srgbClr val="404040"/>
                </a:solidFill>
                <a:latin typeface="POIORF+ArialMT"/>
                <a:cs typeface="POIORF+ArialMT"/>
              </a:rPr>
              <a:t>Product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59803" y="2891250"/>
            <a:ext cx="4605654" cy="30991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003"/>
              </a:lnSpc>
              <a:spcBef>
                <a:spcPct val="0"/>
              </a:spcBef>
              <a:spcAft>
                <a:spcPct val="0"/>
              </a:spcAft>
            </a:pPr>
            <a:r>
              <a:rPr sz="9600">
                <a:solidFill>
                  <a:srgbClr val="2F7569"/>
                </a:solidFill>
                <a:latin typeface="SJWPPQ+MicrosoftYaHei-Bold"/>
                <a:cs typeface="SJWPPQ+MicrosoftYaHei-Bold"/>
              </a:rPr>
              <a:t>产</a:t>
            </a:r>
            <a:r>
              <a:rPr sz="9600" spc="265">
                <a:solidFill>
                  <a:srgbClr val="2F7569"/>
                </a:solidFill>
                <a:latin typeface="Times New Roman"/>
                <a:cs typeface="Times New Roman"/>
              </a:rPr>
              <a:t> </a:t>
            </a:r>
            <a:r>
              <a:rPr sz="9600">
                <a:solidFill>
                  <a:srgbClr val="2F7569"/>
                </a:solidFill>
                <a:latin typeface="SJWPPQ+MicrosoftYaHei-Bold"/>
                <a:cs typeface="SJWPPQ+MicrosoftYaHei-Bold"/>
              </a:rPr>
              <a:t>品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853916" y="3115490"/>
            <a:ext cx="1490543" cy="15495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01"/>
              </a:lnSpc>
              <a:spcBef>
                <a:spcPct val="0"/>
              </a:spcBef>
              <a:spcAft>
                <a:spcPct val="0"/>
              </a:spcAft>
            </a:pPr>
            <a:r>
              <a:rPr sz="4800">
                <a:solidFill>
                  <a:srgbClr val="FFFFFF"/>
                </a:solidFill>
                <a:latin typeface="POIORF+ArialMT"/>
                <a:cs typeface="POIORF+ArialMT"/>
              </a:rPr>
              <a:t>IP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190479" y="6118617"/>
            <a:ext cx="482761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CCFUJU+MicrosoftYaHei"/>
                <a:cs typeface="CCFUJU+MicrosoftYaHei"/>
              </a:rPr>
              <a:t>P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826749" y="6118617"/>
            <a:ext cx="430187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CCFUJU+MicrosoftYaHei"/>
                <a:cs typeface="CCFUJU+MicrosoftYaHei"/>
              </a:rPr>
              <a:t>r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406504" y="6118617"/>
            <a:ext cx="48823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CCFUJU+MicrosoftYaHei"/>
                <a:cs typeface="CCFUJU+MicrosoftYaHei"/>
              </a:rPr>
              <a:t>o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049124" y="6118617"/>
            <a:ext cx="489123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CCFUJU+MicrosoftYaHei"/>
                <a:cs typeface="CCFUJU+MicrosoftYaHei"/>
              </a:rPr>
              <a:t>d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692379" y="6118617"/>
            <a:ext cx="483765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CCFUJU+MicrosoftYaHei"/>
                <a:cs typeface="CCFUJU+MicrosoftYaHei"/>
              </a:rPr>
              <a:t>u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330554" y="6118617"/>
            <a:ext cx="457534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CCFUJU+MicrosoftYaHei"/>
                <a:cs typeface="CCFUJU+MicrosoftYaHei"/>
              </a:rPr>
              <a:t>c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7942694" y="6118617"/>
            <a:ext cx="428066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CCFUJU+MicrosoftYaHei"/>
                <a:cs typeface="CCFUJU+MicrosoftYaHei"/>
              </a:rPr>
              <a:t>t</a:t>
            </a:r>
          </a:p>
        </p:txBody>
      </p:sp>
    </p:spTree>
  </p:cSld>
  <p:clrMapOvr>
    <a:masterClrMapping/>
  </p:clrMapOvr>
  <p:transition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65873" y="437764"/>
            <a:ext cx="32004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WVQQKI+MicrosoftYaHei-Bold"/>
                <a:cs typeface="WVQQKI+MicrosoftYaHei-Bold"/>
              </a:rPr>
              <a:t>吉祥物创意设计推荐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77975" y="1598523"/>
            <a:ext cx="3972559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WVQQKI+MicrosoftYaHei-Bold"/>
                <a:cs typeface="WVQQKI+MicrosoftYaHei-Bold"/>
              </a:rPr>
              <a:t>可结合某湖景区柑橘进行创意</a:t>
            </a:r>
            <a:r>
              <a:rPr sz="1800" spc="15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800">
                <a:solidFill>
                  <a:srgbClr val="000000"/>
                </a:solidFill>
                <a:latin typeface="WVQQKI+MicrosoftYaHei-Bold"/>
                <a:cs typeface="WVQQKI+MicrosoftYaHei-Bold"/>
              </a:rPr>
              <a:t>桔宝</a:t>
            </a:r>
          </a:p>
        </p:txBody>
      </p:sp>
    </p:spTree>
  </p:cSld>
  <p:clrMapOvr>
    <a:masterClrMapping/>
  </p:clrMapOvr>
  <p:transition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65873" y="437764"/>
            <a:ext cx="19812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CSKEIH+MicrosoftYaHei-Bold"/>
                <a:cs typeface="CSKEIH+MicrosoftYaHei-Bold"/>
              </a:rPr>
              <a:t>延伸品系列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308605" y="5216626"/>
            <a:ext cx="10287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TLDTUA+MicrosoftYaHei"/>
                <a:cs typeface="TLDTUA+MicrosoftYaHei"/>
              </a:rPr>
              <a:t>鸭舌帽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278105" y="5215991"/>
            <a:ext cx="7112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NKUTJI+ArialMT"/>
                <a:cs typeface="NKUTJI+ArialMT"/>
              </a:rPr>
              <a:t>T</a:t>
            </a:r>
            <a:r>
              <a:rPr sz="1800">
                <a:solidFill>
                  <a:srgbClr val="000000"/>
                </a:solidFill>
                <a:latin typeface="TLDTUA+MicrosoftYaHei"/>
                <a:cs typeface="TLDTUA+MicrosoftYaHei"/>
              </a:rPr>
              <a:t>恤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504426" y="5216626"/>
            <a:ext cx="8001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TLDTUA+MicrosoftYaHei"/>
                <a:cs typeface="TLDTUA+MicrosoftYaHei"/>
              </a:rPr>
              <a:t>手办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753480" y="5799061"/>
            <a:ext cx="8001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NKUTJI+ArialMT"/>
                <a:cs typeface="NKUTJI+ArialMT"/>
              </a:rPr>
              <a:t>……</a:t>
            </a:r>
          </a:p>
        </p:txBody>
      </p:sp>
    </p:spTree>
  </p:cSld>
  <p:clrMapOvr>
    <a:masterClrMapping/>
  </p:clrMapOvr>
  <p:transition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65873" y="437764"/>
            <a:ext cx="1676400" cy="7747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solidFill>
                  <a:srgbClr val="000000"/>
                </a:solidFill>
                <a:latin typeface="HHOOLS+MicrosoftYaHei-Bold"/>
                <a:cs typeface="HHOOLS+MicrosoftYaHei-Bold"/>
              </a:rPr>
              <a:t>品牌联合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176272" y="1842325"/>
            <a:ext cx="17145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FFFFFF"/>
                </a:solidFill>
                <a:latin typeface="MGFORB+MicrosoftYaHei"/>
                <a:cs typeface="MGFORB+MicrosoftYaHei"/>
              </a:rPr>
              <a:t>汽车品牌联合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645152" y="1851634"/>
            <a:ext cx="2741357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MGFORB+MicrosoftYaHei"/>
                <a:cs typeface="MGFORB+MicrosoftYaHei"/>
              </a:rPr>
              <a:t>客户联合活动/联合宣发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176272" y="4011357"/>
            <a:ext cx="1714500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FFFFFF"/>
                </a:solidFill>
                <a:latin typeface="MGFORB+MicrosoftYaHei"/>
                <a:cs typeface="MGFORB+MicrosoftYaHei"/>
              </a:rPr>
              <a:t>商业中心联合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645152" y="4020667"/>
            <a:ext cx="2269489" cy="5810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875"/>
              </a:lnSpc>
              <a:spcBef>
                <a:spcPct val="0"/>
              </a:spcBef>
              <a:spcAft>
                <a:spcPct val="0"/>
              </a:spcAft>
            </a:pPr>
            <a:r>
              <a:rPr sz="1800">
                <a:solidFill>
                  <a:srgbClr val="000000"/>
                </a:solidFill>
                <a:latin typeface="MGFORB+MicrosoftYaHei"/>
                <a:cs typeface="MGFORB+MicrosoftYaHei"/>
              </a:rPr>
              <a:t>文创集市/文旅活动</a:t>
            </a:r>
          </a:p>
        </p:txBody>
      </p:sp>
    </p:spTree>
  </p:cSld>
  <p:clrMapOvr>
    <a:masterClrMapping/>
  </p:clrMapOvr>
  <p:transition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76757" y="2355818"/>
            <a:ext cx="8340923" cy="30991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003"/>
              </a:lnSpc>
              <a:spcBef>
                <a:spcPct val="0"/>
              </a:spcBef>
              <a:spcAft>
                <a:spcPct val="0"/>
              </a:spcAft>
            </a:pPr>
            <a:r>
              <a:rPr sz="9600">
                <a:solidFill>
                  <a:srgbClr val="FFFFFF"/>
                </a:solidFill>
                <a:latin typeface="MRPWWR+MicrosoftYaHei-Bold"/>
                <a:cs typeface="MRPWWR+MicrosoftYaHei-Bold"/>
              </a:rPr>
              <a:t>THANKS！</a:t>
            </a: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2.0.50727.9179"/>
  <p:tag name="AS_OS" val="Microsoft Windows NT 6.2.9200.0"/>
  <p:tag name="AS_RELEASE_DATE" val="2017.05.17"/>
  <p:tag name="AS_TITLE" val="Aspose.Slides for .NET 2.0"/>
  <p:tag name="AS_VERSION" val="17.5"/>
</p:tagLst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5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6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7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8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9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0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2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3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4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5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6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7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8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9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0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2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3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4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5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6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7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8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9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0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2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3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4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5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6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7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8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9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0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1251</Words>
  <Application>Microsoft Office PowerPoint</Application>
  <PresentationFormat>宽屏</PresentationFormat>
  <Paragraphs>633</Paragraphs>
  <Slides>70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145</vt:i4>
      </vt:variant>
      <vt:variant>
        <vt:lpstr>主题</vt:lpstr>
      </vt:variant>
      <vt:variant>
        <vt:i4>70</vt:i4>
      </vt:variant>
      <vt:variant>
        <vt:lpstr>幻灯片标题</vt:lpstr>
      </vt:variant>
      <vt:variant>
        <vt:i4>70</vt:i4>
      </vt:variant>
    </vt:vector>
  </HeadingPairs>
  <TitlesOfParts>
    <vt:vector size="285" baseType="lpstr">
      <vt:lpstr>Calibri</vt:lpstr>
      <vt:lpstr>NQWWNU+Arial-BoldMT</vt:lpstr>
      <vt:lpstr>FIQUBM+MicrosoftYaHei</vt:lpstr>
      <vt:lpstr>BJCHCF+MicrosoftYaHei</vt:lpstr>
      <vt:lpstr>ODWSTS+MicrosoftYaHei-Bold</vt:lpstr>
      <vt:lpstr>ABHIEA+MicrosoftYaHei</vt:lpstr>
      <vt:lpstr>QORSEW+MicrosoftYaHei-Bold</vt:lpstr>
      <vt:lpstr>IUJSBC+MicrosoftYaHei-Bold</vt:lpstr>
      <vt:lpstr>LUQOIQ+ArialMT</vt:lpstr>
      <vt:lpstr>LSPNFS+MicrosoftYaHei-Bold</vt:lpstr>
      <vt:lpstr>HANWSV+MicrosoftYaHei</vt:lpstr>
      <vt:lpstr>KFLCHB+MicrosoftYaHei</vt:lpstr>
      <vt:lpstr>OERQVA+ArialMT</vt:lpstr>
      <vt:lpstr>EWSEWG+MicrosoftYaHei-Bold</vt:lpstr>
      <vt:lpstr>KNRNDE+MicrosoftYaHei</vt:lpstr>
      <vt:lpstr>LFHGDN+MicrosoftYaHei</vt:lpstr>
      <vt:lpstr>HNFLJE+MicrosoftYaHei</vt:lpstr>
      <vt:lpstr>CRVJMN+MicrosoftYaHei</vt:lpstr>
      <vt:lpstr>GKNROD+ArialMT</vt:lpstr>
      <vt:lpstr>QHDLQG+MicrosoftYaHei-Bold</vt:lpstr>
      <vt:lpstr>LWQNMF+MicrosoftYaHei</vt:lpstr>
      <vt:lpstr>PLTMUD+MicrosoftYaHei-Bold</vt:lpstr>
      <vt:lpstr>KJHIWJ+MicrosoftYaHei</vt:lpstr>
      <vt:lpstr>UDJUSS+MicrosoftYaHei</vt:lpstr>
      <vt:lpstr>ENBIJD+MicrosoftYaHei-Bold</vt:lpstr>
      <vt:lpstr>AVBSFK+MicrosoftYaHei</vt:lpstr>
      <vt:lpstr>JVDGTS+MicrosoftYaHei-Bold</vt:lpstr>
      <vt:lpstr>VPESWI+MicrosoftYaHei</vt:lpstr>
      <vt:lpstr>LWUGAT+MicrosoftYaHei-Bold</vt:lpstr>
      <vt:lpstr>MRPWWR+MicrosoftYaHei-Bold</vt:lpstr>
      <vt:lpstr>GHRHNT+MicrosoftYaHei-Bold</vt:lpstr>
      <vt:lpstr>SPFJWE+ArialMT</vt:lpstr>
      <vt:lpstr>SWTGBB+MicrosoftYaHei</vt:lpstr>
      <vt:lpstr>CCFUJU+MicrosoftYaHei</vt:lpstr>
      <vt:lpstr>NGPUKK+MicrosoftYaHei-Bold</vt:lpstr>
      <vt:lpstr>QKBSNT+MicrosoftYaHei</vt:lpstr>
      <vt:lpstr>GUKERS+ArialMT</vt:lpstr>
      <vt:lpstr>NLNBTU+MicrosoftYaHei</vt:lpstr>
      <vt:lpstr>VGMTEL+MicrosoftYaHei</vt:lpstr>
      <vt:lpstr>TDNMVD+MicrosoftYaHei-Bold</vt:lpstr>
      <vt:lpstr>MGFORB+MicrosoftYaHei</vt:lpstr>
      <vt:lpstr>UWKDNA+MicrosoftYaHei</vt:lpstr>
      <vt:lpstr>QTTDOW+ArialMT</vt:lpstr>
      <vt:lpstr>MKKASW+MicrosoftYaHei-Bold</vt:lpstr>
      <vt:lpstr>OVTGBP+MicrosoftYaHei</vt:lpstr>
      <vt:lpstr>TRNTAT+MicrosoftYaHei</vt:lpstr>
      <vt:lpstr>OCHQWC+MicrosoftYaHei</vt:lpstr>
      <vt:lpstr>THMHHN+MicrosoftYaHei-Bold</vt:lpstr>
      <vt:lpstr>UQQPNI+MicrosoftYaHei</vt:lpstr>
      <vt:lpstr>JCDWRL+MicrosoftYaHei</vt:lpstr>
      <vt:lpstr>TLDTUA+MicrosoftYaHei</vt:lpstr>
      <vt:lpstr>EAIPLL+MicrosoftYaHei-Bold</vt:lpstr>
      <vt:lpstr>GHFTOC+MicrosoftYaHei-Bold</vt:lpstr>
      <vt:lpstr>UROKCD+MicrosoftYaHei-Bold</vt:lpstr>
      <vt:lpstr>KDSLIB+ArialMT</vt:lpstr>
      <vt:lpstr>ODGLUQ+MicrosoftYaHei-Bold</vt:lpstr>
      <vt:lpstr>MMTFWM+MicrosoftYaHei</vt:lpstr>
      <vt:lpstr>BTIHIG+MicrosoftYaHei-Bold</vt:lpstr>
      <vt:lpstr>GFEOKN+MicrosoftYaHei-Bold</vt:lpstr>
      <vt:lpstr>UNGLAK+ArialMT</vt:lpstr>
      <vt:lpstr>CKJNAA+ArialMT</vt:lpstr>
      <vt:lpstr>QTUNNM+MicrosoftYaHei-Bold</vt:lpstr>
      <vt:lpstr>OIPVVW+MicrosoftYaHei</vt:lpstr>
      <vt:lpstr>HOQMCW+MicrosoftYaHei</vt:lpstr>
      <vt:lpstr>OMUBIU+MicrosoftYaHei-Bold</vt:lpstr>
      <vt:lpstr>DETTEQ+MicrosoftYaHei</vt:lpstr>
      <vt:lpstr>NJTUPA+MicrosoftYaHei-Bold</vt:lpstr>
      <vt:lpstr>PHUBMJ+ArialMT</vt:lpstr>
      <vt:lpstr>EQMGBO+MicrosoftYaHei-Bold</vt:lpstr>
      <vt:lpstr>OCNFND+MicrosoftYaHei-Bold</vt:lpstr>
      <vt:lpstr>ETKKMW+MicrosoftYaHei-Bold</vt:lpstr>
      <vt:lpstr>VGBWRD+MicrosoftYaHei-Bold</vt:lpstr>
      <vt:lpstr>TJPDQG+MicrosoftYaHei</vt:lpstr>
      <vt:lpstr>INNHIO+MicrosoftYaHei-Bold</vt:lpstr>
      <vt:lpstr>OCFCVP+MicrosoftYaHei-Bold</vt:lpstr>
      <vt:lpstr>PTLSBE+MicrosoftYaHei</vt:lpstr>
      <vt:lpstr>ELUWON+MicrosoftYaHei-Bold</vt:lpstr>
      <vt:lpstr>EAURUM+ArialMT</vt:lpstr>
      <vt:lpstr>WVQQKI+MicrosoftYaHei-Bold</vt:lpstr>
      <vt:lpstr>LTEBJR+MicrosoftYaHei</vt:lpstr>
      <vt:lpstr>ROLIEL+MicrosoftYaHei-Bold</vt:lpstr>
      <vt:lpstr>WPHOOE+MicrosoftYaHei</vt:lpstr>
      <vt:lpstr>KPWKKH+Wingdings-Regular</vt:lpstr>
      <vt:lpstr>MNMEQK+MicrosoftYaHei</vt:lpstr>
      <vt:lpstr>CHIAEB+MicrosoftYaHei-Bold</vt:lpstr>
      <vt:lpstr>POIORF+ArialMT</vt:lpstr>
      <vt:lpstr>TNJPEK+MicrosoftYaHei</vt:lpstr>
      <vt:lpstr>MEITLL+MicrosoftYaHei</vt:lpstr>
      <vt:lpstr>CLRFDW+ArialMT</vt:lpstr>
      <vt:lpstr>NTLCMS+ArialMT</vt:lpstr>
      <vt:lpstr>HWNNJP+MicrosoftYaHei-Bold</vt:lpstr>
      <vt:lpstr>IRTIGR+MicrosoftYaHei</vt:lpstr>
      <vt:lpstr>RDFVDT+MicrosoftYaHei-Bold</vt:lpstr>
      <vt:lpstr>LWUFMM+MicrosoftYaHei-Bold</vt:lpstr>
      <vt:lpstr>ADWWNJ+ArialMT</vt:lpstr>
      <vt:lpstr>UEPAIV+MicrosoftYaHei-Bold</vt:lpstr>
      <vt:lpstr>NKUTJI+ArialMT</vt:lpstr>
      <vt:lpstr>GCQATH+MicrosoftYaHei</vt:lpstr>
      <vt:lpstr>BDVQVS+MicrosoftYaHei</vt:lpstr>
      <vt:lpstr>NNUUAT+MicrosoftYaHeiLight</vt:lpstr>
      <vt:lpstr>VMVHMI+MicrosoftYaHei-Bold</vt:lpstr>
      <vt:lpstr>SVTAMB+ArialMT</vt:lpstr>
      <vt:lpstr>EKJFAL+MicrosoftYaHei-Bold</vt:lpstr>
      <vt:lpstr>DSLPRM+MicrosoftYaHei</vt:lpstr>
      <vt:lpstr>KALFUJ+MicrosoftYaHei-Bold</vt:lpstr>
      <vt:lpstr>PBPUAM+MicrosoftYaHei</vt:lpstr>
      <vt:lpstr>CPBREJ+MicrosoftYaHei</vt:lpstr>
      <vt:lpstr>SPCVLQ+MicrosoftYaHei-Bold</vt:lpstr>
      <vt:lpstr>GFMBAJ+MicrosoftYaHei-Bold</vt:lpstr>
      <vt:lpstr>QKLPSQ+MicrosoftYaHei-Bold</vt:lpstr>
      <vt:lpstr>DSSCWG+MicrosoftYaHei</vt:lpstr>
      <vt:lpstr>QGMVQJ+MicrosoftYaHei</vt:lpstr>
      <vt:lpstr>EIDUOS+MicrosoftYaHei</vt:lpstr>
      <vt:lpstr>SJWPPQ+MicrosoftYaHei-Bold</vt:lpstr>
      <vt:lpstr>QMWPBL+MicrosoftYaHei-Bold</vt:lpstr>
      <vt:lpstr>HCAKBC+MicrosoftYaHei</vt:lpstr>
      <vt:lpstr>FKEFVF+MicrosoftYaHei</vt:lpstr>
      <vt:lpstr>UKEDJV+Arial-BoldMT</vt:lpstr>
      <vt:lpstr>Arial</vt:lpstr>
      <vt:lpstr>TJLSCK+MicrosoftYaHei-Bold</vt:lpstr>
      <vt:lpstr>FRPDVU+MicrosoftYaHei</vt:lpstr>
      <vt:lpstr>MAVVRD+MicrosoftYaHei-Bold</vt:lpstr>
      <vt:lpstr>RMOOTD+MicrosoftYaHei-Bold</vt:lpstr>
      <vt:lpstr>SOCQGH+MicrosoftYaHei</vt:lpstr>
      <vt:lpstr>MFSBBJ+MicrosoftYaHei</vt:lpstr>
      <vt:lpstr>DFNPVB+MicrosoftYaHei-Bold</vt:lpstr>
      <vt:lpstr>VIUHMT+MicrosoftYaHei</vt:lpstr>
      <vt:lpstr>Times New Roman</vt:lpstr>
      <vt:lpstr>HHOOLS+MicrosoftYaHei-Bold</vt:lpstr>
      <vt:lpstr>ANMEHN+Arial-BoldMT</vt:lpstr>
      <vt:lpstr>EWMVJG+MicrosoftYaHei</vt:lpstr>
      <vt:lpstr>EIGJLE+MicrosoftYaHei-Bold</vt:lpstr>
      <vt:lpstr>GPBAPS+ArialMT</vt:lpstr>
      <vt:lpstr>BFFFRE+MicrosoftYaHei-Bold</vt:lpstr>
      <vt:lpstr>WTQKUS+MicrosoftYaHei-Bold</vt:lpstr>
      <vt:lpstr>DOKWGE+MicrosoftYaHei-Bold</vt:lpstr>
      <vt:lpstr>GVNKLT+MicrosoftYaHei-Bold</vt:lpstr>
      <vt:lpstr>CSKEIH+MicrosoftYaHei-Bold</vt:lpstr>
      <vt:lpstr>CJUFGU+MicrosoftYaHei</vt:lpstr>
      <vt:lpstr>JJDADH+ArialMT</vt:lpstr>
      <vt:lpstr>FBKUJL+ArialMT</vt:lpstr>
      <vt:lpstr>CHNRDS+MicrosoftYaHei-Bold</vt:lpstr>
      <vt:lpstr>RCILCV+MicrosoftYaHei-Bold</vt:lpstr>
      <vt:lpstr>BPSWTC+MicrosoftYaHei</vt:lpstr>
      <vt:lpstr>MNDFVO+MicrosoftYaHei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Theme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dc:creator>Administrator</dc:creator>
  <cp:lastModifiedBy>安金龙</cp:lastModifiedBy>
  <cp:revision>2</cp:revision>
  <dcterms:modified xsi:type="dcterms:W3CDTF">2025-08-07T15:19:03Z</dcterms:modified>
</cp:coreProperties>
</file>