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handoutMasters/handoutMaster1.xml" ContentType="application/vnd.openxmlformats-officedocument.presentationml.handoutMaster+xml"/>
  <Override PartName="/ppt/media/image16.svg" ContentType="image/svg+xml"/>
  <Override PartName="/ppt/media/image22.svg" ContentType="image/svg+xml"/>
  <Override PartName="/ppt/media/image52.svg" ContentType="image/svg+xml"/>
  <Override PartName="/ppt/media/image54.svg" ContentType="image/svg+xml"/>
  <Override PartName="/ppt/media/image56.svg" ContentType="image/svg+xml"/>
  <Override PartName="/ppt/media/image58.svg" ContentType="image/svg+xml"/>
  <Override PartName="/ppt/media/image60.svg" ContentType="image/svg+xml"/>
  <Override PartName="/ppt/media/image73.svg" ContentType="image/svg+xml"/>
  <Override PartName="/ppt/media/image75.svg" ContentType="image/svg+xml"/>
  <Override PartName="/ppt/media/image77.svg" ContentType="image/svg+xml"/>
  <Override PartName="/ppt/media/image79.svg" ContentType="image/svg+xml"/>
  <Override PartName="/ppt/media/media1.mp3" ContentType="audio/mpeg"/>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85"/>
  </p:notesMasterIdLst>
  <p:handoutMasterIdLst>
    <p:handoutMasterId r:id="rId86"/>
  </p:handoutMasterIdLst>
  <p:sldIdLst>
    <p:sldId id="263" r:id="rId2"/>
    <p:sldId id="264" r:id="rId3"/>
    <p:sldId id="265" r:id="rId4"/>
    <p:sldId id="288" r:id="rId5"/>
    <p:sldId id="289" r:id="rId6"/>
    <p:sldId id="290" r:id="rId7"/>
    <p:sldId id="291" r:id="rId8"/>
    <p:sldId id="295" r:id="rId9"/>
    <p:sldId id="292" r:id="rId10"/>
    <p:sldId id="293" r:id="rId11"/>
    <p:sldId id="294" r:id="rId12"/>
    <p:sldId id="297" r:id="rId13"/>
    <p:sldId id="299" r:id="rId14"/>
    <p:sldId id="298" r:id="rId15"/>
    <p:sldId id="300" r:id="rId16"/>
    <p:sldId id="301" r:id="rId17"/>
    <p:sldId id="296" r:id="rId18"/>
    <p:sldId id="303" r:id="rId19"/>
    <p:sldId id="302" r:id="rId20"/>
    <p:sldId id="304" r:id="rId21"/>
    <p:sldId id="305" r:id="rId22"/>
    <p:sldId id="306" r:id="rId23"/>
    <p:sldId id="307" r:id="rId24"/>
    <p:sldId id="308" r:id="rId25"/>
    <p:sldId id="309" r:id="rId26"/>
    <p:sldId id="310" r:id="rId27"/>
    <p:sldId id="311" r:id="rId28"/>
    <p:sldId id="312" r:id="rId29"/>
    <p:sldId id="313" r:id="rId30"/>
    <p:sldId id="314" r:id="rId31"/>
    <p:sldId id="317" r:id="rId32"/>
    <p:sldId id="269" r:id="rId33"/>
    <p:sldId id="318" r:id="rId34"/>
    <p:sldId id="319" r:id="rId35"/>
    <p:sldId id="323" r:id="rId36"/>
    <p:sldId id="320" r:id="rId37"/>
    <p:sldId id="321" r:id="rId38"/>
    <p:sldId id="324" r:id="rId39"/>
    <p:sldId id="325" r:id="rId40"/>
    <p:sldId id="326" r:id="rId41"/>
    <p:sldId id="327" r:id="rId42"/>
    <p:sldId id="328" r:id="rId43"/>
    <p:sldId id="329" r:id="rId44"/>
    <p:sldId id="315" r:id="rId45"/>
    <p:sldId id="330" r:id="rId46"/>
    <p:sldId id="332" r:id="rId47"/>
    <p:sldId id="333" r:id="rId48"/>
    <p:sldId id="334" r:id="rId49"/>
    <p:sldId id="335" r:id="rId50"/>
    <p:sldId id="336" r:id="rId51"/>
    <p:sldId id="337" r:id="rId52"/>
    <p:sldId id="338" r:id="rId53"/>
    <p:sldId id="339" r:id="rId54"/>
    <p:sldId id="340" r:id="rId55"/>
    <p:sldId id="341" r:id="rId56"/>
    <p:sldId id="342" r:id="rId57"/>
    <p:sldId id="343" r:id="rId58"/>
    <p:sldId id="344" r:id="rId59"/>
    <p:sldId id="345" r:id="rId60"/>
    <p:sldId id="346" r:id="rId61"/>
    <p:sldId id="348" r:id="rId62"/>
    <p:sldId id="349" r:id="rId63"/>
    <p:sldId id="350" r:id="rId64"/>
    <p:sldId id="347" r:id="rId65"/>
    <p:sldId id="352" r:id="rId66"/>
    <p:sldId id="351" r:id="rId67"/>
    <p:sldId id="353" r:id="rId68"/>
    <p:sldId id="354" r:id="rId69"/>
    <p:sldId id="316" r:id="rId70"/>
    <p:sldId id="355" r:id="rId71"/>
    <p:sldId id="356" r:id="rId72"/>
    <p:sldId id="357" r:id="rId73"/>
    <p:sldId id="358" r:id="rId74"/>
    <p:sldId id="360" r:id="rId75"/>
    <p:sldId id="359" r:id="rId76"/>
    <p:sldId id="361" r:id="rId77"/>
    <p:sldId id="362" r:id="rId78"/>
    <p:sldId id="363" r:id="rId79"/>
    <p:sldId id="364" r:id="rId80"/>
    <p:sldId id="365" r:id="rId81"/>
    <p:sldId id="366" r:id="rId82"/>
    <p:sldId id="367" r:id="rId83"/>
    <p:sldId id="287" r:id="rId8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0D9A"/>
    <a:srgbClr val="7864FF"/>
    <a:srgbClr val="D996EE"/>
    <a:srgbClr val="BBB3FF"/>
    <a:srgbClr val="9B8AFF"/>
    <a:srgbClr val="EDCD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42" autoAdjust="0"/>
    <p:restoredTop sz="94660"/>
  </p:normalViewPr>
  <p:slideViewPr>
    <p:cSldViewPr snapToGrid="0">
      <p:cViewPr varScale="1">
        <p:scale>
          <a:sx n="91" d="100"/>
          <a:sy n="91" d="100"/>
        </p:scale>
        <p:origin x="72"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slide" Target="slides/slide83.xml"/><Relationship Id="rId85" Type="http://schemas.openxmlformats.org/officeDocument/2006/relationships/notesMaster" Target="notesMasters/notesMaster1.xml"/><Relationship Id="rId86" Type="http://schemas.openxmlformats.org/officeDocument/2006/relationships/handoutMaster" Target="handoutMasters/handoutMaster1.xml"/><Relationship Id="rId87" Type="http://schemas.openxmlformats.org/officeDocument/2006/relationships/presProps" Target="presProps.xml"/><Relationship Id="rId88" Type="http://schemas.openxmlformats.org/officeDocument/2006/relationships/viewProps" Target="viewProps.xml"/><Relationship Id="rId89" Type="http://schemas.openxmlformats.org/officeDocument/2006/relationships/theme" Target="theme/theme1.xml"/><Relationship Id="rId9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themeOverride" Target="../theme/themeOverride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zh-CN" altLang="en-US" sz="1100" b="1"/>
              <a:t>直播场均爆光次数</a:t>
            </a:r>
          </a:p>
        </c:rich>
      </c:tx>
      <c:layout>
        <c:manualLayout>
          <c:xMode val="edge"/>
          <c:yMode val="edge"/>
          <c:x val="1.0937499999999999E-2"/>
          <c:y val="2.2397845103910421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系列1</c:v>
                </c:pt>
              </c:strCache>
            </c:strRef>
          </c:tx>
          <c:spPr>
            <a:solidFill>
              <a:srgbClr val="44546A"/>
            </a:solidFill>
            <a:ln>
              <a:noFill/>
            </a:ln>
            <a:effectLst/>
          </c:spPr>
          <c:invertIfNegative val="0"/>
          <c:cat>
            <c:numRef>
              <c:f>Sheet1!$A$2:$A$4</c:f>
              <c:numCache>
                <c:formatCode>yyyy"年"m"月"</c:formatCode>
                <c:ptCount val="3"/>
                <c:pt idx="0">
                  <c:v>45505</c:v>
                </c:pt>
                <c:pt idx="1">
                  <c:v>45536</c:v>
                </c:pt>
                <c:pt idx="2">
                  <c:v>45566</c:v>
                </c:pt>
              </c:numCache>
            </c:numRef>
          </c:cat>
          <c:val>
            <c:numRef>
              <c:f>Sheet1!$B$2:$B$4</c:f>
              <c:numCache>
                <c:formatCode>General</c:formatCode>
                <c:ptCount val="3"/>
                <c:pt idx="0">
                  <c:v>500</c:v>
                </c:pt>
                <c:pt idx="1">
                  <c:v>1200</c:v>
                </c:pt>
                <c:pt idx="2">
                  <c:v>3000</c:v>
                </c:pt>
              </c:numCache>
            </c:numRef>
          </c:val>
          <c:extLst>
            <c:ext xmlns:c16="http://schemas.microsoft.com/office/drawing/2014/chart" uri="{C3380CC4-5D6E-409C-BE32-E72D297353CC}">
              <c16:uniqueId val="{00000000-4EAD-4E5B-A361-C53D58499DF5}"/>
            </c:ext>
          </c:extLst>
        </c:ser>
        <c:dLbls>
          <c:showLegendKey val="0"/>
          <c:showVal val="0"/>
          <c:showCatName val="0"/>
          <c:showSerName val="0"/>
          <c:showPercent val="0"/>
          <c:showBubbleSize val="0"/>
        </c:dLbls>
        <c:gapWidth val="219"/>
        <c:overlap val="-27"/>
        <c:axId val="1278610591"/>
        <c:axId val="1278609631"/>
      </c:barChart>
      <c:dateAx>
        <c:axId val="1278610591"/>
        <c:scaling>
          <c:orientation val="minMax"/>
        </c:scaling>
        <c:delete val="0"/>
        <c:axPos val="b"/>
        <c:majorGridlines>
          <c:spPr>
            <a:ln w="9525" cap="flat" cmpd="sng" algn="ctr">
              <a:solidFill>
                <a:schemeClr val="tx1">
                  <a:lumMod val="15000"/>
                  <a:lumOff val="85000"/>
                  <a:alpha val="25000"/>
                </a:schemeClr>
              </a:solidFill>
              <a:prstDash val="lgDash"/>
              <a:round/>
            </a:ln>
            <a:effectLst/>
          </c:spPr>
        </c:majorGridlines>
        <c:numFmt formatCode="yyyy&quot;年&quot;m&quot;月&quot;"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CN"/>
          </a:p>
        </c:txPr>
        <c:crossAx val="1278609631"/>
        <c:crosses val="autoZero"/>
        <c:auto val="1"/>
        <c:lblOffset val="100"/>
        <c:baseTimeUnit val="months"/>
      </c:dateAx>
      <c:valAx>
        <c:axId val="1278609631"/>
        <c:scaling>
          <c:orientation val="minMax"/>
        </c:scaling>
        <c:delete val="0"/>
        <c:axPos val="l"/>
        <c:majorGridlines>
          <c:spPr>
            <a:ln w="12700" cap="flat" cmpd="sng" algn="ctr">
              <a:solidFill>
                <a:schemeClr val="accent3">
                  <a:alpha val="10000"/>
                </a:schemeClr>
              </a:solidFill>
              <a:prstDash val="lgDash"/>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zh-CN"/>
          </a:p>
        </c:txPr>
        <c:crossAx val="1278610591"/>
        <c:crosses val="autoZero"/>
        <c:crossBetween val="between"/>
      </c:valAx>
      <c:spPr>
        <a:noFill/>
        <a:ln>
          <a:noFill/>
        </a:ln>
        <a:effectLst/>
      </c:spPr>
    </c:plotArea>
    <c:plotVisOnly val="1"/>
    <c:dispBlanksAs val="gap"/>
    <c:showDLblsOverMax val="0"/>
    <c:extLst/>
  </c:chart>
  <c:spPr>
    <a:solidFill>
      <a:schemeClr val="bg1"/>
    </a:solidFill>
    <a:ln w="9525" cap="flat" cmpd="sng" algn="ctr">
      <a:solidFill>
        <a:schemeClr val="tx1">
          <a:lumMod val="15000"/>
          <a:lumOff val="85000"/>
        </a:schemeClr>
      </a:solidFill>
      <a:round/>
    </a:ln>
    <a:effectLst/>
  </c:spPr>
  <c:txPr>
    <a:bodyPr/>
    <a:lstStyle/>
    <a:p>
      <a:pPr>
        <a:defRPr/>
      </a:pPr>
      <a:endParaRPr lang="zh-CN"/>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72835721-F530-34F1-1643-52D5E3E6E42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id="{FE110D8B-1C1B-60F0-D75D-947F5C0B1F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140814-F8CA-48E2-AA38-75A060CB3EDB}" type="datetimeFigureOut">
              <a:rPr lang="zh-CN" altLang="en-US" smtClean="0"/>
              <a:t>2025/6/18</a:t>
            </a:fld>
            <a:endParaRPr lang="zh-CN" altLang="en-US"/>
          </a:p>
        </p:txBody>
      </p:sp>
      <p:sp>
        <p:nvSpPr>
          <p:cNvPr id="4" name="页脚占位符 3">
            <a:extLst>
              <a:ext uri="{FF2B5EF4-FFF2-40B4-BE49-F238E27FC236}">
                <a16:creationId xmlns:a16="http://schemas.microsoft.com/office/drawing/2014/main" id="{23F73906-8FC0-82EF-D47A-5B64328CF5D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id="{2F9ACFC8-A0FD-91E4-60EE-505E48F3132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A98661-47E5-4E94-B839-6BA8C386EABC}" type="slidenum">
              <a:rPr lang="zh-CN" altLang="en-US" smtClean="0"/>
              <a:t>‹#›</a:t>
            </a:fld>
            <a:endParaRPr lang="zh-CN" altLang="en-US"/>
          </a:p>
        </p:txBody>
      </p:sp>
    </p:spTree>
    <p:extLst>
      <p:ext uri="{BB962C8B-B14F-4D97-AF65-F5344CB8AC3E}">
        <p14:creationId xmlns:p14="http://schemas.microsoft.com/office/powerpoint/2010/main" val="178676528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14D894-FDDE-42D5-9ED9-175A9260BDD2}" type="datetimeFigureOut">
              <a:rPr lang="zh-CN" altLang="en-US" smtClean="0"/>
              <a:t>2025/6/18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1099B6-B814-4E59-A9A1-78BD0ED8BB37}" type="slidenum">
              <a:rPr lang="zh-CN" altLang="en-US" smtClean="0"/>
              <a:t>‹#›</a:t>
            </a:fld>
            <a:endParaRPr lang="zh-CN" altLang="en-US"/>
          </a:p>
        </p:txBody>
      </p:sp>
    </p:spTree>
    <p:extLst>
      <p:ext uri="{BB962C8B-B14F-4D97-AF65-F5344CB8AC3E}">
        <p14:creationId xmlns:p14="http://schemas.microsoft.com/office/powerpoint/2010/main" val="24776772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4324D2A-FA4D-4ABB-839D-78F008598461}"/>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3EAE4E71-CF95-4AE5-9CFF-BED0460A07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5F40B9B8-DA62-448F-B242-72FBF4AF3853}"/>
              </a:ext>
            </a:extLst>
          </p:cNvPr>
          <p:cNvSpPr>
            <a:spLocks noGrp="1"/>
          </p:cNvSpPr>
          <p:nvPr>
            <p:ph type="dt" sz="half" idx="10"/>
          </p:nvPr>
        </p:nvSpPr>
        <p:spPr/>
        <p:txBody>
          <a:bodyPr/>
          <a:lstStyle/>
          <a:p>
            <a:fld id="{F128495F-E906-4A15-9515-44B6E6ECD52A}" type="datetime1">
              <a:rPr lang="zh-CN" altLang="en-US" smtClean="0"/>
              <a:t>2025/6/18</a:t>
            </a:fld>
            <a:endParaRPr lang="zh-CN" altLang="en-US"/>
          </a:p>
        </p:txBody>
      </p:sp>
      <p:sp>
        <p:nvSpPr>
          <p:cNvPr id="5" name="页脚占位符 4">
            <a:extLst>
              <a:ext uri="{FF2B5EF4-FFF2-40B4-BE49-F238E27FC236}">
                <a16:creationId xmlns:a16="http://schemas.microsoft.com/office/drawing/2014/main" id="{BF3DCB4F-EA9D-4FB4-AD3B-6106A125B91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1C22B4E-8F2C-4529-837E-907DAFF3AF8D}"/>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1538497747"/>
      </p:ext>
    </p:extLst>
  </p:cSld>
  <p:clrMapOvr>
    <a:masterClrMapping/>
  </p:clrMapOvr>
  <p:transition spd="slow" advClick="0" advTm="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9930B41-516F-4DE0-97EE-816E7C78812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615C7D50-BCD0-48F6-A5DE-AC6FB7689C32}"/>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405812E-63C3-4A41-8CDE-39DE3C26C04C}"/>
              </a:ext>
            </a:extLst>
          </p:cNvPr>
          <p:cNvSpPr>
            <a:spLocks noGrp="1"/>
          </p:cNvSpPr>
          <p:nvPr>
            <p:ph type="dt" sz="half" idx="10"/>
          </p:nvPr>
        </p:nvSpPr>
        <p:spPr/>
        <p:txBody>
          <a:bodyPr/>
          <a:lstStyle/>
          <a:p>
            <a:fld id="{78482FBB-7F4A-4BD6-8220-A15C6C1623FD}" type="datetime1">
              <a:rPr lang="zh-CN" altLang="en-US" smtClean="0"/>
              <a:t>2025/6/18</a:t>
            </a:fld>
            <a:endParaRPr lang="zh-CN" altLang="en-US"/>
          </a:p>
        </p:txBody>
      </p:sp>
      <p:sp>
        <p:nvSpPr>
          <p:cNvPr id="5" name="页脚占位符 4">
            <a:extLst>
              <a:ext uri="{FF2B5EF4-FFF2-40B4-BE49-F238E27FC236}">
                <a16:creationId xmlns:a16="http://schemas.microsoft.com/office/drawing/2014/main" id="{C6CBD79B-86B3-4815-A089-DD4D65AE56D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E674C44-8F8D-4628-A137-3F1C2E9764EF}"/>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3859862340"/>
      </p:ext>
    </p:extLst>
  </p:cSld>
  <p:clrMapOvr>
    <a:masterClrMapping/>
  </p:clrMapOvr>
  <p:transition spd="slow" advClick="0" advTm="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E6D1853-ADD1-405C-912F-8E94BF5E118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CF9B2282-7C9B-4540-B357-C0B594F69B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6D13F076-9B3F-44DD-882D-498733D4D0A3}"/>
              </a:ext>
            </a:extLst>
          </p:cNvPr>
          <p:cNvSpPr>
            <a:spLocks noGrp="1"/>
          </p:cNvSpPr>
          <p:nvPr>
            <p:ph type="dt" sz="half" idx="10"/>
          </p:nvPr>
        </p:nvSpPr>
        <p:spPr/>
        <p:txBody>
          <a:bodyPr/>
          <a:lstStyle/>
          <a:p>
            <a:fld id="{F3E82FB8-06A6-47D3-88FC-CB22784BB53A}" type="datetime1">
              <a:rPr lang="zh-CN" altLang="en-US" smtClean="0"/>
              <a:t>2025/6/18</a:t>
            </a:fld>
            <a:endParaRPr lang="zh-CN" altLang="en-US"/>
          </a:p>
        </p:txBody>
      </p:sp>
      <p:sp>
        <p:nvSpPr>
          <p:cNvPr id="5" name="页脚占位符 4">
            <a:extLst>
              <a:ext uri="{FF2B5EF4-FFF2-40B4-BE49-F238E27FC236}">
                <a16:creationId xmlns:a16="http://schemas.microsoft.com/office/drawing/2014/main" id="{8415DCD7-4C31-4923-A5E0-AD29A4AD53F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03E5F24-417B-45FA-9CF9-765D8DAF6604}"/>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2777855811"/>
      </p:ext>
    </p:extLst>
  </p:cSld>
  <p:clrMapOvr>
    <a:masterClrMapping/>
  </p:clrMapOvr>
  <p:transition spd="slow" advClick="0" advTm="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339C56E-7CA5-49C8-8984-1C6CDD35535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F5975E90-DAA8-4812-BA38-AEF2619FBA56}"/>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077E058C-878E-4D8D-A515-C6E541722949}"/>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243FB35E-A99E-4AF0-8118-59FE6E0F7B2E}"/>
              </a:ext>
            </a:extLst>
          </p:cNvPr>
          <p:cNvSpPr>
            <a:spLocks noGrp="1"/>
          </p:cNvSpPr>
          <p:nvPr>
            <p:ph type="dt" sz="half" idx="10"/>
          </p:nvPr>
        </p:nvSpPr>
        <p:spPr/>
        <p:txBody>
          <a:bodyPr/>
          <a:lstStyle/>
          <a:p>
            <a:fld id="{661C4661-E8F3-4E38-8178-2BFD52073D1A}" type="datetime1">
              <a:rPr lang="zh-CN" altLang="en-US" smtClean="0"/>
              <a:t>2025/6/18</a:t>
            </a:fld>
            <a:endParaRPr lang="zh-CN" altLang="en-US"/>
          </a:p>
        </p:txBody>
      </p:sp>
      <p:sp>
        <p:nvSpPr>
          <p:cNvPr id="6" name="页脚占位符 5">
            <a:extLst>
              <a:ext uri="{FF2B5EF4-FFF2-40B4-BE49-F238E27FC236}">
                <a16:creationId xmlns:a16="http://schemas.microsoft.com/office/drawing/2014/main" id="{E8269B31-9CE1-4ABB-90D8-4B2AA788905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14D34FB-13DE-4511-9F97-3C8558ED1120}"/>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2394531260"/>
      </p:ext>
    </p:extLst>
  </p:cSld>
  <p:clrMapOvr>
    <a:masterClrMapping/>
  </p:clrMapOvr>
  <p:transition spd="slow" advClick="0" advTm="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3E0B0FE-1D36-4A9B-AB4E-1615773B375C}"/>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D2C9FFEB-FC22-4273-A0B9-372CCB9017B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19F00F5E-E538-43C9-93EE-44B95A10F8FF}"/>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8F7D26AA-8584-4F9C-B6F2-BA661126FF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D53446A3-E910-4EE1-9B2D-8AECA4DFF846}"/>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558602D3-3638-4615-9481-8F510AD7410B}"/>
              </a:ext>
            </a:extLst>
          </p:cNvPr>
          <p:cNvSpPr>
            <a:spLocks noGrp="1"/>
          </p:cNvSpPr>
          <p:nvPr>
            <p:ph type="dt" sz="half" idx="10"/>
          </p:nvPr>
        </p:nvSpPr>
        <p:spPr/>
        <p:txBody>
          <a:bodyPr/>
          <a:lstStyle/>
          <a:p>
            <a:fld id="{B44E67AD-A616-4B3B-9472-53D82B98B544}" type="datetime1">
              <a:rPr lang="zh-CN" altLang="en-US" smtClean="0"/>
              <a:t>2025/6/18</a:t>
            </a:fld>
            <a:endParaRPr lang="zh-CN" altLang="en-US"/>
          </a:p>
        </p:txBody>
      </p:sp>
      <p:sp>
        <p:nvSpPr>
          <p:cNvPr id="8" name="页脚占位符 7">
            <a:extLst>
              <a:ext uri="{FF2B5EF4-FFF2-40B4-BE49-F238E27FC236}">
                <a16:creationId xmlns:a16="http://schemas.microsoft.com/office/drawing/2014/main" id="{9D1C5EAE-71B7-4246-BFE2-52E4CB94FA38}"/>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665CE7AC-D113-41BB-B515-CCB5C2D28C49}"/>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1247352296"/>
      </p:ext>
    </p:extLst>
  </p:cSld>
  <p:clrMapOvr>
    <a:masterClrMapping/>
  </p:clrMapOvr>
  <p:transition spd="slow" advClick="0" advTm="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4E44FC8-B4A7-4902-8BE7-D338C5A3486C}"/>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523A6F21-3D7A-4088-B4F7-5833C9FEF4CC}"/>
              </a:ext>
            </a:extLst>
          </p:cNvPr>
          <p:cNvSpPr>
            <a:spLocks noGrp="1"/>
          </p:cNvSpPr>
          <p:nvPr>
            <p:ph type="dt" sz="half" idx="10"/>
          </p:nvPr>
        </p:nvSpPr>
        <p:spPr/>
        <p:txBody>
          <a:bodyPr/>
          <a:lstStyle/>
          <a:p>
            <a:fld id="{F0B696D0-2C53-4B98-81AF-B4417EC52E40}" type="datetime1">
              <a:rPr lang="zh-CN" altLang="en-US" smtClean="0"/>
              <a:t>2025/6/18</a:t>
            </a:fld>
            <a:endParaRPr lang="zh-CN" altLang="en-US"/>
          </a:p>
        </p:txBody>
      </p:sp>
      <p:sp>
        <p:nvSpPr>
          <p:cNvPr id="4" name="页脚占位符 3">
            <a:extLst>
              <a:ext uri="{FF2B5EF4-FFF2-40B4-BE49-F238E27FC236}">
                <a16:creationId xmlns:a16="http://schemas.microsoft.com/office/drawing/2014/main" id="{64AE6BC9-CDEF-4E76-8F81-6DBCE2E89EA2}"/>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A122ED78-774D-4421-ACEB-2825CA7F51DA}"/>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46095529"/>
      </p:ext>
    </p:extLst>
  </p:cSld>
  <p:clrMapOvr>
    <a:masterClrMapping/>
  </p:clrMapOvr>
  <p:transition spd="slow" advClick="0" advTm="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056FF0F5-65F7-4271-B489-BD8FB66E1EE0}"/>
              </a:ext>
            </a:extLst>
          </p:cNvPr>
          <p:cNvSpPr>
            <a:spLocks noGrp="1"/>
          </p:cNvSpPr>
          <p:nvPr>
            <p:ph type="dt" sz="half" idx="10"/>
          </p:nvPr>
        </p:nvSpPr>
        <p:spPr/>
        <p:txBody>
          <a:bodyPr/>
          <a:lstStyle/>
          <a:p>
            <a:fld id="{6AD0F486-6FD9-47A8-9536-110DD03E8E7D}" type="datetime1">
              <a:rPr lang="zh-CN" altLang="en-US" smtClean="0"/>
              <a:t>2025/6/18</a:t>
            </a:fld>
            <a:endParaRPr lang="zh-CN" altLang="en-US"/>
          </a:p>
        </p:txBody>
      </p:sp>
      <p:sp>
        <p:nvSpPr>
          <p:cNvPr id="3" name="页脚占位符 2">
            <a:extLst>
              <a:ext uri="{FF2B5EF4-FFF2-40B4-BE49-F238E27FC236}">
                <a16:creationId xmlns:a16="http://schemas.microsoft.com/office/drawing/2014/main" id="{AFBAB594-6445-45FD-B73C-D37613FD4A9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7E0DC863-A64E-4594-8023-C67CE7451395}"/>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3087714207"/>
      </p:ext>
    </p:extLst>
  </p:cSld>
  <p:clrMapOvr>
    <a:masterClrMapping/>
  </p:clrMapOvr>
  <p:transition spd="slow" advClick="0" advTm="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C06DA4C-6FC8-479E-BDE4-551E52422D5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621DDF1-98BF-4C56-B25F-76348D8614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062C7FFD-4BCB-431F-BEA9-0973846A61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D24E29AB-1668-4218-A222-6291414AC008}"/>
              </a:ext>
            </a:extLst>
          </p:cNvPr>
          <p:cNvSpPr>
            <a:spLocks noGrp="1"/>
          </p:cNvSpPr>
          <p:nvPr>
            <p:ph type="dt" sz="half" idx="10"/>
          </p:nvPr>
        </p:nvSpPr>
        <p:spPr/>
        <p:txBody>
          <a:bodyPr/>
          <a:lstStyle/>
          <a:p>
            <a:fld id="{60DA4D82-C5AA-4150-933A-2A0FACEEFE8C}" type="datetime1">
              <a:rPr lang="zh-CN" altLang="en-US" smtClean="0"/>
              <a:t>2025/6/18</a:t>
            </a:fld>
            <a:endParaRPr lang="zh-CN" altLang="en-US"/>
          </a:p>
        </p:txBody>
      </p:sp>
      <p:sp>
        <p:nvSpPr>
          <p:cNvPr id="6" name="页脚占位符 5">
            <a:extLst>
              <a:ext uri="{FF2B5EF4-FFF2-40B4-BE49-F238E27FC236}">
                <a16:creationId xmlns:a16="http://schemas.microsoft.com/office/drawing/2014/main" id="{9E0D3890-10CC-4176-A0CF-B545448657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8E1CFD5-1599-47D5-8292-D29A2DB080A3}"/>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2763629772"/>
      </p:ext>
    </p:extLst>
  </p:cSld>
  <p:clrMapOvr>
    <a:masterClrMapping/>
  </p:clrMapOvr>
  <p:transition spd="slow" advClick="0" advTm="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C8FA6AC-C76C-47EC-9768-77FBB3861B4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89D2B3AF-CA97-4230-A2EE-27437A4213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71788502-6743-4C61-B5DD-8CF605B6D9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77313641-F20C-498D-B233-C2BB536FE311}"/>
              </a:ext>
            </a:extLst>
          </p:cNvPr>
          <p:cNvSpPr>
            <a:spLocks noGrp="1"/>
          </p:cNvSpPr>
          <p:nvPr>
            <p:ph type="dt" sz="half" idx="10"/>
          </p:nvPr>
        </p:nvSpPr>
        <p:spPr/>
        <p:txBody>
          <a:bodyPr/>
          <a:lstStyle/>
          <a:p>
            <a:fld id="{5433D8B8-EEF6-4D43-8F84-814978D2123F}" type="datetime1">
              <a:rPr lang="zh-CN" altLang="en-US" smtClean="0"/>
              <a:t>2025/6/18</a:t>
            </a:fld>
            <a:endParaRPr lang="zh-CN" altLang="en-US"/>
          </a:p>
        </p:txBody>
      </p:sp>
      <p:sp>
        <p:nvSpPr>
          <p:cNvPr id="6" name="页脚占位符 5">
            <a:extLst>
              <a:ext uri="{FF2B5EF4-FFF2-40B4-BE49-F238E27FC236}">
                <a16:creationId xmlns:a16="http://schemas.microsoft.com/office/drawing/2014/main" id="{14521153-AE9D-4705-AD13-C79F6B14073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F72A8B3-D41B-45AD-BC77-D79486C3D8BC}"/>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1076930589"/>
      </p:ext>
    </p:extLst>
  </p:cSld>
  <p:clrMapOvr>
    <a:masterClrMapping/>
  </p:clrMapOvr>
  <p:transition spd="slow" advClick="0" advTm="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382058A-FD9E-4C7B-B9A7-88CFD0EAB0C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1022E0F0-3977-4BC2-B35A-E95CA28E8EFD}"/>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A454214-17FE-449D-A5F5-8FA685ED0143}"/>
              </a:ext>
            </a:extLst>
          </p:cNvPr>
          <p:cNvSpPr>
            <a:spLocks noGrp="1"/>
          </p:cNvSpPr>
          <p:nvPr>
            <p:ph type="dt" sz="half" idx="10"/>
          </p:nvPr>
        </p:nvSpPr>
        <p:spPr/>
        <p:txBody>
          <a:bodyPr/>
          <a:lstStyle/>
          <a:p>
            <a:fld id="{BD20C9EF-DE42-44DB-8A74-5CCA3F96DCAA}" type="datetime1">
              <a:rPr lang="zh-CN" altLang="en-US" smtClean="0"/>
              <a:t>2025/6/18</a:t>
            </a:fld>
            <a:endParaRPr lang="zh-CN" altLang="en-US"/>
          </a:p>
        </p:txBody>
      </p:sp>
      <p:sp>
        <p:nvSpPr>
          <p:cNvPr id="5" name="页脚占位符 4">
            <a:extLst>
              <a:ext uri="{FF2B5EF4-FFF2-40B4-BE49-F238E27FC236}">
                <a16:creationId xmlns:a16="http://schemas.microsoft.com/office/drawing/2014/main" id="{A1055AD0-0182-4BA9-B831-350B05FAE95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C14831D-9A18-4276-BF83-603BE9E82765}"/>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3611817864"/>
      </p:ext>
    </p:extLst>
  </p:cSld>
  <p:clrMapOvr>
    <a:masterClrMapping/>
  </p:clrMapOvr>
  <p:transition spd="slow" advClick="0" advTm="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56C23985-1EB1-4268-A0D4-7CF0AE7C214C}"/>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50BE4380-9E5E-4141-8180-0E13F9737ADD}"/>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DC91F24-067A-46A2-ACF6-FE8DB5C88BC7}"/>
              </a:ext>
            </a:extLst>
          </p:cNvPr>
          <p:cNvSpPr>
            <a:spLocks noGrp="1"/>
          </p:cNvSpPr>
          <p:nvPr>
            <p:ph type="dt" sz="half" idx="10"/>
          </p:nvPr>
        </p:nvSpPr>
        <p:spPr/>
        <p:txBody>
          <a:bodyPr/>
          <a:lstStyle/>
          <a:p>
            <a:fld id="{063E0CEF-BF35-4865-B4AA-CEFFEE93ED28}" type="datetime1">
              <a:rPr lang="zh-CN" altLang="en-US" smtClean="0"/>
              <a:t>2025/6/18</a:t>
            </a:fld>
            <a:endParaRPr lang="zh-CN" altLang="en-US"/>
          </a:p>
        </p:txBody>
      </p:sp>
      <p:sp>
        <p:nvSpPr>
          <p:cNvPr id="5" name="页脚占位符 4">
            <a:extLst>
              <a:ext uri="{FF2B5EF4-FFF2-40B4-BE49-F238E27FC236}">
                <a16:creationId xmlns:a16="http://schemas.microsoft.com/office/drawing/2014/main" id="{E2EAE83B-0ACA-4038-9197-31DF3603936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E379A66-83D4-4D1C-AF93-DF07A9059036}"/>
              </a:ext>
            </a:extLst>
          </p:cNvPr>
          <p:cNvSpPr>
            <a:spLocks noGrp="1"/>
          </p:cNvSpPr>
          <p:nvPr>
            <p:ph type="sldNum" sz="quarter" idx="12"/>
          </p:nvPr>
        </p:nvSpPr>
        <p:spPr/>
        <p:txBody>
          <a:body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1754447080"/>
      </p:ext>
    </p:extLst>
  </p:cSld>
  <p:clrMapOvr>
    <a:masterClrMapping/>
  </p:clrMapOvr>
  <p:transition spd="slow" advClick="0" advTm="0">
    <p:comb/>
  </p:transition>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78EF6419-A6F4-4BB5-8AB0-FA9C71BC9E9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3357DC13-9941-49F8-BE1A-D368D1AF7E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CF706D7-E64F-49FA-986D-67903732A0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2BDFBA-BEDF-4CAD-B2D1-21766A82661D}" type="datetime1">
              <a:rPr lang="zh-CN" altLang="en-US" smtClean="0"/>
              <a:t>2025/6/18</a:t>
            </a:fld>
            <a:endParaRPr lang="zh-CN" altLang="en-US"/>
          </a:p>
        </p:txBody>
      </p:sp>
      <p:sp>
        <p:nvSpPr>
          <p:cNvPr id="5" name="页脚占位符 4">
            <a:extLst>
              <a:ext uri="{FF2B5EF4-FFF2-40B4-BE49-F238E27FC236}">
                <a16:creationId xmlns:a16="http://schemas.microsoft.com/office/drawing/2014/main" id="{FE5B0D50-0A82-44EB-B32D-318AA87939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2B8CCC5F-6693-4BDA-9F66-7DC35BE383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0A9ACD-59A9-4FAD-8556-D1EF2DF60A60}" type="slidenum">
              <a:rPr lang="zh-CN" altLang="en-US" smtClean="0"/>
              <a:t>‹#›</a:t>
            </a:fld>
            <a:endParaRPr lang="zh-CN" altLang="en-US"/>
          </a:p>
        </p:txBody>
      </p:sp>
    </p:spTree>
    <p:extLst>
      <p:ext uri="{BB962C8B-B14F-4D97-AF65-F5344CB8AC3E}">
        <p14:creationId xmlns:p14="http://schemas.microsoft.com/office/powerpoint/2010/main" val="25228648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0">
    <p:comb/>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tags" Target="../tags/tag1.xml"/><Relationship Id="rId2" Type="http://schemas.openxmlformats.org/officeDocument/2006/relationships/tags" Target="../tags/tag2.xml"/><Relationship Id="rId3" Type="http://schemas.openxmlformats.org/officeDocument/2006/relationships/tags" Target="../tags/tag3.xml"/><Relationship Id="rId4" Type="http://schemas.openxmlformats.org/officeDocument/2006/relationships/tags" Target="../tags/tag4.xml"/><Relationship Id="rId5" Type="http://schemas.microsoft.com/office/2007/relationships/media" Target="../media/media1.mp3"/><Relationship Id="rId6" Type="http://schemas.openxmlformats.org/officeDocument/2006/relationships/audio" Target="../media/media1.mp3"/><Relationship Id="rId7" Type="http://schemas.openxmlformats.org/officeDocument/2006/relationships/slideLayout" Target="../slideLayouts/slideLayout2.xml"/><Relationship Id="rId8" Type="http://schemas.openxmlformats.org/officeDocument/2006/relationships/image" Target="../media/image1.jpeg"/><Relationship Id="rId9" Type="http://schemas.openxmlformats.org/officeDocument/2006/relationships/image" Target="../media/image2.png"/><Relationship Id="rId10"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tags" Target="../tags/tag5.xml"/><Relationship Id="rId2" Type="http://schemas.openxmlformats.org/officeDocument/2006/relationships/tags" Target="../tags/tag6.xml"/><Relationship Id="rId3" Type="http://schemas.openxmlformats.org/officeDocument/2006/relationships/tags" Target="../tags/tag7.xml"/><Relationship Id="rId4" Type="http://schemas.openxmlformats.org/officeDocument/2006/relationships/tags" Target="../tags/tag8.xml"/><Relationship Id="rId5" Type="http://schemas.openxmlformats.org/officeDocument/2006/relationships/tags" Target="../tags/tag9.xml"/><Relationship Id="rId6" Type="http://schemas.openxmlformats.org/officeDocument/2006/relationships/tags" Target="../tags/tag10.xml"/><Relationship Id="rId7" Type="http://schemas.openxmlformats.org/officeDocument/2006/relationships/tags" Target="../tags/tag11.xml"/><Relationship Id="rId8" Type="http://schemas.openxmlformats.org/officeDocument/2006/relationships/tags" Target="../tags/tag12.xml"/><Relationship Id="rId9" Type="http://schemas.openxmlformats.org/officeDocument/2006/relationships/tags" Target="../tags/tag13.xml"/><Relationship Id="rId10" Type="http://schemas.openxmlformats.org/officeDocument/2006/relationships/tags" Target="../tags/tag14.xml"/><Relationship Id="rId11" Type="http://schemas.openxmlformats.org/officeDocument/2006/relationships/tags" Target="../tags/tag15.xml"/><Relationship Id="rId12" Type="http://schemas.openxmlformats.org/officeDocument/2006/relationships/tags" Target="../tags/tag16.xml"/><Relationship Id="rId13" Type="http://schemas.openxmlformats.org/officeDocument/2006/relationships/tags" Target="../tags/tag17.xml"/><Relationship Id="rId14" Type="http://schemas.openxmlformats.org/officeDocument/2006/relationships/tags" Target="../tags/tag18.xml"/><Relationship Id="rId15" Type="http://schemas.openxmlformats.org/officeDocument/2006/relationships/tags" Target="../tags/tag19.xml"/><Relationship Id="rId16" Type="http://schemas.openxmlformats.org/officeDocument/2006/relationships/tags" Target="../tags/tag20.xml"/><Relationship Id="rId17" Type="http://schemas.openxmlformats.org/officeDocument/2006/relationships/tags" Target="../tags/tag21.xml"/><Relationship Id="rId18" Type="http://schemas.openxmlformats.org/officeDocument/2006/relationships/tags" Target="../tags/tag22.xml"/><Relationship Id="rId19" Type="http://schemas.openxmlformats.org/officeDocument/2006/relationships/tags" Target="../tags/tag23.xml"/><Relationship Id="rId20" Type="http://schemas.openxmlformats.org/officeDocument/2006/relationships/slideLayout" Target="../slideLayouts/slideLayout2.xml"/><Relationship Id="rId21"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tags" Target="../tags/tag24.xml"/><Relationship Id="rId2" Type="http://schemas.openxmlformats.org/officeDocument/2006/relationships/slideLayout" Target="../slideLayouts/slideLayout2.xml"/><Relationship Id="rId3"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tags" Target="../tags/tag25.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7.png"/><Relationship Id="rId6"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tags" Target="../tags/tag26.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tags" Target="../tags/tag27.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chart" Target="../charts/chart1.xml"/></Relationships>
</file>

<file path=ppt/slides/_rels/slide7.xml.rels><?xml version='1.0' encoding='UTF-8' standalone='yes'?>
<Relationships xmlns="http://schemas.openxmlformats.org/package/2006/relationships"><Relationship Id="rId1" Type="http://schemas.openxmlformats.org/officeDocument/2006/relationships/tags" Target="../tags/tag28.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0.png"/><Relationship Id="rId6" Type="http://schemas.openxmlformats.org/officeDocument/2006/relationships/image" Target="../media/image11.png"/><Relationship Id="rId7" Type="http://schemas.openxmlformats.org/officeDocument/2006/relationships/image" Target="../media/image12.png"/><Relationship Id="rId8"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tags" Target="../tags/tag29.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15.png"/><Relationship Id="rId7" Type="http://schemas.openxmlformats.org/officeDocument/2006/relationships/image" Target="../media/image16.svg"/><Relationship Id="rId8" Type="http://schemas.openxmlformats.org/officeDocument/2006/relationships/image" Target="../media/image17.pn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tags" Target="../tags/tag30.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9.png"/><Relationship Id="rId6" Type="http://schemas.openxmlformats.org/officeDocument/2006/relationships/image" Target="../media/image20.png"/><Relationship Id="rId7" Type="http://schemas.openxmlformats.org/officeDocument/2006/relationships/image" Target="../media/image21.png"/><Relationship Id="rId8" Type="http://schemas.openxmlformats.org/officeDocument/2006/relationships/image" Target="../media/image22.svg"/></Relationships>
</file>

<file path=ppt/slides/_rels/slide10.xml.rels><?xml version='1.0' encoding='UTF-8' standalone='yes'?>
<Relationships xmlns="http://schemas.openxmlformats.org/package/2006/relationships"><Relationship Id="rId1" Type="http://schemas.openxmlformats.org/officeDocument/2006/relationships/tags" Target="../tags/tag31.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24.png"/><Relationship Id="rId7" Type="http://schemas.openxmlformats.org/officeDocument/2006/relationships/image" Target="../media/image25.png"/></Relationships>
</file>

<file path=ppt/slides/_rels/slide11.xml.rels><?xml version='1.0' encoding='UTF-8' standalone='yes'?>
<Relationships xmlns="http://schemas.openxmlformats.org/package/2006/relationships"><Relationship Id="rId1" Type="http://schemas.openxmlformats.org/officeDocument/2006/relationships/tags" Target="../tags/tag32.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26.png"/><Relationship Id="rId6" Type="http://schemas.openxmlformats.org/officeDocument/2006/relationships/image" Target="../media/image27.png"/><Relationship Id="rId7" Type="http://schemas.openxmlformats.org/officeDocument/2006/relationships/image" Target="../media/image28.png"/></Relationships>
</file>

<file path=ppt/slides/_rels/slide12.xml.rels><?xml version='1.0' encoding='UTF-8' standalone='yes'?>
<Relationships xmlns="http://schemas.openxmlformats.org/package/2006/relationships"><Relationship Id="rId1" Type="http://schemas.openxmlformats.org/officeDocument/2006/relationships/tags" Target="../tags/tag33.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29.png"/><Relationship Id="rId6" Type="http://schemas.openxmlformats.org/officeDocument/2006/relationships/image" Target="../media/image30.png"/><Relationship Id="rId7" Type="http://schemas.openxmlformats.org/officeDocument/2006/relationships/image" Target="../media/image31.png"/><Relationship Id="rId8" Type="http://schemas.openxmlformats.org/officeDocument/2006/relationships/image" Target="../media/image32.png"/></Relationships>
</file>

<file path=ppt/slides/_rels/slide13.xml.rels><?xml version='1.0' encoding='UTF-8' standalone='yes'?>
<Relationships xmlns="http://schemas.openxmlformats.org/package/2006/relationships"><Relationship Id="rId1" Type="http://schemas.openxmlformats.org/officeDocument/2006/relationships/tags" Target="../tags/tag34.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33.png"/><Relationship Id="rId6" Type="http://schemas.openxmlformats.org/officeDocument/2006/relationships/image" Target="../media/image15.png"/><Relationship Id="rId7" Type="http://schemas.openxmlformats.org/officeDocument/2006/relationships/image" Target="../media/image16.svg"/><Relationship Id="rId8" Type="http://schemas.openxmlformats.org/officeDocument/2006/relationships/image" Target="../media/image34.png"/><Relationship Id="rId9" Type="http://schemas.openxmlformats.org/officeDocument/2006/relationships/image" Target="../media/image35.png"/></Relationships>
</file>

<file path=ppt/slides/_rels/slide14.xml.rels><?xml version='1.0' encoding='UTF-8' standalone='yes'?>
<Relationships xmlns="http://schemas.openxmlformats.org/package/2006/relationships"><Relationship Id="rId1" Type="http://schemas.openxmlformats.org/officeDocument/2006/relationships/tags" Target="../tags/tag35.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36.png"/><Relationship Id="rId6" Type="http://schemas.openxmlformats.org/officeDocument/2006/relationships/image" Target="../media/image37.png"/><Relationship Id="rId7" Type="http://schemas.openxmlformats.org/officeDocument/2006/relationships/image" Target="../media/image38.png"/><Relationship Id="rId8" Type="http://schemas.openxmlformats.org/officeDocument/2006/relationships/image" Target="../media/image39.png"/></Relationships>
</file>

<file path=ppt/slides/_rels/slide15.xml.rels><?xml version='1.0' encoding='UTF-8' standalone='yes'?>
<Relationships xmlns="http://schemas.openxmlformats.org/package/2006/relationships"><Relationship Id="rId1" Type="http://schemas.openxmlformats.org/officeDocument/2006/relationships/tags" Target="../tags/tag36.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40.png"/><Relationship Id="rId6" Type="http://schemas.openxmlformats.org/officeDocument/2006/relationships/image" Target="../media/image41.png"/><Relationship Id="rId7" Type="http://schemas.openxmlformats.org/officeDocument/2006/relationships/image" Target="../media/image42.png"/><Relationship Id="rId8" Type="http://schemas.openxmlformats.org/officeDocument/2006/relationships/image" Target="../media/image43.png"/><Relationship Id="rId9" Type="http://schemas.openxmlformats.org/officeDocument/2006/relationships/image" Target="../media/image44.png"/><Relationship Id="rId10" Type="http://schemas.openxmlformats.org/officeDocument/2006/relationships/image" Target="../media/image45.png"/><Relationship Id="rId11" Type="http://schemas.openxmlformats.org/officeDocument/2006/relationships/image" Target="../media/image46.png"/><Relationship Id="rId12" Type="http://schemas.openxmlformats.org/officeDocument/2006/relationships/image" Target="../media/image47.png"/></Relationships>
</file>

<file path=ppt/slides/_rels/slide16.xml.rels><?xml version='1.0' encoding='UTF-8' standalone='yes'?>
<Relationships xmlns="http://schemas.openxmlformats.org/package/2006/relationships"><Relationship Id="rId1" Type="http://schemas.openxmlformats.org/officeDocument/2006/relationships/tags" Target="../tags/tag37.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48.png"/></Relationships>
</file>

<file path=ppt/slides/_rels/slide17.xml.rels><?xml version='1.0' encoding='UTF-8' standalone='yes'?>
<Relationships xmlns="http://schemas.openxmlformats.org/package/2006/relationships"><Relationship Id="rId1" Type="http://schemas.openxmlformats.org/officeDocument/2006/relationships/tags" Target="../tags/tag38.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49.png"/></Relationships>
</file>

<file path=ppt/slides/_rels/slide18.xml.rels><?xml version='1.0' encoding='UTF-8' standalone='yes'?>
<Relationships xmlns="http://schemas.openxmlformats.org/package/2006/relationships"><Relationship Id="rId1" Type="http://schemas.openxmlformats.org/officeDocument/2006/relationships/tags" Target="../tags/tag39.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50.png"/></Relationships>
</file>

<file path=ppt/slides/_rels/slide19.xml.rels><?xml version='1.0' encoding='UTF-8' standalone='yes'?>
<Relationships xmlns="http://schemas.openxmlformats.org/package/2006/relationships"><Relationship Id="rId1" Type="http://schemas.openxmlformats.org/officeDocument/2006/relationships/tags" Target="../tags/tag40.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51.png"/><Relationship Id="rId6" Type="http://schemas.openxmlformats.org/officeDocument/2006/relationships/image" Target="../media/image52.svg"/><Relationship Id="rId7" Type="http://schemas.openxmlformats.org/officeDocument/2006/relationships/image" Target="../media/image53.png"/><Relationship Id="rId8" Type="http://schemas.openxmlformats.org/officeDocument/2006/relationships/image" Target="../media/image54.svg"/></Relationships>
</file>

<file path=ppt/slides/_rels/slide20.xml.rels><?xml version='1.0' encoding='UTF-8' standalone='yes'?>
<Relationships xmlns="http://schemas.openxmlformats.org/package/2006/relationships"><Relationship Id="rId1" Type="http://schemas.openxmlformats.org/officeDocument/2006/relationships/tags" Target="../tags/tag41.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55.png"/><Relationship Id="rId6" Type="http://schemas.openxmlformats.org/officeDocument/2006/relationships/image" Target="../media/image56.svg"/><Relationship Id="rId7" Type="http://schemas.openxmlformats.org/officeDocument/2006/relationships/image" Target="../media/image57.png"/><Relationship Id="rId8" Type="http://schemas.openxmlformats.org/officeDocument/2006/relationships/image" Target="../media/image58.svg"/><Relationship Id="rId9" Type="http://schemas.openxmlformats.org/officeDocument/2006/relationships/image" Target="../media/image59.png"/><Relationship Id="rId10" Type="http://schemas.openxmlformats.org/officeDocument/2006/relationships/image" Target="../media/image60.svg"/></Relationships>
</file>

<file path=ppt/slides/_rels/slide21.xml.rels><?xml version='1.0' encoding='UTF-8' standalone='yes'?>
<Relationships xmlns="http://schemas.openxmlformats.org/package/2006/relationships"><Relationship Id="rId1" Type="http://schemas.openxmlformats.org/officeDocument/2006/relationships/tags" Target="../tags/tag42.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tags" Target="../tags/tag43.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tags" Target="../tags/tag44.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61.png"/></Relationships>
</file>

<file path=ppt/slides/_rels/slide24.xml.rels><?xml version='1.0' encoding='UTF-8' standalone='yes'?>
<Relationships xmlns="http://schemas.openxmlformats.org/package/2006/relationships"><Relationship Id="rId1" Type="http://schemas.openxmlformats.org/officeDocument/2006/relationships/tags" Target="../tags/tag45.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tags" Target="../tags/tag46.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4.jpeg"/></Relationships>
</file>

<file path=ppt/slides/_rels/slide26.xml.rels><?xml version='1.0' encoding='UTF-8' standalone='yes'?>
<Relationships xmlns="http://schemas.openxmlformats.org/package/2006/relationships"><Relationship Id="rId1" Type="http://schemas.openxmlformats.org/officeDocument/2006/relationships/tags" Target="../tags/tag47.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4.jpeg"/></Relationships>
</file>

<file path=ppt/slides/_rels/slide27.xml.rels><?xml version='1.0' encoding='UTF-8' standalone='yes'?>
<Relationships xmlns="http://schemas.openxmlformats.org/package/2006/relationships"><Relationship Id="rId1" Type="http://schemas.openxmlformats.org/officeDocument/2006/relationships/tags" Target="../tags/tag48.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4.jpeg"/></Relationships>
</file>

<file path=ppt/slides/_rels/slide28.xml.rels><?xml version='1.0' encoding='UTF-8' standalone='yes'?>
<Relationships xmlns="http://schemas.openxmlformats.org/package/2006/relationships"><Relationship Id="rId1" Type="http://schemas.openxmlformats.org/officeDocument/2006/relationships/tags" Target="../tags/tag49.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62.jpg"/><Relationship Id="rId6" Type="http://schemas.openxmlformats.org/officeDocument/2006/relationships/image" Target="../media/image63.jpg"/></Relationships>
</file>

<file path=ppt/slides/_rels/slide29.xml.rels><?xml version='1.0' encoding='UTF-8' standalone='yes'?>
<Relationships xmlns="http://schemas.openxmlformats.org/package/2006/relationships"><Relationship Id="rId1" Type="http://schemas.openxmlformats.org/officeDocument/2006/relationships/tags" Target="../tags/tag50.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tags" Target="../tags/tag51.xml"/><Relationship Id="rId2" Type="http://schemas.openxmlformats.org/officeDocument/2006/relationships/slideLayout" Target="../slideLayouts/slideLayout2.xml"/><Relationship Id="rId3" Type="http://schemas.openxmlformats.org/officeDocument/2006/relationships/image" Target="../media/image5.jpeg"/></Relationships>
</file>

<file path=ppt/slides/_rels/slide31.xml.rels><?xml version='1.0' encoding='UTF-8' standalone='yes'?>
<Relationships xmlns="http://schemas.openxmlformats.org/package/2006/relationships"><Relationship Id="rId1" Type="http://schemas.openxmlformats.org/officeDocument/2006/relationships/tags" Target="../tags/tag52.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64.png"/><Relationship Id="rId6" Type="http://schemas.openxmlformats.org/officeDocument/2006/relationships/image" Target="../media/image65.png"/><Relationship Id="rId7" Type="http://schemas.openxmlformats.org/officeDocument/2006/relationships/image" Target="../media/image66.png"/><Relationship Id="rId8" Type="http://schemas.openxmlformats.org/officeDocument/2006/relationships/image" Target="../media/image67.png"/><Relationship Id="rId9" Type="http://schemas.openxmlformats.org/officeDocument/2006/relationships/image" Target="../media/image68.png"/><Relationship Id="rId10" Type="http://schemas.openxmlformats.org/officeDocument/2006/relationships/image" Target="../media/image69.png"/><Relationship Id="rId11" Type="http://schemas.openxmlformats.org/officeDocument/2006/relationships/image" Target="../media/image7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1.jpg"/></Relationships>
</file>

<file path=ppt/slides/_rels/slide33.xml.rels><?xml version='1.0' encoding='UTF-8' standalone='yes'?>
<Relationships xmlns="http://schemas.openxmlformats.org/package/2006/relationships"><Relationship Id="rId1" Type="http://schemas.openxmlformats.org/officeDocument/2006/relationships/tags" Target="../tags/tag53.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72.png"/><Relationship Id="rId6" Type="http://schemas.openxmlformats.org/officeDocument/2006/relationships/image" Target="../media/image73.svg"/><Relationship Id="rId7" Type="http://schemas.openxmlformats.org/officeDocument/2006/relationships/image" Target="../media/image74.png"/><Relationship Id="rId8" Type="http://schemas.openxmlformats.org/officeDocument/2006/relationships/image" Target="../media/image75.svg"/><Relationship Id="rId9" Type="http://schemas.openxmlformats.org/officeDocument/2006/relationships/image" Target="../media/image76.png"/><Relationship Id="rId10" Type="http://schemas.openxmlformats.org/officeDocument/2006/relationships/image" Target="../media/image77.svg"/><Relationship Id="rId11" Type="http://schemas.openxmlformats.org/officeDocument/2006/relationships/image" Target="../media/image78.png"/><Relationship Id="rId12" Type="http://schemas.openxmlformats.org/officeDocument/2006/relationships/image" Target="../media/image79.svg"/></Relationships>
</file>

<file path=ppt/slides/_rels/slide34.xml.rels><?xml version='1.0' encoding='UTF-8' standalone='yes'?>
<Relationships xmlns="http://schemas.openxmlformats.org/package/2006/relationships"><Relationship Id="rId1" Type="http://schemas.openxmlformats.org/officeDocument/2006/relationships/tags" Target="../tags/tag54.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80.png"/><Relationship Id="rId6" Type="http://schemas.openxmlformats.org/officeDocument/2006/relationships/image" Target="../media/image81.png"/><Relationship Id="rId7" Type="http://schemas.openxmlformats.org/officeDocument/2006/relationships/image" Target="../media/image82.png"/><Relationship Id="rId8" Type="http://schemas.openxmlformats.org/officeDocument/2006/relationships/image" Target="../media/image83.png"/><Relationship Id="rId9" Type="http://schemas.openxmlformats.org/officeDocument/2006/relationships/image" Target="../media/image8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1.jpg"/></Relationships>
</file>

<file path=ppt/slides/_rels/slide36.xml.rels><?xml version='1.0' encoding='UTF-8' standalone='yes'?>
<Relationships xmlns="http://schemas.openxmlformats.org/package/2006/relationships"><Relationship Id="rId1" Type="http://schemas.openxmlformats.org/officeDocument/2006/relationships/tags" Target="../tags/tag55.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72.png"/><Relationship Id="rId6" Type="http://schemas.openxmlformats.org/officeDocument/2006/relationships/image" Target="../media/image73.svg"/><Relationship Id="rId7" Type="http://schemas.openxmlformats.org/officeDocument/2006/relationships/image" Target="../media/image74.png"/><Relationship Id="rId8" Type="http://schemas.openxmlformats.org/officeDocument/2006/relationships/image" Target="../media/image75.svg"/><Relationship Id="rId9" Type="http://schemas.openxmlformats.org/officeDocument/2006/relationships/image" Target="../media/image76.png"/><Relationship Id="rId10" Type="http://schemas.openxmlformats.org/officeDocument/2006/relationships/image" Target="../media/image77.svg"/><Relationship Id="rId11" Type="http://schemas.openxmlformats.org/officeDocument/2006/relationships/image" Target="../media/image78.png"/><Relationship Id="rId12" Type="http://schemas.openxmlformats.org/officeDocument/2006/relationships/image" Target="../media/image79.svg"/></Relationships>
</file>

<file path=ppt/slides/_rels/slide37.xml.rels><?xml version='1.0' encoding='UTF-8' standalone='yes'?>
<Relationships xmlns="http://schemas.openxmlformats.org/package/2006/relationships"><Relationship Id="rId1" Type="http://schemas.openxmlformats.org/officeDocument/2006/relationships/tags" Target="../tags/tag56.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85.png"/></Relationships>
</file>

<file path=ppt/slides/_rels/slide38.xml.rels><?xml version='1.0' encoding='UTF-8' standalone='yes'?>
<Relationships xmlns="http://schemas.openxmlformats.org/package/2006/relationships"><Relationship Id="rId1" Type="http://schemas.openxmlformats.org/officeDocument/2006/relationships/tags" Target="../tags/tag57.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86.png"/></Relationships>
</file>

<file path=ppt/slides/_rels/slide39.xml.rels><?xml version='1.0' encoding='UTF-8' standalone='yes'?>
<Relationships xmlns="http://schemas.openxmlformats.org/package/2006/relationships"><Relationship Id="rId1" Type="http://schemas.openxmlformats.org/officeDocument/2006/relationships/tags" Target="../tags/tag58.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87.png"/></Relationships>
</file>

<file path=ppt/slides/_rels/slide40.xml.rels><?xml version='1.0' encoding='UTF-8' standalone='yes'?>
<Relationships xmlns="http://schemas.openxmlformats.org/package/2006/relationships"><Relationship Id="rId1" Type="http://schemas.openxmlformats.org/officeDocument/2006/relationships/tags" Target="../tags/tag59.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8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1.jpg"/></Relationships>
</file>

<file path=ppt/slides/_rels/slide42.xml.rels><?xml version='1.0' encoding='UTF-8' standalone='yes'?>
<Relationships xmlns="http://schemas.openxmlformats.org/package/2006/relationships"><Relationship Id="rId1" Type="http://schemas.openxmlformats.org/officeDocument/2006/relationships/tags" Target="../tags/tag60.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89.png"/><Relationship Id="rId6" Type="http://schemas.openxmlformats.org/officeDocument/2006/relationships/image" Target="../media/image90.png"/></Relationships>
</file>

<file path=ppt/slides/_rels/slide43.xml.rels><?xml version='1.0' encoding='UTF-8' standalone='yes'?>
<Relationships xmlns="http://schemas.openxmlformats.org/package/2006/relationships"><Relationship Id="rId1" Type="http://schemas.openxmlformats.org/officeDocument/2006/relationships/tags" Target="../tags/tag61.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1.png"/><Relationship Id="rId6" Type="http://schemas.openxmlformats.org/officeDocument/2006/relationships/image" Target="../media/image90.png"/></Relationships>
</file>

<file path=ppt/slides/_rels/slide44.xml.rels><?xml version='1.0' encoding='UTF-8' standalone='yes'?>
<Relationships xmlns="http://schemas.openxmlformats.org/package/2006/relationships"><Relationship Id="rId1" Type="http://schemas.openxmlformats.org/officeDocument/2006/relationships/tags" Target="../tags/tag62.xml"/><Relationship Id="rId2" Type="http://schemas.openxmlformats.org/officeDocument/2006/relationships/slideLayout" Target="../slideLayouts/slideLayout2.xml"/><Relationship Id="rId3" Type="http://schemas.openxmlformats.org/officeDocument/2006/relationships/image" Target="../media/image5.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1.jpg"/></Relationships>
</file>

<file path=ppt/slides/_rels/slide46.xml.rels><?xml version='1.0' encoding='UTF-8' standalone='yes'?>
<Relationships xmlns="http://schemas.openxmlformats.org/package/2006/relationships"><Relationship Id="rId1" Type="http://schemas.openxmlformats.org/officeDocument/2006/relationships/tags" Target="../tags/tag63.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72.png"/><Relationship Id="rId6" Type="http://schemas.openxmlformats.org/officeDocument/2006/relationships/image" Target="../media/image73.svg"/><Relationship Id="rId7" Type="http://schemas.openxmlformats.org/officeDocument/2006/relationships/image" Target="../media/image74.png"/><Relationship Id="rId8" Type="http://schemas.openxmlformats.org/officeDocument/2006/relationships/image" Target="../media/image75.svg"/><Relationship Id="rId9" Type="http://schemas.openxmlformats.org/officeDocument/2006/relationships/image" Target="../media/image76.png"/><Relationship Id="rId10" Type="http://schemas.openxmlformats.org/officeDocument/2006/relationships/image" Target="../media/image77.svg"/><Relationship Id="rId11" Type="http://schemas.openxmlformats.org/officeDocument/2006/relationships/image" Target="../media/image78.png"/><Relationship Id="rId12" Type="http://schemas.openxmlformats.org/officeDocument/2006/relationships/image" Target="../media/image79.svg"/></Relationships>
</file>

<file path=ppt/slides/_rels/slide47.xml.rels><?xml version='1.0' encoding='UTF-8' standalone='yes'?>
<Relationships xmlns="http://schemas.openxmlformats.org/package/2006/relationships"><Relationship Id="rId1" Type="http://schemas.openxmlformats.org/officeDocument/2006/relationships/tags" Target="../tags/tag64.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2.png"/></Relationships>
</file>

<file path=ppt/slides/_rels/slide48.xml.rels><?xml version='1.0' encoding='UTF-8' standalone='yes'?>
<Relationships xmlns="http://schemas.openxmlformats.org/package/2006/relationships"><Relationship Id="rId1" Type="http://schemas.openxmlformats.org/officeDocument/2006/relationships/tags" Target="../tags/tag65.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3.png"/></Relationships>
</file>

<file path=ppt/slides/_rels/slide49.xml.rels><?xml version='1.0' encoding='UTF-8' standalone='yes'?>
<Relationships xmlns="http://schemas.openxmlformats.org/package/2006/relationships"><Relationship Id="rId1" Type="http://schemas.openxmlformats.org/officeDocument/2006/relationships/tags" Target="../tags/tag66.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4.png"/></Relationships>
</file>

<file path=ppt/slides/_rels/slide50.xml.rels><?xml version='1.0' encoding='UTF-8' standalone='yes'?>
<Relationships xmlns="http://schemas.openxmlformats.org/package/2006/relationships"><Relationship Id="rId1" Type="http://schemas.openxmlformats.org/officeDocument/2006/relationships/tags" Target="../tags/tag67.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5.png"/></Relationships>
</file>

<file path=ppt/slides/_rels/slide51.xml.rels><?xml version='1.0' encoding='UTF-8' standalone='yes'?>
<Relationships xmlns="http://schemas.openxmlformats.org/package/2006/relationships"><Relationship Id="rId1" Type="http://schemas.openxmlformats.org/officeDocument/2006/relationships/tags" Target="../tags/tag68.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6.jpg"/></Relationships>
</file>

<file path=ppt/slides/_rels/slide52.xml.rels><?xml version='1.0' encoding='UTF-8' standalone='yes'?>
<Relationships xmlns="http://schemas.openxmlformats.org/package/2006/relationships"><Relationship Id="rId1" Type="http://schemas.openxmlformats.org/officeDocument/2006/relationships/tags" Target="../tags/tag69.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85.png"/><Relationship Id="rId6" Type="http://schemas.openxmlformats.org/officeDocument/2006/relationships/image" Target="../media/image89.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1.jpg"/></Relationships>
</file>

<file path=ppt/slides/_rels/slide54.xml.rels><?xml version='1.0' encoding='UTF-8' standalone='yes'?>
<Relationships xmlns="http://schemas.openxmlformats.org/package/2006/relationships"><Relationship Id="rId1" Type="http://schemas.openxmlformats.org/officeDocument/2006/relationships/tags" Target="../tags/tag70.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72.png"/><Relationship Id="rId6" Type="http://schemas.openxmlformats.org/officeDocument/2006/relationships/image" Target="../media/image73.svg"/><Relationship Id="rId7" Type="http://schemas.openxmlformats.org/officeDocument/2006/relationships/image" Target="../media/image74.png"/><Relationship Id="rId8" Type="http://schemas.openxmlformats.org/officeDocument/2006/relationships/image" Target="../media/image75.svg"/><Relationship Id="rId9" Type="http://schemas.openxmlformats.org/officeDocument/2006/relationships/image" Target="../media/image76.png"/><Relationship Id="rId10" Type="http://schemas.openxmlformats.org/officeDocument/2006/relationships/image" Target="../media/image77.svg"/><Relationship Id="rId11" Type="http://schemas.openxmlformats.org/officeDocument/2006/relationships/image" Target="../media/image78.png"/><Relationship Id="rId12" Type="http://schemas.openxmlformats.org/officeDocument/2006/relationships/image" Target="../media/image79.svg"/></Relationships>
</file>

<file path=ppt/slides/_rels/slide55.xml.rels><?xml version='1.0' encoding='UTF-8' standalone='yes'?>
<Relationships xmlns="http://schemas.openxmlformats.org/package/2006/relationships"><Relationship Id="rId1" Type="http://schemas.openxmlformats.org/officeDocument/2006/relationships/tags" Target="../tags/tag71.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7.png"/></Relationships>
</file>

<file path=ppt/slides/_rels/slide56.xml.rels><?xml version='1.0' encoding='UTF-8' standalone='yes'?>
<Relationships xmlns="http://schemas.openxmlformats.org/package/2006/relationships"><Relationship Id="rId1" Type="http://schemas.openxmlformats.org/officeDocument/2006/relationships/tags" Target="../tags/tag72.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8.png"/></Relationships>
</file>

<file path=ppt/slides/_rels/slide57.xml.rels><?xml version='1.0' encoding='UTF-8' standalone='yes'?>
<Relationships xmlns="http://schemas.openxmlformats.org/package/2006/relationships"><Relationship Id="rId1" Type="http://schemas.openxmlformats.org/officeDocument/2006/relationships/tags" Target="../tags/tag73.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9.png"/></Relationships>
</file>

<file path=ppt/slides/_rels/slide58.xml.rels><?xml version='1.0' encoding='UTF-8' standalone='yes'?>
<Relationships xmlns="http://schemas.openxmlformats.org/package/2006/relationships"><Relationship Id="rId1" Type="http://schemas.openxmlformats.org/officeDocument/2006/relationships/tags" Target="../tags/tag74.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00.png"/></Relationships>
</file>

<file path=ppt/slides/_rels/slide59.xml.rels><?xml version='1.0' encoding='UTF-8' standalone='yes'?>
<Relationships xmlns="http://schemas.openxmlformats.org/package/2006/relationships"><Relationship Id="rId1" Type="http://schemas.openxmlformats.org/officeDocument/2006/relationships/tags" Target="../tags/tag75.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94.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1.jpg"/></Relationships>
</file>

<file path=ppt/slides/_rels/slide61.xml.rels><?xml version='1.0' encoding='UTF-8' standalone='yes'?>
<Relationships xmlns="http://schemas.openxmlformats.org/package/2006/relationships"><Relationship Id="rId1" Type="http://schemas.openxmlformats.org/officeDocument/2006/relationships/tags" Target="../tags/tag76.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62.xml.rels><?xml version='1.0' encoding='UTF-8' standalone='yes'?>
<Relationships xmlns="http://schemas.openxmlformats.org/package/2006/relationships"><Relationship Id="rId1" Type="http://schemas.openxmlformats.org/officeDocument/2006/relationships/tags" Target="../tags/tag77.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01.jpeg"/></Relationships>
</file>

<file path=ppt/slides/_rels/slide63.xml.rels><?xml version='1.0' encoding='UTF-8' standalone='yes'?>
<Relationships xmlns="http://schemas.openxmlformats.org/package/2006/relationships"><Relationship Id="rId1" Type="http://schemas.openxmlformats.org/officeDocument/2006/relationships/tags" Target="../tags/tag78.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02.png"/><Relationship Id="rId6" Type="http://schemas.openxmlformats.org/officeDocument/2006/relationships/image" Target="../media/image103.png"/><Relationship Id="rId7" Type="http://schemas.openxmlformats.org/officeDocument/2006/relationships/image" Target="../media/image104.png"/><Relationship Id="rId8" Type="http://schemas.openxmlformats.org/officeDocument/2006/relationships/image" Target="../media/image105.png"/><Relationship Id="rId9" Type="http://schemas.openxmlformats.org/officeDocument/2006/relationships/image" Target="../media/image106.png"/><Relationship Id="rId10" Type="http://schemas.openxmlformats.org/officeDocument/2006/relationships/image" Target="../media/image107.png"/><Relationship Id="rId11" Type="http://schemas.openxmlformats.org/officeDocument/2006/relationships/image" Target="../media/image108.png"/></Relationships>
</file>

<file path=ppt/slides/_rels/slide64.xml.rels><?xml version='1.0' encoding='UTF-8' standalone='yes'?>
<Relationships xmlns="http://schemas.openxmlformats.org/package/2006/relationships"><Relationship Id="rId1" Type="http://schemas.openxmlformats.org/officeDocument/2006/relationships/tags" Target="../tags/tag79.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1.jpg"/></Relationships>
</file>

<file path=ppt/slides/_rels/slide66.xml.rels><?xml version='1.0' encoding='UTF-8' standalone='yes'?>
<Relationships xmlns="http://schemas.openxmlformats.org/package/2006/relationships"><Relationship Id="rId1" Type="http://schemas.openxmlformats.org/officeDocument/2006/relationships/tags" Target="../tags/tag80.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09.png"/><Relationship Id="rId6" Type="http://schemas.openxmlformats.org/officeDocument/2006/relationships/image" Target="../media/image110.png"/><Relationship Id="rId7" Type="http://schemas.openxmlformats.org/officeDocument/2006/relationships/image" Target="../media/image111.png"/></Relationships>
</file>

<file path=ppt/slides/_rels/slide67.xml.rels><?xml version='1.0' encoding='UTF-8' standalone='yes'?>
<Relationships xmlns="http://schemas.openxmlformats.org/package/2006/relationships"><Relationship Id="rId1" Type="http://schemas.openxmlformats.org/officeDocument/2006/relationships/tags" Target="../tags/tag81.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12.png"/><Relationship Id="rId6" Type="http://schemas.openxmlformats.org/officeDocument/2006/relationships/image" Target="../media/image113.png"/><Relationship Id="rId7" Type="http://schemas.openxmlformats.org/officeDocument/2006/relationships/image" Target="../media/image114.png"/><Relationship Id="rId8" Type="http://schemas.openxmlformats.org/officeDocument/2006/relationships/image" Target="../media/image115.png"/><Relationship Id="rId9" Type="http://schemas.openxmlformats.org/officeDocument/2006/relationships/image" Target="../media/image116.png"/></Relationships>
</file>

<file path=ppt/slides/_rels/slide68.xml.rels><?xml version='1.0' encoding='UTF-8' standalone='yes'?>
<Relationships xmlns="http://schemas.openxmlformats.org/package/2006/relationships"><Relationship Id="rId1" Type="http://schemas.openxmlformats.org/officeDocument/2006/relationships/tags" Target="../tags/tag82.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12.png"/><Relationship Id="rId6" Type="http://schemas.openxmlformats.org/officeDocument/2006/relationships/image" Target="../media/image117.png"/><Relationship Id="rId7" Type="http://schemas.openxmlformats.org/officeDocument/2006/relationships/image" Target="../media/image118.png"/></Relationships>
</file>

<file path=ppt/slides/_rels/slide69.xml.rels><?xml version='1.0' encoding='UTF-8' standalone='yes'?>
<Relationships xmlns="http://schemas.openxmlformats.org/package/2006/relationships"><Relationship Id="rId1" Type="http://schemas.openxmlformats.org/officeDocument/2006/relationships/tags" Target="../tags/tag83.xml"/><Relationship Id="rId2" Type="http://schemas.openxmlformats.org/officeDocument/2006/relationships/slideLayout" Target="../slideLayouts/slideLayout2.xml"/><Relationship Id="rId3" Type="http://schemas.openxmlformats.org/officeDocument/2006/relationships/image" Target="../media/image5.jpeg"/></Relationships>
</file>

<file path=ppt/slides/_rels/slide70.xml.rels><?xml version='1.0' encoding='UTF-8' standalone='yes'?>
<Relationships xmlns="http://schemas.openxmlformats.org/package/2006/relationships"><Relationship Id="rId1" Type="http://schemas.openxmlformats.org/officeDocument/2006/relationships/tags" Target="../tags/tag84.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74.png"/><Relationship Id="rId6" Type="http://schemas.openxmlformats.org/officeDocument/2006/relationships/image" Target="../media/image75.svg"/><Relationship Id="rId7" Type="http://schemas.openxmlformats.org/officeDocument/2006/relationships/image" Target="../media/image78.png"/><Relationship Id="rId8" Type="http://schemas.openxmlformats.org/officeDocument/2006/relationships/image" Target="../media/image79.svg"/></Relationships>
</file>

<file path=ppt/slides/_rels/slide71.xml.rels><?xml version='1.0' encoding='UTF-8' standalone='yes'?>
<Relationships xmlns="http://schemas.openxmlformats.org/package/2006/relationships"><Relationship Id="rId1" Type="http://schemas.openxmlformats.org/officeDocument/2006/relationships/tags" Target="../tags/tag85.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72.xml.rels><?xml version='1.0' encoding='UTF-8' standalone='yes'?>
<Relationships xmlns="http://schemas.openxmlformats.org/package/2006/relationships"><Relationship Id="rId1" Type="http://schemas.openxmlformats.org/officeDocument/2006/relationships/tags" Target="../tags/tag86.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73.xml.rels><?xml version='1.0' encoding='UTF-8' standalone='yes'?>
<Relationships xmlns="http://schemas.openxmlformats.org/package/2006/relationships"><Relationship Id="rId1" Type="http://schemas.openxmlformats.org/officeDocument/2006/relationships/tags" Target="../tags/tag87.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74.xml.rels><?xml version='1.0' encoding='UTF-8' standalone='yes'?>
<Relationships xmlns="http://schemas.openxmlformats.org/package/2006/relationships"><Relationship Id="rId1" Type="http://schemas.openxmlformats.org/officeDocument/2006/relationships/tags" Target="../tags/tag88.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75.xml.rels><?xml version='1.0' encoding='UTF-8' standalone='yes'?>
<Relationships xmlns="http://schemas.openxmlformats.org/package/2006/relationships"><Relationship Id="rId1" Type="http://schemas.openxmlformats.org/officeDocument/2006/relationships/tags" Target="../tags/tag89.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76.xml.rels><?xml version='1.0' encoding='UTF-8' standalone='yes'?>
<Relationships xmlns="http://schemas.openxmlformats.org/package/2006/relationships"><Relationship Id="rId1" Type="http://schemas.openxmlformats.org/officeDocument/2006/relationships/tags" Target="../tags/tag90.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77.xml.rels><?xml version='1.0' encoding='UTF-8' standalone='yes'?>
<Relationships xmlns="http://schemas.openxmlformats.org/package/2006/relationships"><Relationship Id="rId1" Type="http://schemas.openxmlformats.org/officeDocument/2006/relationships/tags" Target="../tags/tag91.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78.xml.rels><?xml version='1.0' encoding='UTF-8' standalone='yes'?>
<Relationships xmlns="http://schemas.openxmlformats.org/package/2006/relationships"><Relationship Id="rId1" Type="http://schemas.openxmlformats.org/officeDocument/2006/relationships/tags" Target="../tags/tag92.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19.png"/></Relationships>
</file>

<file path=ppt/slides/_rels/slide79.xml.rels><?xml version='1.0' encoding='UTF-8' standalone='yes'?>
<Relationships xmlns="http://schemas.openxmlformats.org/package/2006/relationships"><Relationship Id="rId1" Type="http://schemas.openxmlformats.org/officeDocument/2006/relationships/tags" Target="../tags/tag93.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80.xml.rels><?xml version='1.0' encoding='UTF-8' standalone='yes'?>
<Relationships xmlns="http://schemas.openxmlformats.org/package/2006/relationships"><Relationship Id="rId1" Type="http://schemas.openxmlformats.org/officeDocument/2006/relationships/tags" Target="../tags/tag94.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s>
</file>

<file path=ppt/slides/_rels/slide81.xml.rels><?xml version='1.0' encoding='UTF-8' standalone='yes'?>
<Relationships xmlns="http://schemas.openxmlformats.org/package/2006/relationships"><Relationship Id="rId1" Type="http://schemas.openxmlformats.org/officeDocument/2006/relationships/tags" Target="../tags/tag95.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20.png"/><Relationship Id="rId6" Type="http://schemas.openxmlformats.org/officeDocument/2006/relationships/image" Target="../media/image121.png"/><Relationship Id="rId7" Type="http://schemas.openxmlformats.org/officeDocument/2006/relationships/image" Target="../media/image122.png"/></Relationships>
</file>

<file path=ppt/slides/_rels/slide82.xml.rels><?xml version='1.0' encoding='UTF-8' standalone='yes'?>
<Relationships xmlns="http://schemas.openxmlformats.org/package/2006/relationships"><Relationship Id="rId1" Type="http://schemas.openxmlformats.org/officeDocument/2006/relationships/tags" Target="../tags/tag96.xml"/><Relationship Id="rId2" Type="http://schemas.openxmlformats.org/officeDocument/2006/relationships/slideLayout" Target="../slideLayouts/slideLayout2.xml"/><Relationship Id="rId3" Type="http://schemas.openxmlformats.org/officeDocument/2006/relationships/image" Target="../media/image6.jpeg"/><Relationship Id="rId4" Type="http://schemas.openxmlformats.org/officeDocument/2006/relationships/image" Target="../media/image2.png"/><Relationship Id="rId5" Type="http://schemas.openxmlformats.org/officeDocument/2006/relationships/image" Target="../media/image123.png"/><Relationship Id="rId6" Type="http://schemas.openxmlformats.org/officeDocument/2006/relationships/image" Target="../media/image124.png"/></Relationships>
</file>

<file path=ppt/slides/_rels/slide83.xml.rels><?xml version='1.0' encoding='UTF-8' standalone='yes'?>
<Relationships xmlns="http://schemas.openxmlformats.org/package/2006/relationships"><Relationship Id="rId1" Type="http://schemas.openxmlformats.org/officeDocument/2006/relationships/tags" Target="../tags/tag97.xml"/><Relationship Id="rId2" Type="http://schemas.openxmlformats.org/officeDocument/2006/relationships/slideLayout" Target="../slideLayouts/slideLayout2.xml"/><Relationship Id="rId3" Type="http://schemas.openxmlformats.org/officeDocument/2006/relationships/image" Target="../media/image1.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l="-3000" r="-3000"/>
          </a:stretch>
        </a:blipFill>
        <a:effectLst/>
      </p:bgPr>
    </p:bg>
    <p:spTree>
      <p:nvGrpSpPr>
        <p:cNvPr id="1" name=""/>
        <p:cNvGrpSpPr/>
        <p:nvPr/>
      </p:nvGrpSpPr>
      <p:grpSpPr>
        <a:xfrm>
          <a:off x="0" y="0"/>
          <a:ext cx="0" cy="0"/>
          <a:chOff x="0" y="0"/>
          <a:chExt cx="0" cy="0"/>
        </a:xfrm>
      </p:grpSpPr>
      <p:pic>
        <p:nvPicPr>
          <p:cNvPr id="8" name="PA-图片 7">
            <a:extLst>
              <a:ext uri="{FF2B5EF4-FFF2-40B4-BE49-F238E27FC236}">
                <a16:creationId xmlns:a16="http://schemas.microsoft.com/office/drawing/2014/main" id="{14BEBE98-D4E1-409D-A8D4-C5A0FD4F219B}"/>
              </a:ext>
            </a:extLst>
          </p:cNvPr>
          <p:cNvPicPr>
            <a:picLocks noChangeAspect="1"/>
          </p:cNvPicPr>
          <p:nvPr>
            <p:custDataLst>
              <p:tags r:id="rId2"/>
            </p:custDataLst>
          </p:nvPr>
        </p:nvPicPr>
        <p:blipFill rotWithShape="1">
          <a:blip r:embed="rId9">
            <a:extLst>
              <a:ext uri="{28A0092B-C50C-407E-A947-70E740481C1C}">
                <a14:useLocalDpi xmlns:a14="http://schemas.microsoft.com/office/drawing/2010/main" val="0"/>
              </a:ext>
            </a:extLst>
          </a:blip>
          <a:srcRect t="23603"/>
          <a:stretch/>
        </p:blipFill>
        <p:spPr>
          <a:xfrm>
            <a:off x="4342035" y="163195"/>
            <a:ext cx="3507930" cy="3512075"/>
          </a:xfrm>
          <a:prstGeom prst="rect">
            <a:avLst/>
          </a:prstGeom>
        </p:spPr>
      </p:pic>
      <p:sp>
        <p:nvSpPr>
          <p:cNvPr id="10" name="等腰三角形 9">
            <a:extLst>
              <a:ext uri="{FF2B5EF4-FFF2-40B4-BE49-F238E27FC236}">
                <a16:creationId xmlns:a16="http://schemas.microsoft.com/office/drawing/2014/main" id="{1EC363AE-0001-4641-8FC3-1C9842CC8ED1}"/>
              </a:ext>
            </a:extLst>
          </p:cNvPr>
          <p:cNvSpPr/>
          <p:nvPr/>
        </p:nvSpPr>
        <p:spPr>
          <a:xfrm rot="16200000">
            <a:off x="777236" y="3192845"/>
            <a:ext cx="518160" cy="44669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 name="等腰三角形 10">
            <a:extLst>
              <a:ext uri="{FF2B5EF4-FFF2-40B4-BE49-F238E27FC236}">
                <a16:creationId xmlns:a16="http://schemas.microsoft.com/office/drawing/2014/main" id="{C48B1402-8869-498A-A24C-9BAE9C7059A5}"/>
              </a:ext>
            </a:extLst>
          </p:cNvPr>
          <p:cNvSpPr/>
          <p:nvPr/>
        </p:nvSpPr>
        <p:spPr>
          <a:xfrm rot="5400000" flipH="1">
            <a:off x="10896603" y="3192845"/>
            <a:ext cx="518160" cy="44669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矩形 15">
            <a:extLst>
              <a:ext uri="{FF2B5EF4-FFF2-40B4-BE49-F238E27FC236}">
                <a16:creationId xmlns:a16="http://schemas.microsoft.com/office/drawing/2014/main" id="{254DF2FD-4F4A-4AE3-A540-C6128231F892}"/>
              </a:ext>
            </a:extLst>
          </p:cNvPr>
          <p:cNvSpPr/>
          <p:nvPr/>
        </p:nvSpPr>
        <p:spPr>
          <a:xfrm>
            <a:off x="5080338" y="2407538"/>
            <a:ext cx="2031325" cy="369332"/>
          </a:xfrm>
          <a:prstGeom prst="rect">
            <a:avLst/>
          </a:prstGeom>
        </p:spPr>
        <p:txBody>
          <a:bodyPr wrap="none">
            <a:spAutoFit/>
          </a:bodyPr>
          <a:lstStyle/>
          <a:p>
            <a:pPr algn="dist"/>
            <a:r>
              <a:rPr lang="zh-CN" altLang="en-US" b="1">
                <a:solidFill>
                  <a:schemeClr val="bg1"/>
                </a:solidFill>
                <a:latin typeface="Arial" panose="020B0604020202020204" pitchFamily="34" charset="0"/>
                <a:ea typeface="微软雅黑" panose="020B0503020204020204" pitchFamily="34" charset="-122"/>
              </a:rPr>
              <a:t>黄金珠宝首饰品类</a:t>
            </a:r>
            <a:endParaRPr lang="zh-CN" altLang="en-US" b="1" dirty="0">
              <a:solidFill>
                <a:schemeClr val="bg1"/>
              </a:solidFill>
              <a:latin typeface="Arial" panose="020B0604020202020204" pitchFamily="34" charset="0"/>
              <a:ea typeface="微软雅黑" panose="020B0503020204020204" pitchFamily="34" charset="-122"/>
            </a:endParaRPr>
          </a:p>
        </p:txBody>
      </p:sp>
      <p:sp>
        <p:nvSpPr>
          <p:cNvPr id="17" name="PA-矩形 16">
            <a:extLst>
              <a:ext uri="{FF2B5EF4-FFF2-40B4-BE49-F238E27FC236}">
                <a16:creationId xmlns:a16="http://schemas.microsoft.com/office/drawing/2014/main" id="{08929DF0-DA36-44BD-8C0E-C43609687EE4}"/>
              </a:ext>
            </a:extLst>
          </p:cNvPr>
          <p:cNvSpPr/>
          <p:nvPr>
            <p:custDataLst>
              <p:tags r:id="rId3"/>
            </p:custDataLst>
          </p:nvPr>
        </p:nvSpPr>
        <p:spPr>
          <a:xfrm>
            <a:off x="2278362" y="2776870"/>
            <a:ext cx="7635274" cy="2437077"/>
          </a:xfrm>
          <a:prstGeom prst="rect">
            <a:avLst/>
          </a:prstGeom>
        </p:spPr>
        <p:txBody>
          <a:bodyPr wrap="square">
            <a:spAutoFit/>
          </a:bodyPr>
          <a:lstStyle/>
          <a:p>
            <a:pPr algn="ctr">
              <a:lnSpc>
                <a:spcPct val="150000"/>
              </a:lnSpc>
            </a:pPr>
            <a:r>
              <a:rPr lang="zh-CN" altLang="en-US" sz="5400" b="1">
                <a:solidFill>
                  <a:schemeClr val="bg1"/>
                </a:solidFill>
                <a:latin typeface="Arial" panose="020B0604020202020204" pitchFamily="34" charset="0"/>
                <a:ea typeface="微软雅黑" panose="020B0503020204020204" pitchFamily="34" charset="-122"/>
              </a:rPr>
              <a:t>抖音直播间带货爆量全流程运营培训教程</a:t>
            </a:r>
            <a:endParaRPr lang="zh-CN" altLang="en-US" sz="5400" b="1" dirty="0">
              <a:solidFill>
                <a:schemeClr val="bg1"/>
              </a:solidFill>
              <a:latin typeface="Arial" panose="020B0604020202020204" pitchFamily="34" charset="0"/>
              <a:ea typeface="微软雅黑" panose="020B0503020204020204" pitchFamily="34" charset="-122"/>
            </a:endParaRPr>
          </a:p>
        </p:txBody>
      </p:sp>
      <p:sp>
        <p:nvSpPr>
          <p:cNvPr id="18" name="PA-矩形 17">
            <a:extLst>
              <a:ext uri="{FF2B5EF4-FFF2-40B4-BE49-F238E27FC236}">
                <a16:creationId xmlns:a16="http://schemas.microsoft.com/office/drawing/2014/main" id="{8C189137-AE1B-4F4E-9193-DEF8558AF19D}"/>
              </a:ext>
            </a:extLst>
          </p:cNvPr>
          <p:cNvSpPr/>
          <p:nvPr>
            <p:custDataLst>
              <p:tags r:id="rId4"/>
            </p:custDataLst>
          </p:nvPr>
        </p:nvSpPr>
        <p:spPr>
          <a:xfrm>
            <a:off x="4308492" y="5971623"/>
            <a:ext cx="3575016" cy="338554"/>
          </a:xfrm>
          <a:prstGeom prst="rect">
            <a:avLst/>
          </a:prstGeom>
        </p:spPr>
        <p:txBody>
          <a:bodyPr wrap="square">
            <a:spAutoFit/>
          </a:bodyPr>
          <a:lstStyle/>
          <a:p>
            <a:pPr algn="ctr"/>
            <a:r>
              <a:rPr lang="zh-CN" altLang="en-US" sz="1600">
                <a:solidFill>
                  <a:schemeClr val="bg1"/>
                </a:solidFill>
                <a:latin typeface="Arial" panose="020B0604020202020204" pitchFamily="34" charset="0"/>
                <a:ea typeface="微软雅黑" panose="020B0503020204020204" pitchFamily="34" charset="-122"/>
              </a:rPr>
              <a:t>培训师：小熊运营</a:t>
            </a:r>
            <a:endParaRPr lang="zh-CN" altLang="en-US" sz="1600" dirty="0">
              <a:solidFill>
                <a:schemeClr val="bg1"/>
              </a:solidFill>
              <a:latin typeface="Arial" panose="020B0604020202020204" pitchFamily="34" charset="0"/>
              <a:ea typeface="微软雅黑" panose="020B0503020204020204" pitchFamily="34" charset="-122"/>
            </a:endParaRPr>
          </a:p>
        </p:txBody>
      </p:sp>
      <p:sp>
        <p:nvSpPr>
          <p:cNvPr id="19" name="文本框 18">
            <a:extLst>
              <a:ext uri="{FF2B5EF4-FFF2-40B4-BE49-F238E27FC236}">
                <a16:creationId xmlns:a16="http://schemas.microsoft.com/office/drawing/2014/main" id="{48BD8924-CF51-4281-A38C-92448295F034}"/>
              </a:ext>
            </a:extLst>
          </p:cNvPr>
          <p:cNvSpPr txBox="1"/>
          <p:nvPr/>
        </p:nvSpPr>
        <p:spPr>
          <a:xfrm>
            <a:off x="8305335" y="202604"/>
            <a:ext cx="3020626" cy="584775"/>
          </a:xfrm>
          <a:prstGeom prst="rect">
            <a:avLst/>
          </a:prstGeom>
          <a:noFill/>
        </p:spPr>
        <p:txBody>
          <a:bodyPr wrap="square" rtlCol="0">
            <a:spAutoFit/>
          </a:bodyPr>
          <a:lstStyle/>
          <a:p>
            <a:pPr algn="r"/>
            <a:r>
              <a:rPr lang="en-US" altLang="zh-CN" sz="1600" b="1" dirty="0">
                <a:solidFill>
                  <a:schemeClr val="bg1"/>
                </a:solidFill>
                <a:latin typeface="Arial" panose="020B0604020202020204" pitchFamily="34" charset="0"/>
                <a:ea typeface="微软雅黑" panose="020B0503020204020204" pitchFamily="34" charset="-122"/>
                <a:sym typeface="字魂59号-创粗黑" panose="00000500000000000000" pitchFamily="2" charset="-122"/>
              </a:rPr>
              <a:t>小熊运营</a:t>
            </a:r>
          </a:p>
          <a:p>
            <a:pPr algn="r"/>
            <a:r>
              <a:rPr lang="en-US" altLang="zh-CN" sz="1600" b="1" dirty="0">
                <a:solidFill>
                  <a:schemeClr val="bg1"/>
                </a:solidFill>
                <a:latin typeface="Arial" panose="020B0604020202020204" pitchFamily="34" charset="0"/>
                <a:ea typeface="微软雅黑" panose="020B0503020204020204" pitchFamily="34" charset="-122"/>
                <a:sym typeface="字魂59号-创粗黑" panose="00000500000000000000" pitchFamily="2" charset="-122"/>
              </a:rPr>
              <a:t/>
            </a:r>
          </a:p>
        </p:txBody>
      </p:sp>
      <p:sp>
        <p:nvSpPr>
          <p:cNvPr id="21" name="iconfont-11825-5646606">
            <a:extLst>
              <a:ext uri="{FF2B5EF4-FFF2-40B4-BE49-F238E27FC236}">
                <a16:creationId xmlns:a16="http://schemas.microsoft.com/office/drawing/2014/main" id="{5C192ACE-2579-45BB-ABA6-06BB1EB18252}"/>
              </a:ext>
            </a:extLst>
          </p:cNvPr>
          <p:cNvSpPr>
            <a:spLocks noChangeAspect="1"/>
          </p:cNvSpPr>
          <p:nvPr/>
        </p:nvSpPr>
        <p:spPr bwMode="auto">
          <a:xfrm>
            <a:off x="11379028" y="266769"/>
            <a:ext cx="609685" cy="427501"/>
          </a:xfrm>
          <a:custGeom>
            <a:avLst/>
            <a:gdLst>
              <a:gd name="T0" fmla="*/ 1409 w 8108"/>
              <a:gd name="T1" fmla="*/ 38 h 5686"/>
              <a:gd name="T2" fmla="*/ 6654 w 8108"/>
              <a:gd name="T3" fmla="*/ 38 h 5686"/>
              <a:gd name="T4" fmla="*/ 7779 w 8108"/>
              <a:gd name="T5" fmla="*/ 1102 h 5686"/>
              <a:gd name="T6" fmla="*/ 7658 w 8108"/>
              <a:gd name="T7" fmla="*/ 2318 h 5686"/>
              <a:gd name="T8" fmla="*/ 3994 w 8108"/>
              <a:gd name="T9" fmla="*/ 5648 h 5686"/>
              <a:gd name="T10" fmla="*/ 497 w 8108"/>
              <a:gd name="T11" fmla="*/ 2318 h 5686"/>
              <a:gd name="T12" fmla="*/ 679 w 8108"/>
              <a:gd name="T13" fmla="*/ 768 h 5686"/>
              <a:gd name="T14" fmla="*/ 3401 w 8108"/>
              <a:gd name="T15" fmla="*/ 448 h 5686"/>
              <a:gd name="T16" fmla="*/ 4708 w 8108"/>
              <a:gd name="T17" fmla="*/ 418 h 5686"/>
              <a:gd name="T18" fmla="*/ 5727 w 8108"/>
              <a:gd name="T19" fmla="*/ 905 h 5686"/>
              <a:gd name="T20" fmla="*/ 5073 w 8108"/>
              <a:gd name="T21" fmla="*/ 418 h 5686"/>
              <a:gd name="T22" fmla="*/ 2382 w 8108"/>
              <a:gd name="T23" fmla="*/ 905 h 5686"/>
              <a:gd name="T24" fmla="*/ 1728 w 8108"/>
              <a:gd name="T25" fmla="*/ 448 h 5686"/>
              <a:gd name="T26" fmla="*/ 6578 w 8108"/>
              <a:gd name="T27" fmla="*/ 464 h 5686"/>
              <a:gd name="T28" fmla="*/ 6578 w 8108"/>
              <a:gd name="T29" fmla="*/ 1497 h 5686"/>
              <a:gd name="T30" fmla="*/ 6578 w 8108"/>
              <a:gd name="T31" fmla="*/ 464 h 5686"/>
              <a:gd name="T32" fmla="*/ 634 w 8108"/>
              <a:gd name="T33" fmla="*/ 1391 h 5686"/>
              <a:gd name="T34" fmla="*/ 1546 w 8108"/>
              <a:gd name="T35" fmla="*/ 1497 h 5686"/>
              <a:gd name="T36" fmla="*/ 1500 w 8108"/>
              <a:gd name="T37" fmla="*/ 479 h 5686"/>
              <a:gd name="T38" fmla="*/ 2504 w 8108"/>
              <a:gd name="T39" fmla="*/ 996 h 5686"/>
              <a:gd name="T40" fmla="*/ 3918 w 8108"/>
              <a:gd name="T41" fmla="*/ 981 h 5686"/>
              <a:gd name="T42" fmla="*/ 4860 w 8108"/>
              <a:gd name="T43" fmla="*/ 494 h 5686"/>
              <a:gd name="T44" fmla="*/ 4876 w 8108"/>
              <a:gd name="T45" fmla="*/ 1497 h 5686"/>
              <a:gd name="T46" fmla="*/ 4860 w 8108"/>
              <a:gd name="T47" fmla="*/ 494 h 5686"/>
              <a:gd name="T48" fmla="*/ 1804 w 8108"/>
              <a:gd name="T49" fmla="*/ 1497 h 5686"/>
              <a:gd name="T50" fmla="*/ 2367 w 8108"/>
              <a:gd name="T51" fmla="*/ 1087 h 5686"/>
              <a:gd name="T52" fmla="*/ 3477 w 8108"/>
              <a:gd name="T53" fmla="*/ 1497 h 5686"/>
              <a:gd name="T54" fmla="*/ 4039 w 8108"/>
              <a:gd name="T55" fmla="*/ 1087 h 5686"/>
              <a:gd name="T56" fmla="*/ 5149 w 8108"/>
              <a:gd name="T57" fmla="*/ 1497 h 5686"/>
              <a:gd name="T58" fmla="*/ 5712 w 8108"/>
              <a:gd name="T59" fmla="*/ 1087 h 5686"/>
              <a:gd name="T60" fmla="*/ 3462 w 8108"/>
              <a:gd name="T61" fmla="*/ 4736 h 5686"/>
              <a:gd name="T62" fmla="*/ 512 w 8108"/>
              <a:gd name="T63" fmla="*/ 1771 h 5686"/>
              <a:gd name="T64" fmla="*/ 3918 w 8108"/>
              <a:gd name="T65" fmla="*/ 5192 h 5686"/>
              <a:gd name="T66" fmla="*/ 1880 w 8108"/>
              <a:gd name="T67" fmla="*/ 1786 h 5686"/>
              <a:gd name="T68" fmla="*/ 3325 w 8108"/>
              <a:gd name="T69" fmla="*/ 1771 h 5686"/>
              <a:gd name="T70" fmla="*/ 4784 w 8108"/>
              <a:gd name="T71" fmla="*/ 1771 h 5686"/>
              <a:gd name="T72" fmla="*/ 4952 w 8108"/>
              <a:gd name="T73" fmla="*/ 1771 h 5686"/>
              <a:gd name="T74" fmla="*/ 6213 w 8108"/>
              <a:gd name="T75" fmla="*/ 1969 h 5686"/>
              <a:gd name="T76" fmla="*/ 4952 w 8108"/>
              <a:gd name="T77" fmla="*/ 1771 h 5686"/>
              <a:gd name="T78" fmla="*/ 7475 w 8108"/>
              <a:gd name="T79" fmla="*/ 1954 h 5686"/>
              <a:gd name="T80" fmla="*/ 6518 w 8108"/>
              <a:gd name="T81" fmla="*/ 1771 h 5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108" h="5686">
                <a:moveTo>
                  <a:pt x="1394" y="53"/>
                </a:moveTo>
                <a:cubicBezTo>
                  <a:pt x="1391" y="40"/>
                  <a:pt x="1400" y="39"/>
                  <a:pt x="1409" y="38"/>
                </a:cubicBezTo>
                <a:lnTo>
                  <a:pt x="6001" y="38"/>
                </a:lnTo>
                <a:cubicBezTo>
                  <a:pt x="6220" y="38"/>
                  <a:pt x="6469" y="0"/>
                  <a:pt x="6654" y="38"/>
                </a:cubicBezTo>
                <a:cubicBezTo>
                  <a:pt x="6775" y="63"/>
                  <a:pt x="6939" y="262"/>
                  <a:pt x="7050" y="372"/>
                </a:cubicBezTo>
                <a:lnTo>
                  <a:pt x="7779" y="1102"/>
                </a:lnTo>
                <a:cubicBezTo>
                  <a:pt x="7933" y="1255"/>
                  <a:pt x="8108" y="1408"/>
                  <a:pt x="8068" y="1741"/>
                </a:cubicBezTo>
                <a:cubicBezTo>
                  <a:pt x="8041" y="1968"/>
                  <a:pt x="7801" y="2175"/>
                  <a:pt x="7658" y="2318"/>
                </a:cubicBezTo>
                <a:lnTo>
                  <a:pt x="4739" y="5238"/>
                </a:lnTo>
                <a:cubicBezTo>
                  <a:pt x="4533" y="5443"/>
                  <a:pt x="4372" y="5686"/>
                  <a:pt x="3994" y="5648"/>
                </a:cubicBezTo>
                <a:cubicBezTo>
                  <a:pt x="3772" y="5626"/>
                  <a:pt x="3585" y="5406"/>
                  <a:pt x="3416" y="5238"/>
                </a:cubicBezTo>
                <a:lnTo>
                  <a:pt x="497" y="2318"/>
                </a:lnTo>
                <a:cubicBezTo>
                  <a:pt x="284" y="2106"/>
                  <a:pt x="0" y="1960"/>
                  <a:pt x="71" y="1528"/>
                </a:cubicBezTo>
                <a:cubicBezTo>
                  <a:pt x="115" y="1258"/>
                  <a:pt x="505" y="942"/>
                  <a:pt x="679" y="768"/>
                </a:cubicBezTo>
                <a:cubicBezTo>
                  <a:pt x="958" y="489"/>
                  <a:pt x="1147" y="284"/>
                  <a:pt x="1394" y="53"/>
                </a:cubicBezTo>
                <a:close/>
                <a:moveTo>
                  <a:pt x="3401" y="448"/>
                </a:moveTo>
                <a:cubicBezTo>
                  <a:pt x="3630" y="589"/>
                  <a:pt x="3833" y="756"/>
                  <a:pt x="4054" y="905"/>
                </a:cubicBezTo>
                <a:cubicBezTo>
                  <a:pt x="4263" y="733"/>
                  <a:pt x="4508" y="598"/>
                  <a:pt x="4708" y="418"/>
                </a:cubicBezTo>
                <a:cubicBezTo>
                  <a:pt x="4301" y="457"/>
                  <a:pt x="3806" y="408"/>
                  <a:pt x="3401" y="448"/>
                </a:cubicBezTo>
                <a:close/>
                <a:moveTo>
                  <a:pt x="5727" y="905"/>
                </a:moveTo>
                <a:cubicBezTo>
                  <a:pt x="5936" y="733"/>
                  <a:pt x="6180" y="598"/>
                  <a:pt x="6381" y="418"/>
                </a:cubicBezTo>
                <a:lnTo>
                  <a:pt x="5073" y="418"/>
                </a:lnTo>
                <a:cubicBezTo>
                  <a:pt x="5267" y="604"/>
                  <a:pt x="5512" y="740"/>
                  <a:pt x="5727" y="905"/>
                </a:cubicBezTo>
                <a:close/>
                <a:moveTo>
                  <a:pt x="2382" y="905"/>
                </a:moveTo>
                <a:cubicBezTo>
                  <a:pt x="2587" y="739"/>
                  <a:pt x="2820" y="603"/>
                  <a:pt x="3021" y="433"/>
                </a:cubicBezTo>
                <a:cubicBezTo>
                  <a:pt x="2595" y="443"/>
                  <a:pt x="2129" y="413"/>
                  <a:pt x="1728" y="448"/>
                </a:cubicBezTo>
                <a:cubicBezTo>
                  <a:pt x="1958" y="589"/>
                  <a:pt x="2161" y="756"/>
                  <a:pt x="2382" y="905"/>
                </a:cubicBezTo>
                <a:close/>
                <a:moveTo>
                  <a:pt x="6578" y="464"/>
                </a:moveTo>
                <a:cubicBezTo>
                  <a:pt x="6345" y="650"/>
                  <a:pt x="6087" y="813"/>
                  <a:pt x="5849" y="996"/>
                </a:cubicBezTo>
                <a:cubicBezTo>
                  <a:pt x="6084" y="1086"/>
                  <a:pt x="6330" y="1443"/>
                  <a:pt x="6578" y="1497"/>
                </a:cubicBezTo>
                <a:cubicBezTo>
                  <a:pt x="6894" y="1567"/>
                  <a:pt x="7220" y="1447"/>
                  <a:pt x="7597" y="1497"/>
                </a:cubicBezTo>
                <a:cubicBezTo>
                  <a:pt x="7309" y="1162"/>
                  <a:pt x="6917" y="799"/>
                  <a:pt x="6578" y="464"/>
                </a:cubicBezTo>
                <a:close/>
                <a:moveTo>
                  <a:pt x="1500" y="479"/>
                </a:moveTo>
                <a:cubicBezTo>
                  <a:pt x="1232" y="772"/>
                  <a:pt x="902" y="1111"/>
                  <a:pt x="634" y="1391"/>
                </a:cubicBezTo>
                <a:cubicBezTo>
                  <a:pt x="610" y="1416"/>
                  <a:pt x="528" y="1445"/>
                  <a:pt x="558" y="1497"/>
                </a:cubicBezTo>
                <a:lnTo>
                  <a:pt x="1546" y="1497"/>
                </a:lnTo>
                <a:cubicBezTo>
                  <a:pt x="1778" y="1324"/>
                  <a:pt x="2029" y="1170"/>
                  <a:pt x="2245" y="981"/>
                </a:cubicBezTo>
                <a:cubicBezTo>
                  <a:pt x="1984" y="827"/>
                  <a:pt x="1777" y="618"/>
                  <a:pt x="1500" y="479"/>
                </a:cubicBezTo>
                <a:close/>
                <a:moveTo>
                  <a:pt x="3188" y="494"/>
                </a:moveTo>
                <a:cubicBezTo>
                  <a:pt x="2972" y="673"/>
                  <a:pt x="2726" y="823"/>
                  <a:pt x="2504" y="996"/>
                </a:cubicBezTo>
                <a:cubicBezTo>
                  <a:pt x="2741" y="1158"/>
                  <a:pt x="2972" y="1328"/>
                  <a:pt x="3203" y="1497"/>
                </a:cubicBezTo>
                <a:cubicBezTo>
                  <a:pt x="3453" y="1337"/>
                  <a:pt x="3695" y="1168"/>
                  <a:pt x="3918" y="981"/>
                </a:cubicBezTo>
                <a:cubicBezTo>
                  <a:pt x="3660" y="832"/>
                  <a:pt x="3464" y="623"/>
                  <a:pt x="3188" y="494"/>
                </a:cubicBezTo>
                <a:close/>
                <a:moveTo>
                  <a:pt x="4860" y="494"/>
                </a:moveTo>
                <a:cubicBezTo>
                  <a:pt x="4644" y="673"/>
                  <a:pt x="4399" y="823"/>
                  <a:pt x="4176" y="996"/>
                </a:cubicBezTo>
                <a:cubicBezTo>
                  <a:pt x="4413" y="1159"/>
                  <a:pt x="4644" y="1328"/>
                  <a:pt x="4876" y="1497"/>
                </a:cubicBezTo>
                <a:cubicBezTo>
                  <a:pt x="5126" y="1337"/>
                  <a:pt x="5367" y="1168"/>
                  <a:pt x="5590" y="981"/>
                </a:cubicBezTo>
                <a:cubicBezTo>
                  <a:pt x="5333" y="832"/>
                  <a:pt x="5137" y="623"/>
                  <a:pt x="4860" y="494"/>
                </a:cubicBezTo>
                <a:close/>
                <a:moveTo>
                  <a:pt x="2367" y="1087"/>
                </a:moveTo>
                <a:cubicBezTo>
                  <a:pt x="2182" y="1227"/>
                  <a:pt x="1988" y="1357"/>
                  <a:pt x="1804" y="1497"/>
                </a:cubicBezTo>
                <a:cubicBezTo>
                  <a:pt x="2179" y="1487"/>
                  <a:pt x="2595" y="1518"/>
                  <a:pt x="2945" y="1482"/>
                </a:cubicBezTo>
                <a:cubicBezTo>
                  <a:pt x="2739" y="1363"/>
                  <a:pt x="2576" y="1202"/>
                  <a:pt x="2367" y="1087"/>
                </a:cubicBezTo>
                <a:close/>
                <a:moveTo>
                  <a:pt x="4039" y="1087"/>
                </a:moveTo>
                <a:cubicBezTo>
                  <a:pt x="3855" y="1227"/>
                  <a:pt x="3661" y="1357"/>
                  <a:pt x="3477" y="1497"/>
                </a:cubicBezTo>
                <a:cubicBezTo>
                  <a:pt x="3852" y="1487"/>
                  <a:pt x="4267" y="1518"/>
                  <a:pt x="4617" y="1482"/>
                </a:cubicBezTo>
                <a:cubicBezTo>
                  <a:pt x="4412" y="1363"/>
                  <a:pt x="4248" y="1202"/>
                  <a:pt x="4039" y="1087"/>
                </a:cubicBezTo>
                <a:close/>
                <a:moveTo>
                  <a:pt x="5712" y="1087"/>
                </a:moveTo>
                <a:cubicBezTo>
                  <a:pt x="5527" y="1227"/>
                  <a:pt x="5333" y="1357"/>
                  <a:pt x="5149" y="1497"/>
                </a:cubicBezTo>
                <a:cubicBezTo>
                  <a:pt x="5524" y="1487"/>
                  <a:pt x="5940" y="1518"/>
                  <a:pt x="6289" y="1482"/>
                </a:cubicBezTo>
                <a:cubicBezTo>
                  <a:pt x="6085" y="1362"/>
                  <a:pt x="5919" y="1204"/>
                  <a:pt x="5712" y="1087"/>
                </a:cubicBezTo>
                <a:close/>
                <a:moveTo>
                  <a:pt x="3446" y="4736"/>
                </a:moveTo>
                <a:cubicBezTo>
                  <a:pt x="3463" y="4742"/>
                  <a:pt x="3483" y="4754"/>
                  <a:pt x="3462" y="4736"/>
                </a:cubicBezTo>
                <a:cubicBezTo>
                  <a:pt x="2870" y="3746"/>
                  <a:pt x="2304" y="2731"/>
                  <a:pt x="1683" y="1771"/>
                </a:cubicBezTo>
                <a:lnTo>
                  <a:pt x="512" y="1771"/>
                </a:lnTo>
                <a:cubicBezTo>
                  <a:pt x="1436" y="2753"/>
                  <a:pt x="2485" y="3741"/>
                  <a:pt x="3446" y="4736"/>
                </a:cubicBezTo>
                <a:close/>
                <a:moveTo>
                  <a:pt x="3918" y="5192"/>
                </a:moveTo>
                <a:cubicBezTo>
                  <a:pt x="3681" y="4040"/>
                  <a:pt x="3411" y="2921"/>
                  <a:pt x="3173" y="1771"/>
                </a:cubicBezTo>
                <a:cubicBezTo>
                  <a:pt x="2747" y="1781"/>
                  <a:pt x="2281" y="1751"/>
                  <a:pt x="1880" y="1786"/>
                </a:cubicBezTo>
                <a:cubicBezTo>
                  <a:pt x="2568" y="2913"/>
                  <a:pt x="3226" y="4069"/>
                  <a:pt x="3918" y="5192"/>
                </a:cubicBezTo>
                <a:close/>
                <a:moveTo>
                  <a:pt x="3325" y="1771"/>
                </a:moveTo>
                <a:cubicBezTo>
                  <a:pt x="3568" y="2921"/>
                  <a:pt x="3814" y="4070"/>
                  <a:pt x="4085" y="5192"/>
                </a:cubicBezTo>
                <a:cubicBezTo>
                  <a:pt x="4315" y="4049"/>
                  <a:pt x="4551" y="2912"/>
                  <a:pt x="4784" y="1771"/>
                </a:cubicBezTo>
                <a:lnTo>
                  <a:pt x="3325" y="1771"/>
                </a:lnTo>
                <a:close/>
                <a:moveTo>
                  <a:pt x="4952" y="1771"/>
                </a:moveTo>
                <a:cubicBezTo>
                  <a:pt x="4694" y="2872"/>
                  <a:pt x="4452" y="4069"/>
                  <a:pt x="4252" y="5177"/>
                </a:cubicBezTo>
                <a:cubicBezTo>
                  <a:pt x="4891" y="4125"/>
                  <a:pt x="5581" y="3013"/>
                  <a:pt x="6213" y="1969"/>
                </a:cubicBezTo>
                <a:cubicBezTo>
                  <a:pt x="6256" y="1899"/>
                  <a:pt x="6330" y="1812"/>
                  <a:pt x="6305" y="1771"/>
                </a:cubicBezTo>
                <a:lnTo>
                  <a:pt x="4952" y="1771"/>
                </a:lnTo>
                <a:close/>
                <a:moveTo>
                  <a:pt x="4739" y="4690"/>
                </a:moveTo>
                <a:cubicBezTo>
                  <a:pt x="5625" y="3782"/>
                  <a:pt x="6585" y="2844"/>
                  <a:pt x="7475" y="1954"/>
                </a:cubicBezTo>
                <a:cubicBezTo>
                  <a:pt x="7536" y="1893"/>
                  <a:pt x="7629" y="1819"/>
                  <a:pt x="7612" y="1771"/>
                </a:cubicBezTo>
                <a:lnTo>
                  <a:pt x="6518" y="1771"/>
                </a:lnTo>
                <a:cubicBezTo>
                  <a:pt x="5915" y="2725"/>
                  <a:pt x="5291" y="3738"/>
                  <a:pt x="4739" y="4690"/>
                </a:cubicBezTo>
                <a:close/>
              </a:path>
            </a:pathLst>
          </a:custGeom>
          <a:solidFill>
            <a:schemeClr val="bg1"/>
          </a:solidFill>
          <a:ln>
            <a:noFill/>
          </a:ln>
        </p:spPr>
        <p:txBody>
          <a:bodyPr/>
          <a:p/>
        </p:txBody>
      </p:sp>
      <p:grpSp>
        <p:nvGrpSpPr>
          <p:cNvPr id="27" name="组合 26">
            <a:extLst>
              <a:ext uri="{FF2B5EF4-FFF2-40B4-BE49-F238E27FC236}">
                <a16:creationId xmlns:a16="http://schemas.microsoft.com/office/drawing/2014/main" id="{702AF1A7-C5C8-424F-BD07-4968D1313381}"/>
              </a:ext>
            </a:extLst>
          </p:cNvPr>
          <p:cNvGrpSpPr/>
          <p:nvPr/>
        </p:nvGrpSpPr>
        <p:grpSpPr>
          <a:xfrm rot="16200000">
            <a:off x="11580741" y="6296280"/>
            <a:ext cx="221331" cy="594613"/>
            <a:chOff x="9046097" y="2240416"/>
            <a:chExt cx="526206" cy="1413669"/>
          </a:xfrm>
          <a:solidFill>
            <a:schemeClr val="bg1"/>
          </a:solidFill>
        </p:grpSpPr>
        <p:sp>
          <p:nvSpPr>
            <p:cNvPr id="24" name="等腰三角形 23">
              <a:extLst>
                <a:ext uri="{FF2B5EF4-FFF2-40B4-BE49-F238E27FC236}">
                  <a16:creationId xmlns:a16="http://schemas.microsoft.com/office/drawing/2014/main" id="{D2FFCE56-9275-4649-9DCB-DF39F1FA254B}"/>
                </a:ext>
              </a:extLst>
            </p:cNvPr>
            <p:cNvSpPr/>
            <p:nvPr/>
          </p:nvSpPr>
          <p:spPr>
            <a:xfrm>
              <a:off x="9046097" y="2240416"/>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schemeClr val="bg1"/>
                </a:solidFill>
              </a:endParaRPr>
            </a:p>
          </p:txBody>
        </p:sp>
        <p:sp>
          <p:nvSpPr>
            <p:cNvPr id="25" name="等腰三角形 24">
              <a:extLst>
                <a:ext uri="{FF2B5EF4-FFF2-40B4-BE49-F238E27FC236}">
                  <a16:creationId xmlns:a16="http://schemas.microsoft.com/office/drawing/2014/main" id="{F8358F0D-FBE0-4D1D-9BF9-F7D4EB42542C}"/>
                </a:ext>
              </a:extLst>
            </p:cNvPr>
            <p:cNvSpPr/>
            <p:nvPr/>
          </p:nvSpPr>
          <p:spPr>
            <a:xfrm>
              <a:off x="9046097" y="2720438"/>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schemeClr val="bg1"/>
                </a:solidFill>
              </a:endParaRPr>
            </a:p>
          </p:txBody>
        </p:sp>
        <p:sp>
          <p:nvSpPr>
            <p:cNvPr id="26" name="等腰三角形 25">
              <a:extLst>
                <a:ext uri="{FF2B5EF4-FFF2-40B4-BE49-F238E27FC236}">
                  <a16:creationId xmlns:a16="http://schemas.microsoft.com/office/drawing/2014/main" id="{320EB128-463A-40CB-90A6-A534778B5C6B}"/>
                </a:ext>
              </a:extLst>
            </p:cNvPr>
            <p:cNvSpPr/>
            <p:nvPr/>
          </p:nvSpPr>
          <p:spPr>
            <a:xfrm>
              <a:off x="9046097" y="3200459"/>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schemeClr val="bg1"/>
                </a:solidFill>
              </a:endParaRPr>
            </a:p>
          </p:txBody>
        </p:sp>
      </p:grpSp>
      <p:grpSp>
        <p:nvGrpSpPr>
          <p:cNvPr id="31" name="组合 30">
            <a:extLst>
              <a:ext uri="{FF2B5EF4-FFF2-40B4-BE49-F238E27FC236}">
                <a16:creationId xmlns:a16="http://schemas.microsoft.com/office/drawing/2014/main" id="{E6A35D65-7F49-46CE-B70D-69D2A248FB0B}"/>
              </a:ext>
            </a:extLst>
          </p:cNvPr>
          <p:cNvGrpSpPr/>
          <p:nvPr/>
        </p:nvGrpSpPr>
        <p:grpSpPr>
          <a:xfrm>
            <a:off x="328910" y="366288"/>
            <a:ext cx="537128" cy="114231"/>
            <a:chOff x="533400" y="1021444"/>
            <a:chExt cx="2053415" cy="436700"/>
          </a:xfrm>
          <a:solidFill>
            <a:schemeClr val="bg1"/>
          </a:solidFill>
        </p:grpSpPr>
        <p:sp>
          <p:nvSpPr>
            <p:cNvPr id="28" name="椭圆 27">
              <a:extLst>
                <a:ext uri="{FF2B5EF4-FFF2-40B4-BE49-F238E27FC236}">
                  <a16:creationId xmlns:a16="http://schemas.microsoft.com/office/drawing/2014/main" id="{C00F9884-73F4-4FB8-8F8A-7C6DA470B952}"/>
                </a:ext>
              </a:extLst>
            </p:cNvPr>
            <p:cNvSpPr/>
            <p:nvPr/>
          </p:nvSpPr>
          <p:spPr>
            <a:xfrm>
              <a:off x="533400" y="1021444"/>
              <a:ext cx="436700" cy="4367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椭圆 28">
              <a:extLst>
                <a:ext uri="{FF2B5EF4-FFF2-40B4-BE49-F238E27FC236}">
                  <a16:creationId xmlns:a16="http://schemas.microsoft.com/office/drawing/2014/main" id="{96A44E55-F7C4-413B-8990-165172424805}"/>
                </a:ext>
              </a:extLst>
            </p:cNvPr>
            <p:cNvSpPr/>
            <p:nvPr/>
          </p:nvSpPr>
          <p:spPr>
            <a:xfrm>
              <a:off x="1341758" y="1021444"/>
              <a:ext cx="436700" cy="4367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椭圆 29">
              <a:extLst>
                <a:ext uri="{FF2B5EF4-FFF2-40B4-BE49-F238E27FC236}">
                  <a16:creationId xmlns:a16="http://schemas.microsoft.com/office/drawing/2014/main" id="{044D9AC6-EC07-48C3-A9A1-3CD2BDE31D63}"/>
                </a:ext>
              </a:extLst>
            </p:cNvPr>
            <p:cNvSpPr/>
            <p:nvPr/>
          </p:nvSpPr>
          <p:spPr>
            <a:xfrm>
              <a:off x="2150115" y="1021444"/>
              <a:ext cx="436700" cy="4367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pic>
        <p:nvPicPr>
          <p:cNvPr id="2" name="纯音乐安静舒缓那个夏天的坡道背景配乐">
            <a:hlinkClick r:id="" action="ppaction://media"/>
            <a:extLst>
              <a:ext uri="{FF2B5EF4-FFF2-40B4-BE49-F238E27FC236}">
                <a16:creationId xmlns:a16="http://schemas.microsoft.com/office/drawing/2014/main" id="{91A6A4C4-E8CE-4C0F-9653-B64571A41B94}"/>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875874" y="-406996"/>
            <a:ext cx="609600" cy="609600"/>
          </a:xfrm>
          <a:prstGeom prst="rect">
            <a:avLst/>
          </a:prstGeom>
        </p:spPr>
      </p:pic>
    </p:spTree>
    <p:custDataLst>
      <p:tags r:id="rId1"/>
    </p:custDataLst>
    <p:extLst>
      <p:ext uri="{BB962C8B-B14F-4D97-AF65-F5344CB8AC3E}">
        <p14:creationId xmlns:p14="http://schemas.microsoft.com/office/powerpoint/2010/main" val="333245533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par>
                          <p:cTn id="11" fill="hold">
                            <p:stCondLst>
                              <p:cond delay="500"/>
                            </p:stCondLst>
                            <p:childTnLst>
                              <p:par>
                                <p:cTn id="12" presetID="31" presetClass="entr" presetSubtype="0" fill="hold" nodeType="after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1000" fill="hold"/>
                                        <p:tgtEl>
                                          <p:spTgt spid="21"/>
                                        </p:tgtEl>
                                        <p:attrNameLst>
                                          <p:attrName>ppt_w</p:attrName>
                                        </p:attrNameLst>
                                      </p:cBhvr>
                                      <p:tavLst>
                                        <p:tav tm="0">
                                          <p:val>
                                            <p:fltVal val="0"/>
                                          </p:val>
                                        </p:tav>
                                        <p:tav tm="100000">
                                          <p:val>
                                            <p:strVal val="#ppt_w"/>
                                          </p:val>
                                        </p:tav>
                                      </p:tavLst>
                                    </p:anim>
                                    <p:anim calcmode="lin" valueType="num">
                                      <p:cBhvr>
                                        <p:cTn id="15" dur="1000" fill="hold"/>
                                        <p:tgtEl>
                                          <p:spTgt spid="21"/>
                                        </p:tgtEl>
                                        <p:attrNameLst>
                                          <p:attrName>ppt_h</p:attrName>
                                        </p:attrNameLst>
                                      </p:cBhvr>
                                      <p:tavLst>
                                        <p:tav tm="0">
                                          <p:val>
                                            <p:fltVal val="0"/>
                                          </p:val>
                                        </p:tav>
                                        <p:tav tm="100000">
                                          <p:val>
                                            <p:strVal val="#ppt_h"/>
                                          </p:val>
                                        </p:tav>
                                      </p:tavLst>
                                    </p:anim>
                                    <p:anim calcmode="lin" valueType="num">
                                      <p:cBhvr>
                                        <p:cTn id="16" dur="1000" fill="hold"/>
                                        <p:tgtEl>
                                          <p:spTgt spid="21"/>
                                        </p:tgtEl>
                                        <p:attrNameLst>
                                          <p:attrName>style.rotation</p:attrName>
                                        </p:attrNameLst>
                                      </p:cBhvr>
                                      <p:tavLst>
                                        <p:tav tm="0">
                                          <p:val>
                                            <p:fltVal val="90"/>
                                          </p:val>
                                        </p:tav>
                                        <p:tav tm="100000">
                                          <p:val>
                                            <p:fltVal val="0"/>
                                          </p:val>
                                        </p:tav>
                                      </p:tavLst>
                                    </p:anim>
                                    <p:animEffect transition="in" filter="fade">
                                      <p:cBhvr>
                                        <p:cTn id="17" dur="1000"/>
                                        <p:tgtEl>
                                          <p:spTgt spid="21"/>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right)">
                                      <p:cBhvr>
                                        <p:cTn id="21" dur="500"/>
                                        <p:tgtEl>
                                          <p:spTgt spid="19"/>
                                        </p:tgtEl>
                                      </p:cBhvr>
                                    </p:animEffect>
                                  </p:childTnLst>
                                </p:cTn>
                              </p:par>
                            </p:childTnLst>
                          </p:cTn>
                        </p:par>
                        <p:par>
                          <p:cTn id="22" fill="hold">
                            <p:stCondLst>
                              <p:cond delay="2000"/>
                            </p:stCondLst>
                            <p:childTnLst>
                              <p:par>
                                <p:cTn id="23" presetID="0" presetClass="entr" presetSubtype="0" fill="hold" nodeType="afterEffect">
                                  <p:stCondLst>
                                    <p:cond delay="0"/>
                                  </p:stCondLst>
                                  <p:childTnLst>
                                    <p:set>
                                      <p:cBhvr>
                                        <p:cTn id="24" dur="750" fill="hold">
                                          <p:stCondLst>
                                            <p:cond delay="0"/>
                                          </p:stCondLst>
                                        </p:cTn>
                                        <p:tgtEl>
                                          <p:spTgt spid="8"/>
                                        </p:tgtEl>
                                        <p:attrNameLst>
                                          <p:attrName>style.visibility</p:attrName>
                                        </p:attrNameLst>
                                      </p:cBhvr>
                                      <p:to>
                                        <p:strVal val="visible"/>
                                      </p:to>
                                    </p:set>
                                    <p:anim to="" calcmode="lin" valueType="num">
                                      <p:cBhvr>
                                        <p:cTn id="25" dur="750" fill="hold">
                                          <p:stCondLst>
                                            <p:cond delay="0"/>
                                          </p:stCondLst>
                                        </p:cTn>
                                        <p:tgtEl>
                                          <p:spTgt spid="8"/>
                                        </p:tgtEl>
                                        <p:attrNameLst>
                                          <p:attrName>ppt_h</p:attrName>
                                        </p:attrNameLst>
                                      </p:cBhvr>
                                      <p:tavLst>
                                        <p:tav tm="0" fmla="#ppt_h-#ppt_h*cos(4*pi*$)*(1-$)^2">
                                          <p:val>
                                            <p:strVal val="0"/>
                                          </p:val>
                                        </p:tav>
                                        <p:tav tm="100000">
                                          <p:val>
                                            <p:strVal val="1"/>
                                          </p:val>
                                        </p:tav>
                                      </p:tavLst>
                                    </p:anim>
                                    <p:anim to="" calcmode="lin" valueType="num">
                                      <p:cBhvr>
                                        <p:cTn id="26" dur="750" fill="hold">
                                          <p:stCondLst>
                                            <p:cond delay="0"/>
                                          </p:stCondLst>
                                        </p:cTn>
                                        <p:tgtEl>
                                          <p:spTgt spid="8"/>
                                        </p:tgtEl>
                                        <p:attrNameLst>
                                          <p:attrName>ppt_w</p:attrName>
                                        </p:attrNameLst>
                                      </p:cBhvr>
                                      <p:tavLst>
                                        <p:tav tm="0" fmla="#ppt_w-#ppt_w*cos(4*pi*$)*(1-$)^2">
                                          <p:val>
                                            <p:strVal val="0"/>
                                          </p:val>
                                        </p:tav>
                                        <p:tav tm="100000">
                                          <p:val>
                                            <p:strVal val="1"/>
                                          </p:val>
                                        </p:tav>
                                      </p:tavLst>
                                    </p:anim>
                                  </p:childTnLst>
                                </p:cTn>
                              </p:par>
                            </p:childTnLst>
                          </p:cTn>
                        </p:par>
                        <p:par>
                          <p:cTn id="27" fill="hold">
                            <p:stCondLst>
                              <p:cond delay="2750"/>
                            </p:stCondLst>
                            <p:childTnLst>
                              <p:par>
                                <p:cTn id="28" presetID="2" presetClass="entr" presetSubtype="2"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0-#ppt_w/2"/>
                                          </p:val>
                                        </p:tav>
                                        <p:tav tm="100000">
                                          <p:val>
                                            <p:strVal val="#ppt_x"/>
                                          </p:val>
                                        </p:tav>
                                      </p:tavLst>
                                    </p:anim>
                                    <p:anim calcmode="lin" valueType="num">
                                      <p:cBhvr additive="base">
                                        <p:cTn id="35" dur="500" fill="hold"/>
                                        <p:tgtEl>
                                          <p:spTgt spid="11"/>
                                        </p:tgtEl>
                                        <p:attrNameLst>
                                          <p:attrName>ppt_y</p:attrName>
                                        </p:attrNameLst>
                                      </p:cBhvr>
                                      <p:tavLst>
                                        <p:tav tm="0">
                                          <p:val>
                                            <p:strVal val="#ppt_y"/>
                                          </p:val>
                                        </p:tav>
                                        <p:tav tm="100000">
                                          <p:val>
                                            <p:strVal val="#ppt_y"/>
                                          </p:val>
                                        </p:tav>
                                      </p:tavLst>
                                    </p:anim>
                                  </p:childTnLst>
                                </p:cTn>
                              </p:par>
                            </p:childTnLst>
                          </p:cTn>
                        </p:par>
                        <p:par>
                          <p:cTn id="36" fill="hold">
                            <p:stCondLst>
                              <p:cond delay="3250"/>
                            </p:stCondLst>
                            <p:childTnLst>
                              <p:par>
                                <p:cTn id="37" presetID="42"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1000"/>
                                        <p:tgtEl>
                                          <p:spTgt spid="16"/>
                                        </p:tgtEl>
                                      </p:cBhvr>
                                    </p:animEffect>
                                    <p:anim calcmode="lin" valueType="num">
                                      <p:cBhvr>
                                        <p:cTn id="40" dur="1000" fill="hold"/>
                                        <p:tgtEl>
                                          <p:spTgt spid="16"/>
                                        </p:tgtEl>
                                        <p:attrNameLst>
                                          <p:attrName>ppt_x</p:attrName>
                                        </p:attrNameLst>
                                      </p:cBhvr>
                                      <p:tavLst>
                                        <p:tav tm="0">
                                          <p:val>
                                            <p:strVal val="#ppt_x"/>
                                          </p:val>
                                        </p:tav>
                                        <p:tav tm="100000">
                                          <p:val>
                                            <p:strVal val="#ppt_x"/>
                                          </p:val>
                                        </p:tav>
                                      </p:tavLst>
                                    </p:anim>
                                    <p:anim calcmode="lin" valueType="num">
                                      <p:cBhvr>
                                        <p:cTn id="41" dur="1000" fill="hold"/>
                                        <p:tgtEl>
                                          <p:spTgt spid="16"/>
                                        </p:tgtEl>
                                        <p:attrNameLst>
                                          <p:attrName>ppt_y</p:attrName>
                                        </p:attrNameLst>
                                      </p:cBhvr>
                                      <p:tavLst>
                                        <p:tav tm="0">
                                          <p:val>
                                            <p:strVal val="#ppt_y+.1"/>
                                          </p:val>
                                        </p:tav>
                                        <p:tav tm="100000">
                                          <p:val>
                                            <p:strVal val="#ppt_y"/>
                                          </p:val>
                                        </p:tav>
                                      </p:tavLst>
                                    </p:anim>
                                  </p:childTnLst>
                                </p:cTn>
                              </p:par>
                            </p:childTnLst>
                          </p:cTn>
                        </p:par>
                        <p:par>
                          <p:cTn id="42" fill="hold">
                            <p:stCondLst>
                              <p:cond delay="4250"/>
                            </p:stCondLst>
                            <p:childTnLst>
                              <p:par>
                                <p:cTn id="43" presetID="0" presetClass="entr" presetSubtype="0" fill="hold" grpId="0" nodeType="afterEffect">
                                  <p:stCondLst>
                                    <p:cond delay="0"/>
                                  </p:stCondLst>
                                  <p:iterate type="lt">
                                    <p:tmPct val="10000"/>
                                  </p:iterate>
                                  <p:childTnLst>
                                    <p:set>
                                      <p:cBhvr>
                                        <p:cTn id="44" dur="750" fill="hold">
                                          <p:stCondLst>
                                            <p:cond delay="0"/>
                                          </p:stCondLst>
                                        </p:cTn>
                                        <p:tgtEl>
                                          <p:spTgt spid="17"/>
                                        </p:tgtEl>
                                        <p:attrNameLst>
                                          <p:attrName>style.visibility</p:attrName>
                                        </p:attrNameLst>
                                      </p:cBhvr>
                                      <p:to>
                                        <p:strVal val="visible"/>
                                      </p:to>
                                    </p:set>
                                    <p:anim to="" calcmode="lin" valueType="num">
                                      <p:cBhvr>
                                        <p:cTn id="45" dur="750" fill="hold">
                                          <p:stCondLst>
                                            <p:cond delay="0"/>
                                          </p:stCondLst>
                                        </p:cTn>
                                        <p:tgtEl>
                                          <p:spTgt spid="17"/>
                                        </p:tgtEl>
                                        <p:attrNameLst>
                                          <p:attrName>ppt_h</p:attrName>
                                        </p:attrNameLst>
                                      </p:cBhvr>
                                      <p:tavLst>
                                        <p:tav tm="0" fmla="#ppt_h-#ppt_h*((1.5-1.5*$)^3-(1.5-1.5*$)^2)">
                                          <p:val>
                                            <p:strVal val="0"/>
                                          </p:val>
                                        </p:tav>
                                        <p:tav tm="100000">
                                          <p:val>
                                            <p:strVal val="1"/>
                                          </p:val>
                                        </p:tav>
                                      </p:tavLst>
                                    </p:anim>
                                    <p:anim to="" calcmode="lin" valueType="num">
                                      <p:cBhvr>
                                        <p:cTn id="46" dur="750" fill="hold">
                                          <p:stCondLst>
                                            <p:cond delay="0"/>
                                          </p:stCondLst>
                                        </p:cTn>
                                        <p:tgtEl>
                                          <p:spTgt spid="17"/>
                                        </p:tgtEl>
                                        <p:attrNameLst>
                                          <p:attrName>ppt_w</p:attrName>
                                        </p:attrNameLst>
                                      </p:cBhvr>
                                      <p:tavLst>
                                        <p:tav tm="0" fmla="#ppt_w-#ppt_w*((1.5-1.5*$)^3-(1.5-1.5*$)^2)">
                                          <p:val>
                                            <p:strVal val="0"/>
                                          </p:val>
                                        </p:tav>
                                        <p:tav tm="100000">
                                          <p:val>
                                            <p:strVal val="1"/>
                                          </p:val>
                                        </p:tav>
                                      </p:tavLst>
                                    </p:anim>
                                  </p:childTnLst>
                                </p:cTn>
                              </p:par>
                            </p:childTnLst>
                          </p:cTn>
                        </p:par>
                        <p:par>
                          <p:cTn id="47" fill="hold">
                            <p:stCondLst>
                              <p:cond delay="6275"/>
                            </p:stCondLst>
                            <p:childTnLst>
                              <p:par>
                                <p:cTn id="48" presetID="0" presetClass="entr" presetSubtype="0" fill="hold" grpId="0" nodeType="afterEffect">
                                  <p:stCondLst>
                                    <p:cond delay="0"/>
                                  </p:stCondLst>
                                  <p:iterate type="lt">
                                    <p:tmPct val="10000"/>
                                  </p:iterate>
                                  <p:childTnLst>
                                    <p:set>
                                      <p:cBhvr>
                                        <p:cTn id="49" dur="1" fill="hold">
                                          <p:stCondLst>
                                            <p:cond delay="0"/>
                                          </p:stCondLst>
                                        </p:cTn>
                                        <p:tgtEl>
                                          <p:spTgt spid="18"/>
                                        </p:tgtEl>
                                        <p:attrNameLst>
                                          <p:attrName>style.visibility</p:attrName>
                                        </p:attrNameLst>
                                      </p:cBhvr>
                                      <p:to>
                                        <p:strVal val="visible"/>
                                      </p:to>
                                    </p:set>
                                    <p:anim to="" calcmode="lin" valueType="num">
                                      <p:cBhvr>
                                        <p:cTn id="50" dur="700" fill="hold">
                                          <p:stCondLst>
                                            <p:cond delay="0"/>
                                          </p:stCondLst>
                                        </p:cTn>
                                        <p:tgtEl>
                                          <p:spTgt spid="18"/>
                                        </p:tgtEl>
                                        <p:attrNameLst>
                                          <p:attrName>ppt_x</p:attrName>
                                        </p:attrNameLst>
                                      </p:cBhvr>
                                      <p:tavLst>
                                        <p:tav tm="0" fmla="#ppt_x-(-#ppt_w/2*cos(ppt_r/180*pi))*((1.5-1.5*$)^2-(1.5-1.5*$)^3)">
                                          <p:val>
                                            <p:strVal val="0"/>
                                          </p:val>
                                        </p:tav>
                                        <p:tav tm="100000">
                                          <p:val>
                                            <p:strVal val="1"/>
                                          </p:val>
                                        </p:tav>
                                      </p:tavLst>
                                    </p:anim>
                                    <p:anim to="" calcmode="lin" valueType="num">
                                      <p:cBhvr>
                                        <p:cTn id="51" dur="700" fill="hold">
                                          <p:stCondLst>
                                            <p:cond delay="0"/>
                                          </p:stCondLst>
                                        </p:cTn>
                                        <p:tgtEl>
                                          <p:spTgt spid="18"/>
                                        </p:tgtEl>
                                        <p:attrNameLst>
                                          <p:attrName>ppt_y</p:attrName>
                                        </p:attrNameLst>
                                      </p:cBhvr>
                                      <p:tavLst>
                                        <p:tav tm="0" fmla="#ppt_y-(-#ppt_h/2*cos(ppt_r/180*pi))*((1.5-1.5*$)^2-(1.5-1.5*$)^3)">
                                          <p:val>
                                            <p:strVal val="0"/>
                                          </p:val>
                                        </p:tav>
                                        <p:tav tm="100000">
                                          <p:val>
                                            <p:strVal val="1"/>
                                          </p:val>
                                        </p:tav>
                                      </p:tavLst>
                                    </p:anim>
                                    <p:anim to="" calcmode="lin" valueType="num">
                                      <p:cBhvr>
                                        <p:cTn id="52" dur="700" fill="hold">
                                          <p:stCondLst>
                                            <p:cond delay="0"/>
                                          </p:stCondLst>
                                        </p:cTn>
                                        <p:tgtEl>
                                          <p:spTgt spid="18"/>
                                        </p:tgtEl>
                                        <p:attrNameLst>
                                          <p:attrName>ppt_h</p:attrName>
                                        </p:attrNameLst>
                                      </p:cBhvr>
                                      <p:tavLst>
                                        <p:tav tm="0" fmla="#ppt_h-(-#ppt_h)*((1.5-1.5*$)^2-(1.5-1.5*$)^3)">
                                          <p:val>
                                            <p:strVal val="0"/>
                                          </p:val>
                                        </p:tav>
                                        <p:tav tm="100000">
                                          <p:val>
                                            <p:strVal val="1"/>
                                          </p:val>
                                        </p:tav>
                                      </p:tavLst>
                                    </p:anim>
                                    <p:anim to="" calcmode="lin" valueType="num">
                                      <p:cBhvr>
                                        <p:cTn id="53" dur="700" fill="hold">
                                          <p:stCondLst>
                                            <p:cond delay="0"/>
                                          </p:stCondLst>
                                        </p:cTn>
                                        <p:tgtEl>
                                          <p:spTgt spid="18"/>
                                        </p:tgtEl>
                                        <p:attrNameLst>
                                          <p:attrName>ppt_w</p:attrName>
                                        </p:attrNameLst>
                                      </p:cBhvr>
                                      <p:tavLst>
                                        <p:tav tm="0" fmla="#ppt_w-(-#ppt_w)*((1.5-1.5*$)^2-(1.5-1.5*$)^3)">
                                          <p:val>
                                            <p:strVal val="0"/>
                                          </p:val>
                                        </p:tav>
                                        <p:tav tm="100000">
                                          <p:val>
                                            <p:strVal val="1"/>
                                          </p:val>
                                        </p:tav>
                                      </p:tavLst>
                                    </p:anim>
                                  </p:childTnLst>
                                </p:cTn>
                              </p:par>
                            </p:childTnLst>
                          </p:cTn>
                        </p:par>
                        <p:par>
                          <p:cTn id="54" fill="hold">
                            <p:stCondLst>
                              <p:cond delay="7395"/>
                            </p:stCondLst>
                            <p:childTnLst>
                              <p:par>
                                <p:cTn id="55" presetID="10"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58" repeatCount="indefinite" fill="hold" display="0">
                  <p:stCondLst>
                    <p:cond delay="indefinite"/>
                  </p:stCondLst>
                  <p:endCondLst>
                    <p:cond evt="onStopAudio" delay="0">
                      <p:tgtEl>
                        <p:sldTgt/>
                      </p:tgtEl>
                    </p:cond>
                  </p:endCondLst>
                </p:cTn>
                <p:tgtEl>
                  <p:spTgt spid="2"/>
                </p:tgtEl>
              </p:cMediaNode>
            </p:audio>
          </p:childTnLst>
        </p:cTn>
      </p:par>
    </p:tnLst>
    <p:bldLst>
      <p:bldP spid="10" grpId="0" animBg="1"/>
      <p:bldP spid="11" grpId="0" animBg="1"/>
      <p:bldP spid="16" grpId="0"/>
      <p:bldP spid="17"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a:extLst>
              <a:ext uri="{FF2B5EF4-FFF2-40B4-BE49-F238E27FC236}">
                <a16:creationId xmlns:a16="http://schemas.microsoft.com/office/drawing/2014/main" id="{81E7B914-D4AD-4A3A-A419-499024607E0A}"/>
              </a:ext>
            </a:extLst>
          </p:cNvPr>
          <p:cNvGrpSpPr/>
          <p:nvPr/>
        </p:nvGrpSpPr>
        <p:grpSpPr>
          <a:xfrm>
            <a:off x="7253089" y="1218751"/>
            <a:ext cx="4533719" cy="4507289"/>
            <a:chOff x="7253089" y="1218751"/>
            <a:chExt cx="4533719" cy="4507289"/>
          </a:xfrm>
        </p:grpSpPr>
        <p:grpSp>
          <p:nvGrpSpPr>
            <p:cNvPr id="5" name="íṣlïďé">
              <a:extLst>
                <a:ext uri="{FF2B5EF4-FFF2-40B4-BE49-F238E27FC236}">
                  <a16:creationId xmlns:a16="http://schemas.microsoft.com/office/drawing/2014/main" id="{3CAFE90E-FAED-4B7E-B7A0-438C1183B715}"/>
                </a:ext>
              </a:extLst>
            </p:cNvPr>
            <p:cNvGrpSpPr/>
            <p:nvPr/>
          </p:nvGrpSpPr>
          <p:grpSpPr>
            <a:xfrm>
              <a:off x="7253089" y="1218751"/>
              <a:ext cx="4533719" cy="4507289"/>
              <a:chOff x="5941640" y="1115579"/>
              <a:chExt cx="5534984" cy="5502717"/>
            </a:xfrm>
          </p:grpSpPr>
          <p:sp>
            <p:nvSpPr>
              <p:cNvPr id="29" name="íṧḷîḋe">
                <a:extLst>
                  <a:ext uri="{FF2B5EF4-FFF2-40B4-BE49-F238E27FC236}">
                    <a16:creationId xmlns:a16="http://schemas.microsoft.com/office/drawing/2014/main" id="{8C9E1058-3A75-407D-A792-59101495383D}"/>
                  </a:ext>
                </a:extLst>
              </p:cNvPr>
              <p:cNvSpPr/>
              <p:nvPr/>
            </p:nvSpPr>
            <p:spPr>
              <a:xfrm rot="16200000" flipH="1">
                <a:off x="5961959" y="1103631"/>
                <a:ext cx="5494346" cy="5534983"/>
              </a:xfrm>
              <a:custGeom>
                <a:avLst/>
                <a:gdLst>
                  <a:gd name="connsiteX0" fmla="*/ 0 w 5016823"/>
                  <a:gd name="connsiteY0" fmla="*/ 5016823 h 5016823"/>
                  <a:gd name="connsiteX1" fmla="*/ 0 w 5016823"/>
                  <a:gd name="connsiteY1" fmla="*/ 0 h 5016823"/>
                  <a:gd name="connsiteX2" fmla="*/ 5016823 w 5016823"/>
                  <a:gd name="connsiteY2" fmla="*/ 5016823 h 5016823"/>
                  <a:gd name="connsiteX3" fmla="*/ 0 w 5016823"/>
                  <a:gd name="connsiteY3" fmla="*/ 5016823 h 5016823"/>
                  <a:gd name="connsiteX0" fmla="*/ 0 w 5016823"/>
                  <a:gd name="connsiteY0" fmla="*/ 5534983 h 5534983"/>
                  <a:gd name="connsiteX1" fmla="*/ 10160 w 5016823"/>
                  <a:gd name="connsiteY1" fmla="*/ 0 h 5534983"/>
                  <a:gd name="connsiteX2" fmla="*/ 5016823 w 5016823"/>
                  <a:gd name="connsiteY2" fmla="*/ 5534983 h 5534983"/>
                  <a:gd name="connsiteX3" fmla="*/ 0 w 5016823"/>
                  <a:gd name="connsiteY3" fmla="*/ 5534983 h 5534983"/>
                  <a:gd name="connsiteX0" fmla="*/ 0 w 5494345"/>
                  <a:gd name="connsiteY0" fmla="*/ 5534983 h 5534983"/>
                  <a:gd name="connsiteX1" fmla="*/ 10160 w 5494345"/>
                  <a:gd name="connsiteY1" fmla="*/ 0 h 5534983"/>
                  <a:gd name="connsiteX2" fmla="*/ 5494345 w 5494345"/>
                  <a:gd name="connsiteY2" fmla="*/ 5524823 h 5534983"/>
                  <a:gd name="connsiteX3" fmla="*/ 0 w 5494345"/>
                  <a:gd name="connsiteY3" fmla="*/ 5534983 h 5534983"/>
                </a:gdLst>
                <a:ahLst/>
                <a:cxnLst>
                  <a:cxn ang="0">
                    <a:pos x="connsiteX0" y="connsiteY0"/>
                  </a:cxn>
                  <a:cxn ang="0">
                    <a:pos x="connsiteX1" y="connsiteY1"/>
                  </a:cxn>
                  <a:cxn ang="0">
                    <a:pos x="connsiteX2" y="connsiteY2"/>
                  </a:cxn>
                  <a:cxn ang="0">
                    <a:pos x="connsiteX3" y="connsiteY3"/>
                  </a:cxn>
                </a:cxnLst>
                <a:rect l="l" t="t" r="r" b="b"/>
                <a:pathLst>
                  <a:path w="5494345" h="5534983">
                    <a:moveTo>
                      <a:pt x="0" y="5534983"/>
                    </a:moveTo>
                    <a:cubicBezTo>
                      <a:pt x="3387" y="3689989"/>
                      <a:pt x="6773" y="1844994"/>
                      <a:pt x="10160" y="0"/>
                    </a:cubicBezTo>
                    <a:lnTo>
                      <a:pt x="5494345" y="5524823"/>
                    </a:lnTo>
                    <a:lnTo>
                      <a:pt x="0" y="5534983"/>
                    </a:lnTo>
                    <a:close/>
                  </a:path>
                </a:pathLst>
              </a:custGeom>
              <a:solidFill>
                <a:schemeClr val="tx1">
                  <a:alpha val="56000"/>
                </a:schemeClr>
              </a:solidFill>
              <a:ln w="6350"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p>
            </p:txBody>
          </p:sp>
          <p:sp>
            <p:nvSpPr>
              <p:cNvPr id="30" name="ïṩ1ïḓé">
                <a:extLst>
                  <a:ext uri="{FF2B5EF4-FFF2-40B4-BE49-F238E27FC236}">
                    <a16:creationId xmlns:a16="http://schemas.microsoft.com/office/drawing/2014/main" id="{68378494-8FA6-4B49-B4EA-0E37525B625B}"/>
                  </a:ext>
                </a:extLst>
              </p:cNvPr>
              <p:cNvSpPr/>
              <p:nvPr/>
            </p:nvSpPr>
            <p:spPr>
              <a:xfrm rot="16200000" flipH="1">
                <a:off x="6196535" y="860685"/>
                <a:ext cx="5025195" cy="5534983"/>
              </a:xfrm>
              <a:custGeom>
                <a:avLst/>
                <a:gdLst>
                  <a:gd name="connsiteX0" fmla="*/ 0 w 5016823"/>
                  <a:gd name="connsiteY0" fmla="*/ 5016823 h 5016823"/>
                  <a:gd name="connsiteX1" fmla="*/ 0 w 5016823"/>
                  <a:gd name="connsiteY1" fmla="*/ 0 h 5016823"/>
                  <a:gd name="connsiteX2" fmla="*/ 5016823 w 5016823"/>
                  <a:gd name="connsiteY2" fmla="*/ 5016823 h 5016823"/>
                  <a:gd name="connsiteX3" fmla="*/ 0 w 5016823"/>
                  <a:gd name="connsiteY3" fmla="*/ 5016823 h 5016823"/>
                  <a:gd name="connsiteX0" fmla="*/ 0 w 5016823"/>
                  <a:gd name="connsiteY0" fmla="*/ 5534983 h 5534983"/>
                  <a:gd name="connsiteX1" fmla="*/ 10160 w 5016823"/>
                  <a:gd name="connsiteY1" fmla="*/ 0 h 5534983"/>
                  <a:gd name="connsiteX2" fmla="*/ 5016823 w 5016823"/>
                  <a:gd name="connsiteY2" fmla="*/ 5534983 h 5534983"/>
                  <a:gd name="connsiteX3" fmla="*/ 0 w 5016823"/>
                  <a:gd name="connsiteY3" fmla="*/ 5534983 h 5534983"/>
                </a:gdLst>
                <a:ahLst/>
                <a:cxnLst>
                  <a:cxn ang="0">
                    <a:pos x="connsiteX0" y="connsiteY0"/>
                  </a:cxn>
                  <a:cxn ang="0">
                    <a:pos x="connsiteX1" y="connsiteY1"/>
                  </a:cxn>
                  <a:cxn ang="0">
                    <a:pos x="connsiteX2" y="connsiteY2"/>
                  </a:cxn>
                  <a:cxn ang="0">
                    <a:pos x="connsiteX3" y="connsiteY3"/>
                  </a:cxn>
                </a:cxnLst>
                <a:rect l="l" t="t" r="r" b="b"/>
                <a:pathLst>
                  <a:path w="5016823" h="5534983">
                    <a:moveTo>
                      <a:pt x="0" y="5534983"/>
                    </a:moveTo>
                    <a:cubicBezTo>
                      <a:pt x="3387" y="3689989"/>
                      <a:pt x="6773" y="1844994"/>
                      <a:pt x="10160" y="0"/>
                    </a:cubicBezTo>
                    <a:lnTo>
                      <a:pt x="5016823" y="5534983"/>
                    </a:lnTo>
                    <a:lnTo>
                      <a:pt x="0" y="5534983"/>
                    </a:lnTo>
                    <a:close/>
                  </a:path>
                </a:pathLst>
              </a:custGeom>
              <a:solidFill>
                <a:schemeClr val="tx1">
                  <a:alpha val="88000"/>
                </a:schemeClr>
              </a:solidFill>
              <a:ln w="6350"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p>
            </p:txBody>
          </p:sp>
        </p:grpSp>
        <p:sp>
          <p:nvSpPr>
            <p:cNvPr id="11" name="ïṥḷiḑê">
              <a:extLst>
                <a:ext uri="{FF2B5EF4-FFF2-40B4-BE49-F238E27FC236}">
                  <a16:creationId xmlns:a16="http://schemas.microsoft.com/office/drawing/2014/main" id="{E27738DC-75ED-49D0-A63C-49DCA2F133D5}"/>
                </a:ext>
              </a:extLst>
            </p:cNvPr>
            <p:cNvSpPr/>
            <p:nvPr/>
          </p:nvSpPr>
          <p:spPr bwMode="auto">
            <a:xfrm>
              <a:off x="7677780" y="1238347"/>
              <a:ext cx="4109028" cy="4110328"/>
            </a:xfrm>
            <a:custGeom>
              <a:avLst/>
              <a:gdLst>
                <a:gd name="T0" fmla="*/ 3160 w 3160"/>
                <a:gd name="T1" fmla="*/ 0 h 3161"/>
                <a:gd name="T2" fmla="*/ 0 w 3160"/>
                <a:gd name="T3" fmla="*/ 0 h 3161"/>
                <a:gd name="T4" fmla="*/ 3160 w 3160"/>
                <a:gd name="T5" fmla="*/ 3161 h 3161"/>
                <a:gd name="T6" fmla="*/ 3160 w 3160"/>
                <a:gd name="T7" fmla="*/ 0 h 3161"/>
              </a:gdLst>
              <a:ahLst/>
              <a:cxnLst>
                <a:cxn ang="0">
                  <a:pos x="T0" y="T1"/>
                </a:cxn>
                <a:cxn ang="0">
                  <a:pos x="T2" y="T3"/>
                </a:cxn>
                <a:cxn ang="0">
                  <a:pos x="T4" y="T5"/>
                </a:cxn>
                <a:cxn ang="0">
                  <a:pos x="T6" y="T7"/>
                </a:cxn>
              </a:cxnLst>
              <a:rect l="0" t="0" r="r" b="b"/>
              <a:pathLst>
                <a:path w="3160" h="3161">
                  <a:moveTo>
                    <a:pt x="3160" y="0"/>
                  </a:moveTo>
                  <a:lnTo>
                    <a:pt x="0" y="0"/>
                  </a:lnTo>
                  <a:lnTo>
                    <a:pt x="3160" y="3161"/>
                  </a:lnTo>
                  <a:lnTo>
                    <a:pt x="3160" y="0"/>
                  </a:lnTo>
                  <a:close/>
                </a:path>
              </a:pathLst>
            </a:custGeom>
            <a:blipFill dpi="0" rotWithShape="1">
              <a:blip r:embed="rId21">
                <a:extLst>
                  <a:ext uri="{28A0092B-C50C-407E-A947-70E740481C1C}">
                    <a14:useLocalDpi xmlns:a14="http://schemas.microsoft.com/office/drawing/2010/main" val="0"/>
                  </a:ext>
                </a:extLst>
              </a:blip>
              <a:srcRect/>
              <a:stretch>
                <a:fillRect l="-2000" r="-43000"/>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grpSp>
      <p:grpSp>
        <p:nvGrpSpPr>
          <p:cNvPr id="41" name="PA-组合 40">
            <a:extLst>
              <a:ext uri="{FF2B5EF4-FFF2-40B4-BE49-F238E27FC236}">
                <a16:creationId xmlns:a16="http://schemas.microsoft.com/office/drawing/2014/main" id="{51B91ECE-443F-4538-AA6C-237392497E32}"/>
              </a:ext>
            </a:extLst>
          </p:cNvPr>
          <p:cNvGrpSpPr/>
          <p:nvPr>
            <p:custDataLst>
              <p:tags r:id="rId1"/>
            </p:custDataLst>
          </p:nvPr>
        </p:nvGrpSpPr>
        <p:grpSpPr>
          <a:xfrm>
            <a:off x="1043295" y="1344612"/>
            <a:ext cx="3827166" cy="830997"/>
            <a:chOff x="1043295" y="1344612"/>
            <a:chExt cx="3827166" cy="830997"/>
          </a:xfrm>
        </p:grpSpPr>
        <p:sp>
          <p:nvSpPr>
            <p:cNvPr id="31" name="PA-MH_Others_1">
              <a:extLst>
                <a:ext uri="{FF2B5EF4-FFF2-40B4-BE49-F238E27FC236}">
                  <a16:creationId xmlns:a16="http://schemas.microsoft.com/office/drawing/2014/main" id="{5C974B00-9805-4625-99AE-BD8B5DD45BA5}"/>
                </a:ext>
              </a:extLst>
            </p:cNvPr>
            <p:cNvSpPr txBox="1"/>
            <p:nvPr>
              <p:custDataLst>
                <p:tags r:id="rId18"/>
              </p:custDataLst>
            </p:nvPr>
          </p:nvSpPr>
          <p:spPr>
            <a:xfrm>
              <a:off x="1043295" y="1344612"/>
              <a:ext cx="3112399" cy="830997"/>
            </a:xfrm>
            <a:prstGeom prst="rect">
              <a:avLst/>
            </a:prstGeom>
            <a:noFill/>
          </p:spPr>
          <p:txBody>
            <a:bodyPr vert="horz" wrap="square" lIns="0" tIns="0" rIns="0" bIns="0" rtlCol="0" anchor="ctr" anchorCtr="0">
              <a:spAutoFit/>
            </a:bodyPr>
            <a:lstStyle/>
            <a:p>
              <a:r>
                <a:rPr lang="zh-CN" altLang="en-US" sz="5400" b="1" dirty="0">
                  <a:solidFill>
                    <a:schemeClr val="tx1">
                      <a:lumMod val="75000"/>
                      <a:lumOff val="25000"/>
                    </a:schemeClr>
                  </a:solidFill>
                  <a:latin typeface="Arial" panose="020B0604020202020204" pitchFamily="34" charset="0"/>
                  <a:ea typeface="微软雅黑" panose="020B0503020204020204" pitchFamily="34" charset="-122"/>
                  <a:cs typeface="+mn-ea"/>
                  <a:sym typeface="+mn-lt"/>
                </a:rPr>
                <a:t>目录</a:t>
              </a:r>
            </a:p>
          </p:txBody>
        </p:sp>
        <p:sp>
          <p:nvSpPr>
            <p:cNvPr id="32" name="PA-MH_Others_2">
              <a:extLst>
                <a:ext uri="{FF2B5EF4-FFF2-40B4-BE49-F238E27FC236}">
                  <a16:creationId xmlns:a16="http://schemas.microsoft.com/office/drawing/2014/main" id="{347A633B-8F37-4E7A-9838-1099C7471C0B}"/>
                </a:ext>
              </a:extLst>
            </p:cNvPr>
            <p:cNvSpPr txBox="1"/>
            <p:nvPr>
              <p:custDataLst>
                <p:tags r:id="rId19"/>
              </p:custDataLst>
            </p:nvPr>
          </p:nvSpPr>
          <p:spPr>
            <a:xfrm>
              <a:off x="2670824" y="1700349"/>
              <a:ext cx="2199637" cy="276999"/>
            </a:xfrm>
            <a:prstGeom prst="rect">
              <a:avLst/>
            </a:prstGeom>
            <a:noFill/>
          </p:spPr>
          <p:txBody>
            <a:bodyPr wrap="square" lIns="0" tIns="0" rIns="0" bIns="0">
              <a:spAutoFit/>
            </a:bodyPr>
            <a:lstStyle/>
            <a:p>
              <a:pPr algn="dist">
                <a:defRPr/>
              </a:pPr>
              <a:r>
                <a:rPr lang="en-US" altLang="zh-CN" dirty="0">
                  <a:solidFill>
                    <a:schemeClr val="tx1">
                      <a:lumMod val="75000"/>
                      <a:lumOff val="25000"/>
                    </a:schemeClr>
                  </a:solidFill>
                  <a:latin typeface="Arial" panose="020B0604020202020204" pitchFamily="34" charset="0"/>
                  <a:ea typeface="微软雅黑" panose="020B0503020204020204" pitchFamily="34" charset="-122"/>
                  <a:cs typeface="+mn-ea"/>
                  <a:sym typeface="+mn-lt"/>
                </a:rPr>
                <a:t>CONTENTS</a:t>
              </a:r>
              <a:endParaRPr lang="zh-CN" altLang="en-US" dirty="0">
                <a:solidFill>
                  <a:schemeClr val="tx1">
                    <a:lumMod val="75000"/>
                    <a:lumOff val="25000"/>
                  </a:schemeClr>
                </a:solidFill>
                <a:latin typeface="Arial" panose="020B0604020202020204" pitchFamily="34" charset="0"/>
                <a:ea typeface="微软雅黑" panose="020B0503020204020204" pitchFamily="34" charset="-122"/>
                <a:cs typeface="+mn-ea"/>
                <a:sym typeface="+mn-lt"/>
              </a:endParaRPr>
            </a:p>
          </p:txBody>
        </p:sp>
      </p:grpSp>
      <p:sp>
        <p:nvSpPr>
          <p:cNvPr id="35" name="iconfont-11825-5646606">
            <a:extLst>
              <a:ext uri="{FF2B5EF4-FFF2-40B4-BE49-F238E27FC236}">
                <a16:creationId xmlns:a16="http://schemas.microsoft.com/office/drawing/2014/main" id="{8CD32153-6605-41C5-A0EB-F55DDABC94A2}"/>
              </a:ext>
            </a:extLst>
          </p:cNvPr>
          <p:cNvSpPr>
            <a:spLocks noChangeAspect="1"/>
          </p:cNvSpPr>
          <p:nvPr/>
        </p:nvSpPr>
        <p:spPr bwMode="auto">
          <a:xfrm>
            <a:off x="276905" y="351636"/>
            <a:ext cx="408895" cy="286710"/>
          </a:xfrm>
          <a:custGeom>
            <a:avLst/>
            <a:gdLst>
              <a:gd name="T0" fmla="*/ 1409 w 8108"/>
              <a:gd name="T1" fmla="*/ 38 h 5686"/>
              <a:gd name="T2" fmla="*/ 6654 w 8108"/>
              <a:gd name="T3" fmla="*/ 38 h 5686"/>
              <a:gd name="T4" fmla="*/ 7779 w 8108"/>
              <a:gd name="T5" fmla="*/ 1102 h 5686"/>
              <a:gd name="T6" fmla="*/ 7658 w 8108"/>
              <a:gd name="T7" fmla="*/ 2318 h 5686"/>
              <a:gd name="T8" fmla="*/ 3994 w 8108"/>
              <a:gd name="T9" fmla="*/ 5648 h 5686"/>
              <a:gd name="T10" fmla="*/ 497 w 8108"/>
              <a:gd name="T11" fmla="*/ 2318 h 5686"/>
              <a:gd name="T12" fmla="*/ 679 w 8108"/>
              <a:gd name="T13" fmla="*/ 768 h 5686"/>
              <a:gd name="T14" fmla="*/ 3401 w 8108"/>
              <a:gd name="T15" fmla="*/ 448 h 5686"/>
              <a:gd name="T16" fmla="*/ 4708 w 8108"/>
              <a:gd name="T17" fmla="*/ 418 h 5686"/>
              <a:gd name="T18" fmla="*/ 5727 w 8108"/>
              <a:gd name="T19" fmla="*/ 905 h 5686"/>
              <a:gd name="T20" fmla="*/ 5073 w 8108"/>
              <a:gd name="T21" fmla="*/ 418 h 5686"/>
              <a:gd name="T22" fmla="*/ 2382 w 8108"/>
              <a:gd name="T23" fmla="*/ 905 h 5686"/>
              <a:gd name="T24" fmla="*/ 1728 w 8108"/>
              <a:gd name="T25" fmla="*/ 448 h 5686"/>
              <a:gd name="T26" fmla="*/ 6578 w 8108"/>
              <a:gd name="T27" fmla="*/ 464 h 5686"/>
              <a:gd name="T28" fmla="*/ 6578 w 8108"/>
              <a:gd name="T29" fmla="*/ 1497 h 5686"/>
              <a:gd name="T30" fmla="*/ 6578 w 8108"/>
              <a:gd name="T31" fmla="*/ 464 h 5686"/>
              <a:gd name="T32" fmla="*/ 634 w 8108"/>
              <a:gd name="T33" fmla="*/ 1391 h 5686"/>
              <a:gd name="T34" fmla="*/ 1546 w 8108"/>
              <a:gd name="T35" fmla="*/ 1497 h 5686"/>
              <a:gd name="T36" fmla="*/ 1500 w 8108"/>
              <a:gd name="T37" fmla="*/ 479 h 5686"/>
              <a:gd name="T38" fmla="*/ 2504 w 8108"/>
              <a:gd name="T39" fmla="*/ 996 h 5686"/>
              <a:gd name="T40" fmla="*/ 3918 w 8108"/>
              <a:gd name="T41" fmla="*/ 981 h 5686"/>
              <a:gd name="T42" fmla="*/ 4860 w 8108"/>
              <a:gd name="T43" fmla="*/ 494 h 5686"/>
              <a:gd name="T44" fmla="*/ 4876 w 8108"/>
              <a:gd name="T45" fmla="*/ 1497 h 5686"/>
              <a:gd name="T46" fmla="*/ 4860 w 8108"/>
              <a:gd name="T47" fmla="*/ 494 h 5686"/>
              <a:gd name="T48" fmla="*/ 1804 w 8108"/>
              <a:gd name="T49" fmla="*/ 1497 h 5686"/>
              <a:gd name="T50" fmla="*/ 2367 w 8108"/>
              <a:gd name="T51" fmla="*/ 1087 h 5686"/>
              <a:gd name="T52" fmla="*/ 3477 w 8108"/>
              <a:gd name="T53" fmla="*/ 1497 h 5686"/>
              <a:gd name="T54" fmla="*/ 4039 w 8108"/>
              <a:gd name="T55" fmla="*/ 1087 h 5686"/>
              <a:gd name="T56" fmla="*/ 5149 w 8108"/>
              <a:gd name="T57" fmla="*/ 1497 h 5686"/>
              <a:gd name="T58" fmla="*/ 5712 w 8108"/>
              <a:gd name="T59" fmla="*/ 1087 h 5686"/>
              <a:gd name="T60" fmla="*/ 3462 w 8108"/>
              <a:gd name="T61" fmla="*/ 4736 h 5686"/>
              <a:gd name="T62" fmla="*/ 512 w 8108"/>
              <a:gd name="T63" fmla="*/ 1771 h 5686"/>
              <a:gd name="T64" fmla="*/ 3918 w 8108"/>
              <a:gd name="T65" fmla="*/ 5192 h 5686"/>
              <a:gd name="T66" fmla="*/ 1880 w 8108"/>
              <a:gd name="T67" fmla="*/ 1786 h 5686"/>
              <a:gd name="T68" fmla="*/ 3325 w 8108"/>
              <a:gd name="T69" fmla="*/ 1771 h 5686"/>
              <a:gd name="T70" fmla="*/ 4784 w 8108"/>
              <a:gd name="T71" fmla="*/ 1771 h 5686"/>
              <a:gd name="T72" fmla="*/ 4952 w 8108"/>
              <a:gd name="T73" fmla="*/ 1771 h 5686"/>
              <a:gd name="T74" fmla="*/ 6213 w 8108"/>
              <a:gd name="T75" fmla="*/ 1969 h 5686"/>
              <a:gd name="T76" fmla="*/ 4952 w 8108"/>
              <a:gd name="T77" fmla="*/ 1771 h 5686"/>
              <a:gd name="T78" fmla="*/ 7475 w 8108"/>
              <a:gd name="T79" fmla="*/ 1954 h 5686"/>
              <a:gd name="T80" fmla="*/ 6518 w 8108"/>
              <a:gd name="T81" fmla="*/ 1771 h 5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108" h="5686">
                <a:moveTo>
                  <a:pt x="1394" y="53"/>
                </a:moveTo>
                <a:cubicBezTo>
                  <a:pt x="1391" y="40"/>
                  <a:pt x="1400" y="39"/>
                  <a:pt x="1409" y="38"/>
                </a:cubicBezTo>
                <a:lnTo>
                  <a:pt x="6001" y="38"/>
                </a:lnTo>
                <a:cubicBezTo>
                  <a:pt x="6220" y="38"/>
                  <a:pt x="6469" y="0"/>
                  <a:pt x="6654" y="38"/>
                </a:cubicBezTo>
                <a:cubicBezTo>
                  <a:pt x="6775" y="63"/>
                  <a:pt x="6939" y="262"/>
                  <a:pt x="7050" y="372"/>
                </a:cubicBezTo>
                <a:lnTo>
                  <a:pt x="7779" y="1102"/>
                </a:lnTo>
                <a:cubicBezTo>
                  <a:pt x="7933" y="1255"/>
                  <a:pt x="8108" y="1408"/>
                  <a:pt x="8068" y="1741"/>
                </a:cubicBezTo>
                <a:cubicBezTo>
                  <a:pt x="8041" y="1968"/>
                  <a:pt x="7801" y="2175"/>
                  <a:pt x="7658" y="2318"/>
                </a:cubicBezTo>
                <a:lnTo>
                  <a:pt x="4739" y="5238"/>
                </a:lnTo>
                <a:cubicBezTo>
                  <a:pt x="4533" y="5443"/>
                  <a:pt x="4372" y="5686"/>
                  <a:pt x="3994" y="5648"/>
                </a:cubicBezTo>
                <a:cubicBezTo>
                  <a:pt x="3772" y="5626"/>
                  <a:pt x="3585" y="5406"/>
                  <a:pt x="3416" y="5238"/>
                </a:cubicBezTo>
                <a:lnTo>
                  <a:pt x="497" y="2318"/>
                </a:lnTo>
                <a:cubicBezTo>
                  <a:pt x="284" y="2106"/>
                  <a:pt x="0" y="1960"/>
                  <a:pt x="71" y="1528"/>
                </a:cubicBezTo>
                <a:cubicBezTo>
                  <a:pt x="115" y="1258"/>
                  <a:pt x="505" y="942"/>
                  <a:pt x="679" y="768"/>
                </a:cubicBezTo>
                <a:cubicBezTo>
                  <a:pt x="958" y="489"/>
                  <a:pt x="1147" y="284"/>
                  <a:pt x="1394" y="53"/>
                </a:cubicBezTo>
                <a:close/>
                <a:moveTo>
                  <a:pt x="3401" y="448"/>
                </a:moveTo>
                <a:cubicBezTo>
                  <a:pt x="3630" y="589"/>
                  <a:pt x="3833" y="756"/>
                  <a:pt x="4054" y="905"/>
                </a:cubicBezTo>
                <a:cubicBezTo>
                  <a:pt x="4263" y="733"/>
                  <a:pt x="4508" y="598"/>
                  <a:pt x="4708" y="418"/>
                </a:cubicBezTo>
                <a:cubicBezTo>
                  <a:pt x="4301" y="457"/>
                  <a:pt x="3806" y="408"/>
                  <a:pt x="3401" y="448"/>
                </a:cubicBezTo>
                <a:close/>
                <a:moveTo>
                  <a:pt x="5727" y="905"/>
                </a:moveTo>
                <a:cubicBezTo>
                  <a:pt x="5936" y="733"/>
                  <a:pt x="6180" y="598"/>
                  <a:pt x="6381" y="418"/>
                </a:cubicBezTo>
                <a:lnTo>
                  <a:pt x="5073" y="418"/>
                </a:lnTo>
                <a:cubicBezTo>
                  <a:pt x="5267" y="604"/>
                  <a:pt x="5512" y="740"/>
                  <a:pt x="5727" y="905"/>
                </a:cubicBezTo>
                <a:close/>
                <a:moveTo>
                  <a:pt x="2382" y="905"/>
                </a:moveTo>
                <a:cubicBezTo>
                  <a:pt x="2587" y="739"/>
                  <a:pt x="2820" y="603"/>
                  <a:pt x="3021" y="433"/>
                </a:cubicBezTo>
                <a:cubicBezTo>
                  <a:pt x="2595" y="443"/>
                  <a:pt x="2129" y="413"/>
                  <a:pt x="1728" y="448"/>
                </a:cubicBezTo>
                <a:cubicBezTo>
                  <a:pt x="1958" y="589"/>
                  <a:pt x="2161" y="756"/>
                  <a:pt x="2382" y="905"/>
                </a:cubicBezTo>
                <a:close/>
                <a:moveTo>
                  <a:pt x="6578" y="464"/>
                </a:moveTo>
                <a:cubicBezTo>
                  <a:pt x="6345" y="650"/>
                  <a:pt x="6087" y="813"/>
                  <a:pt x="5849" y="996"/>
                </a:cubicBezTo>
                <a:cubicBezTo>
                  <a:pt x="6084" y="1086"/>
                  <a:pt x="6330" y="1443"/>
                  <a:pt x="6578" y="1497"/>
                </a:cubicBezTo>
                <a:cubicBezTo>
                  <a:pt x="6894" y="1567"/>
                  <a:pt x="7220" y="1447"/>
                  <a:pt x="7597" y="1497"/>
                </a:cubicBezTo>
                <a:cubicBezTo>
                  <a:pt x="7309" y="1162"/>
                  <a:pt x="6917" y="799"/>
                  <a:pt x="6578" y="464"/>
                </a:cubicBezTo>
                <a:close/>
                <a:moveTo>
                  <a:pt x="1500" y="479"/>
                </a:moveTo>
                <a:cubicBezTo>
                  <a:pt x="1232" y="772"/>
                  <a:pt x="902" y="1111"/>
                  <a:pt x="634" y="1391"/>
                </a:cubicBezTo>
                <a:cubicBezTo>
                  <a:pt x="610" y="1416"/>
                  <a:pt x="528" y="1445"/>
                  <a:pt x="558" y="1497"/>
                </a:cubicBezTo>
                <a:lnTo>
                  <a:pt x="1546" y="1497"/>
                </a:lnTo>
                <a:cubicBezTo>
                  <a:pt x="1778" y="1324"/>
                  <a:pt x="2029" y="1170"/>
                  <a:pt x="2245" y="981"/>
                </a:cubicBezTo>
                <a:cubicBezTo>
                  <a:pt x="1984" y="827"/>
                  <a:pt x="1777" y="618"/>
                  <a:pt x="1500" y="479"/>
                </a:cubicBezTo>
                <a:close/>
                <a:moveTo>
                  <a:pt x="3188" y="494"/>
                </a:moveTo>
                <a:cubicBezTo>
                  <a:pt x="2972" y="673"/>
                  <a:pt x="2726" y="823"/>
                  <a:pt x="2504" y="996"/>
                </a:cubicBezTo>
                <a:cubicBezTo>
                  <a:pt x="2741" y="1158"/>
                  <a:pt x="2972" y="1328"/>
                  <a:pt x="3203" y="1497"/>
                </a:cubicBezTo>
                <a:cubicBezTo>
                  <a:pt x="3453" y="1337"/>
                  <a:pt x="3695" y="1168"/>
                  <a:pt x="3918" y="981"/>
                </a:cubicBezTo>
                <a:cubicBezTo>
                  <a:pt x="3660" y="832"/>
                  <a:pt x="3464" y="623"/>
                  <a:pt x="3188" y="494"/>
                </a:cubicBezTo>
                <a:close/>
                <a:moveTo>
                  <a:pt x="4860" y="494"/>
                </a:moveTo>
                <a:cubicBezTo>
                  <a:pt x="4644" y="673"/>
                  <a:pt x="4399" y="823"/>
                  <a:pt x="4176" y="996"/>
                </a:cubicBezTo>
                <a:cubicBezTo>
                  <a:pt x="4413" y="1159"/>
                  <a:pt x="4644" y="1328"/>
                  <a:pt x="4876" y="1497"/>
                </a:cubicBezTo>
                <a:cubicBezTo>
                  <a:pt x="5126" y="1337"/>
                  <a:pt x="5367" y="1168"/>
                  <a:pt x="5590" y="981"/>
                </a:cubicBezTo>
                <a:cubicBezTo>
                  <a:pt x="5333" y="832"/>
                  <a:pt x="5137" y="623"/>
                  <a:pt x="4860" y="494"/>
                </a:cubicBezTo>
                <a:close/>
                <a:moveTo>
                  <a:pt x="2367" y="1087"/>
                </a:moveTo>
                <a:cubicBezTo>
                  <a:pt x="2182" y="1227"/>
                  <a:pt x="1988" y="1357"/>
                  <a:pt x="1804" y="1497"/>
                </a:cubicBezTo>
                <a:cubicBezTo>
                  <a:pt x="2179" y="1487"/>
                  <a:pt x="2595" y="1518"/>
                  <a:pt x="2945" y="1482"/>
                </a:cubicBezTo>
                <a:cubicBezTo>
                  <a:pt x="2739" y="1363"/>
                  <a:pt x="2576" y="1202"/>
                  <a:pt x="2367" y="1087"/>
                </a:cubicBezTo>
                <a:close/>
                <a:moveTo>
                  <a:pt x="4039" y="1087"/>
                </a:moveTo>
                <a:cubicBezTo>
                  <a:pt x="3855" y="1227"/>
                  <a:pt x="3661" y="1357"/>
                  <a:pt x="3477" y="1497"/>
                </a:cubicBezTo>
                <a:cubicBezTo>
                  <a:pt x="3852" y="1487"/>
                  <a:pt x="4267" y="1518"/>
                  <a:pt x="4617" y="1482"/>
                </a:cubicBezTo>
                <a:cubicBezTo>
                  <a:pt x="4412" y="1363"/>
                  <a:pt x="4248" y="1202"/>
                  <a:pt x="4039" y="1087"/>
                </a:cubicBezTo>
                <a:close/>
                <a:moveTo>
                  <a:pt x="5712" y="1087"/>
                </a:moveTo>
                <a:cubicBezTo>
                  <a:pt x="5527" y="1227"/>
                  <a:pt x="5333" y="1357"/>
                  <a:pt x="5149" y="1497"/>
                </a:cubicBezTo>
                <a:cubicBezTo>
                  <a:pt x="5524" y="1487"/>
                  <a:pt x="5940" y="1518"/>
                  <a:pt x="6289" y="1482"/>
                </a:cubicBezTo>
                <a:cubicBezTo>
                  <a:pt x="6085" y="1362"/>
                  <a:pt x="5919" y="1204"/>
                  <a:pt x="5712" y="1087"/>
                </a:cubicBezTo>
                <a:close/>
                <a:moveTo>
                  <a:pt x="3446" y="4736"/>
                </a:moveTo>
                <a:cubicBezTo>
                  <a:pt x="3463" y="4742"/>
                  <a:pt x="3483" y="4754"/>
                  <a:pt x="3462" y="4736"/>
                </a:cubicBezTo>
                <a:cubicBezTo>
                  <a:pt x="2870" y="3746"/>
                  <a:pt x="2304" y="2731"/>
                  <a:pt x="1683" y="1771"/>
                </a:cubicBezTo>
                <a:lnTo>
                  <a:pt x="512" y="1771"/>
                </a:lnTo>
                <a:cubicBezTo>
                  <a:pt x="1436" y="2753"/>
                  <a:pt x="2485" y="3741"/>
                  <a:pt x="3446" y="4736"/>
                </a:cubicBezTo>
                <a:close/>
                <a:moveTo>
                  <a:pt x="3918" y="5192"/>
                </a:moveTo>
                <a:cubicBezTo>
                  <a:pt x="3681" y="4040"/>
                  <a:pt x="3411" y="2921"/>
                  <a:pt x="3173" y="1771"/>
                </a:cubicBezTo>
                <a:cubicBezTo>
                  <a:pt x="2747" y="1781"/>
                  <a:pt x="2281" y="1751"/>
                  <a:pt x="1880" y="1786"/>
                </a:cubicBezTo>
                <a:cubicBezTo>
                  <a:pt x="2568" y="2913"/>
                  <a:pt x="3226" y="4069"/>
                  <a:pt x="3918" y="5192"/>
                </a:cubicBezTo>
                <a:close/>
                <a:moveTo>
                  <a:pt x="3325" y="1771"/>
                </a:moveTo>
                <a:cubicBezTo>
                  <a:pt x="3568" y="2921"/>
                  <a:pt x="3814" y="4070"/>
                  <a:pt x="4085" y="5192"/>
                </a:cubicBezTo>
                <a:cubicBezTo>
                  <a:pt x="4315" y="4049"/>
                  <a:pt x="4551" y="2912"/>
                  <a:pt x="4784" y="1771"/>
                </a:cubicBezTo>
                <a:lnTo>
                  <a:pt x="3325" y="1771"/>
                </a:lnTo>
                <a:close/>
                <a:moveTo>
                  <a:pt x="4952" y="1771"/>
                </a:moveTo>
                <a:cubicBezTo>
                  <a:pt x="4694" y="2872"/>
                  <a:pt x="4452" y="4069"/>
                  <a:pt x="4252" y="5177"/>
                </a:cubicBezTo>
                <a:cubicBezTo>
                  <a:pt x="4891" y="4125"/>
                  <a:pt x="5581" y="3013"/>
                  <a:pt x="6213" y="1969"/>
                </a:cubicBezTo>
                <a:cubicBezTo>
                  <a:pt x="6256" y="1899"/>
                  <a:pt x="6330" y="1812"/>
                  <a:pt x="6305" y="1771"/>
                </a:cubicBezTo>
                <a:lnTo>
                  <a:pt x="4952" y="1771"/>
                </a:lnTo>
                <a:close/>
                <a:moveTo>
                  <a:pt x="4739" y="4690"/>
                </a:moveTo>
                <a:cubicBezTo>
                  <a:pt x="5625" y="3782"/>
                  <a:pt x="6585" y="2844"/>
                  <a:pt x="7475" y="1954"/>
                </a:cubicBezTo>
                <a:cubicBezTo>
                  <a:pt x="7536" y="1893"/>
                  <a:pt x="7629" y="1819"/>
                  <a:pt x="7612" y="1771"/>
                </a:cubicBezTo>
                <a:lnTo>
                  <a:pt x="6518" y="1771"/>
                </a:lnTo>
                <a:cubicBezTo>
                  <a:pt x="5915" y="2725"/>
                  <a:pt x="5291" y="3738"/>
                  <a:pt x="4739" y="4690"/>
                </a:cubicBezTo>
                <a:close/>
              </a:path>
            </a:pathLst>
          </a:custGeom>
          <a:solidFill>
            <a:schemeClr val="tx1"/>
          </a:solidFill>
          <a:ln>
            <a:noFill/>
          </a:ln>
        </p:spPr>
        <p:txBody>
          <a:bodyPr/>
          <a:p/>
        </p:txBody>
      </p:sp>
      <p:grpSp>
        <p:nvGrpSpPr>
          <p:cNvPr id="37" name="组合 36">
            <a:extLst>
              <a:ext uri="{FF2B5EF4-FFF2-40B4-BE49-F238E27FC236}">
                <a16:creationId xmlns:a16="http://schemas.microsoft.com/office/drawing/2014/main" id="{B559348C-4472-40C6-AF24-CC24A1799EF1}"/>
              </a:ext>
            </a:extLst>
          </p:cNvPr>
          <p:cNvGrpSpPr/>
          <p:nvPr/>
        </p:nvGrpSpPr>
        <p:grpSpPr>
          <a:xfrm rot="16200000">
            <a:off x="11580741" y="6296280"/>
            <a:ext cx="221331" cy="594613"/>
            <a:chOff x="9046097" y="2240416"/>
            <a:chExt cx="526206" cy="1413669"/>
          </a:xfrm>
          <a:solidFill>
            <a:schemeClr val="tx1">
              <a:lumMod val="75000"/>
              <a:lumOff val="25000"/>
            </a:schemeClr>
          </a:solidFill>
        </p:grpSpPr>
        <p:sp>
          <p:nvSpPr>
            <p:cNvPr id="38" name="等腰三角形 37">
              <a:extLst>
                <a:ext uri="{FF2B5EF4-FFF2-40B4-BE49-F238E27FC236}">
                  <a16:creationId xmlns:a16="http://schemas.microsoft.com/office/drawing/2014/main" id="{AF4F67EF-6CD3-4CE7-ADB8-725CE06725EB}"/>
                </a:ext>
              </a:extLst>
            </p:cNvPr>
            <p:cNvSpPr/>
            <p:nvPr/>
          </p:nvSpPr>
          <p:spPr>
            <a:xfrm>
              <a:off x="9046097" y="2240416"/>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39" name="等腰三角形 38">
              <a:extLst>
                <a:ext uri="{FF2B5EF4-FFF2-40B4-BE49-F238E27FC236}">
                  <a16:creationId xmlns:a16="http://schemas.microsoft.com/office/drawing/2014/main" id="{FF227F35-6E0A-4896-B94D-5075D7F8573F}"/>
                </a:ext>
              </a:extLst>
            </p:cNvPr>
            <p:cNvSpPr/>
            <p:nvPr/>
          </p:nvSpPr>
          <p:spPr>
            <a:xfrm>
              <a:off x="9046097" y="2720438"/>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40" name="等腰三角形 39">
              <a:extLst>
                <a:ext uri="{FF2B5EF4-FFF2-40B4-BE49-F238E27FC236}">
                  <a16:creationId xmlns:a16="http://schemas.microsoft.com/office/drawing/2014/main" id="{A5472C66-D89F-4F65-9855-A387D3DF8F9C}"/>
                </a:ext>
              </a:extLst>
            </p:cNvPr>
            <p:cNvSpPr/>
            <p:nvPr/>
          </p:nvSpPr>
          <p:spPr>
            <a:xfrm>
              <a:off x="9046097" y="3200459"/>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grpSp>
        <p:nvGrpSpPr>
          <p:cNvPr id="12" name="组合 11">
            <a:extLst>
              <a:ext uri="{FF2B5EF4-FFF2-40B4-BE49-F238E27FC236}">
                <a16:creationId xmlns:a16="http://schemas.microsoft.com/office/drawing/2014/main" id="{EB2B2C01-C048-CD45-7D0E-383D29E97DDB}"/>
              </a:ext>
            </a:extLst>
          </p:cNvPr>
          <p:cNvGrpSpPr/>
          <p:nvPr/>
        </p:nvGrpSpPr>
        <p:grpSpPr>
          <a:xfrm>
            <a:off x="931116" y="2971693"/>
            <a:ext cx="7173649" cy="2748547"/>
            <a:chOff x="931116" y="2971693"/>
            <a:chExt cx="7173649" cy="2748547"/>
          </a:xfrm>
        </p:grpSpPr>
        <p:grpSp>
          <p:nvGrpSpPr>
            <p:cNvPr id="20" name="PA-íṧļiḍè">
              <a:extLst>
                <a:ext uri="{FF2B5EF4-FFF2-40B4-BE49-F238E27FC236}">
                  <a16:creationId xmlns:a16="http://schemas.microsoft.com/office/drawing/2014/main" id="{5C7C44D2-CA7C-4204-8A42-22CA7D7C949B}"/>
                </a:ext>
              </a:extLst>
            </p:cNvPr>
            <p:cNvGrpSpPr/>
            <p:nvPr>
              <p:custDataLst>
                <p:tags r:id="rId2"/>
              </p:custDataLst>
            </p:nvPr>
          </p:nvGrpSpPr>
          <p:grpSpPr>
            <a:xfrm>
              <a:off x="1719881" y="2971693"/>
              <a:ext cx="2538097" cy="1083458"/>
              <a:chOff x="1371495" y="2538100"/>
              <a:chExt cx="1915112" cy="1000554"/>
            </a:xfrm>
          </p:grpSpPr>
          <p:sp>
            <p:nvSpPr>
              <p:cNvPr id="27" name="PA-ï$ļîḋe">
                <a:extLst>
                  <a:ext uri="{FF2B5EF4-FFF2-40B4-BE49-F238E27FC236}">
                    <a16:creationId xmlns:a16="http://schemas.microsoft.com/office/drawing/2014/main" id="{BF63D9B4-C298-4389-856C-CC9900C46123}"/>
                  </a:ext>
                </a:extLst>
              </p:cNvPr>
              <p:cNvSpPr txBox="1"/>
              <p:nvPr>
                <p:custDataLst>
                  <p:tags r:id="rId16"/>
                </p:custDataLst>
              </p:nvPr>
            </p:nvSpPr>
            <p:spPr>
              <a:xfrm>
                <a:off x="1371496" y="2908685"/>
                <a:ext cx="1697631" cy="629969"/>
              </a:xfrm>
              <a:prstGeom prst="rect">
                <a:avLst/>
              </a:prstGeom>
              <a:noFill/>
            </p:spPr>
            <p:txBody>
              <a:bodyPr wrap="square" lIns="91440" tIns="45720" rIns="91440" bIns="45720">
                <a:normAutofit/>
              </a:bodyPr>
              <a:lstStyle/>
              <a:p>
                <a:pPr>
                  <a:lnSpc>
                    <a:spcPct val="120000"/>
                  </a:lnSpc>
                </a:pPr>
                <a:r>
                  <a:rPr lang="en-US" altLang="zh-CN" sz="1000" dirty="0">
                    <a:latin typeface="Arial" panose="020B0604020202020204" pitchFamily="34" charset="0"/>
                    <a:ea typeface="微软雅黑" panose="020B0503020204020204" pitchFamily="34" charset="-122"/>
                  </a:rPr>
                  <a:t/>
                </a:r>
                <a:r>
                  <a:rPr lang="en-US" altLang="zh-CN" sz="100" dirty="0">
                    <a:latin typeface="Arial" panose="020B0604020202020204" pitchFamily="34" charset="0"/>
                    <a:ea typeface="微软雅黑" panose="020B0503020204020204" pitchFamily="34" charset="-122"/>
                  </a:rPr>
                  <a:t/>
                </a:r>
                <a:r>
                  <a:rPr lang="en-US" altLang="zh-CN" sz="1000" dirty="0">
                    <a:latin typeface="Arial" panose="020B0604020202020204" pitchFamily="34" charset="0"/>
                    <a:ea typeface="微软雅黑" panose="020B0503020204020204" pitchFamily="34" charset="-122"/>
                  </a:rPr>
                  <a:t/>
                </a:r>
                <a:endParaRPr lang="zh-CN" altLang="en-US" sz="1000" dirty="0">
                  <a:latin typeface="Arial" panose="020B0604020202020204" pitchFamily="34" charset="0"/>
                  <a:ea typeface="微软雅黑" panose="020B0503020204020204" pitchFamily="34" charset="-122"/>
                </a:endParaRPr>
              </a:p>
            </p:txBody>
          </p:sp>
          <p:sp>
            <p:nvSpPr>
              <p:cNvPr id="28" name="PA-îṥļïďê">
                <a:extLst>
                  <a:ext uri="{FF2B5EF4-FFF2-40B4-BE49-F238E27FC236}">
                    <a16:creationId xmlns:a16="http://schemas.microsoft.com/office/drawing/2014/main" id="{AEC3879B-4B3A-48C9-B9E5-49F47CA4770B}"/>
                  </a:ext>
                </a:extLst>
              </p:cNvPr>
              <p:cNvSpPr/>
              <p:nvPr>
                <p:custDataLst>
                  <p:tags r:id="rId17"/>
                </p:custDataLst>
              </p:nvPr>
            </p:nvSpPr>
            <p:spPr>
              <a:xfrm>
                <a:off x="1371495" y="2538100"/>
                <a:ext cx="1915112" cy="370586"/>
              </a:xfrm>
              <a:prstGeom prst="rect">
                <a:avLst/>
              </a:prstGeom>
            </p:spPr>
            <p:txBody>
              <a:bodyPr wrap="square" lIns="91440" tIns="45720" rIns="91440" bIns="45720">
                <a:normAutofit/>
              </a:bodyPr>
              <a:lstStyle/>
              <a:p>
                <a:r>
                  <a:rPr lang="zh-CN" altLang="en-US" sz="2000" b="1">
                    <a:latin typeface="Arial" panose="020B0604020202020204" pitchFamily="34" charset="0"/>
                    <a:ea typeface="微软雅黑" panose="020B0503020204020204" pitchFamily="34" charset="-122"/>
                  </a:rPr>
                  <a:t>珠宝行业直播趋势</a:t>
                </a:r>
                <a:endParaRPr lang="zh-CN" altLang="en-US" sz="2000" b="1" dirty="0">
                  <a:latin typeface="Arial" panose="020B0604020202020204" pitchFamily="34" charset="0"/>
                  <a:ea typeface="微软雅黑" panose="020B0503020204020204" pitchFamily="34" charset="-122"/>
                </a:endParaRPr>
              </a:p>
            </p:txBody>
          </p:sp>
        </p:grpSp>
        <p:grpSp>
          <p:nvGrpSpPr>
            <p:cNvPr id="21" name="PA-îṩľíḓé">
              <a:extLst>
                <a:ext uri="{FF2B5EF4-FFF2-40B4-BE49-F238E27FC236}">
                  <a16:creationId xmlns:a16="http://schemas.microsoft.com/office/drawing/2014/main" id="{C0CC3BB2-1AE0-4CB1-B2BF-C8ED793B71C9}"/>
                </a:ext>
              </a:extLst>
            </p:cNvPr>
            <p:cNvGrpSpPr/>
            <p:nvPr>
              <p:custDataLst>
                <p:tags r:id="rId3"/>
              </p:custDataLst>
            </p:nvPr>
          </p:nvGrpSpPr>
          <p:grpSpPr>
            <a:xfrm>
              <a:off x="5638616" y="2971693"/>
              <a:ext cx="2466149" cy="1101044"/>
              <a:chOff x="3930522" y="2521860"/>
              <a:chExt cx="2277445" cy="1016794"/>
            </a:xfrm>
          </p:grpSpPr>
          <p:sp>
            <p:nvSpPr>
              <p:cNvPr id="22" name="PA-ïṡ1ïḓé">
                <a:extLst>
                  <a:ext uri="{FF2B5EF4-FFF2-40B4-BE49-F238E27FC236}">
                    <a16:creationId xmlns:a16="http://schemas.microsoft.com/office/drawing/2014/main" id="{9A4913C0-CBD6-4E58-BA48-1F94285CF609}"/>
                  </a:ext>
                </a:extLst>
              </p:cNvPr>
              <p:cNvSpPr txBox="1"/>
              <p:nvPr>
                <p:custDataLst>
                  <p:tags r:id="rId14"/>
                </p:custDataLst>
              </p:nvPr>
            </p:nvSpPr>
            <p:spPr>
              <a:xfrm>
                <a:off x="3930524" y="2908685"/>
                <a:ext cx="1993508" cy="629969"/>
              </a:xfrm>
              <a:prstGeom prst="rect">
                <a:avLst/>
              </a:prstGeom>
              <a:noFill/>
            </p:spPr>
            <p:txBody>
              <a:bodyPr wrap="square" lIns="91440" tIns="45720" rIns="91440" bIns="45720">
                <a:normAutofit/>
              </a:bodyPr>
              <a:lstStyle/>
              <a:p>
                <a:pPr>
                  <a:lnSpc>
                    <a:spcPct val="120000"/>
                  </a:lnSpc>
                </a:pPr>
                <a:r>
                  <a:rPr lang="en-US" altLang="zh-CN" sz="1000" dirty="0">
                    <a:latin typeface="Arial" panose="020B0604020202020204" pitchFamily="34" charset="0"/>
                    <a:ea typeface="微软雅黑" panose="020B0503020204020204" pitchFamily="34" charset="-122"/>
                  </a:rPr>
                  <a:t/>
                </a:r>
                <a:r>
                  <a:rPr lang="en-US" altLang="zh-CN" sz="1000">
                    <a:latin typeface="Arial" panose="020B0604020202020204" pitchFamily="34" charset="0"/>
                    <a:ea typeface="微软雅黑" panose="020B0503020204020204" pitchFamily="34" charset="-122"/>
                  </a:rPr>
                  <a:t/>
                </a:r>
                <a:r>
                  <a:rPr lang="en-US" altLang="zh-CN" sz="100">
                    <a:latin typeface="Arial" panose="020B0604020202020204" pitchFamily="34" charset="0"/>
                    <a:ea typeface="微软雅黑" panose="020B0503020204020204" pitchFamily="34" charset="-122"/>
                  </a:rPr>
                  <a:t/>
                </a:r>
                <a:r>
                  <a:rPr lang="en-US" altLang="zh-CN" sz="1000">
                    <a:latin typeface="Arial" panose="020B0604020202020204" pitchFamily="34" charset="0"/>
                    <a:ea typeface="微软雅黑" panose="020B0503020204020204" pitchFamily="34" charset="-122"/>
                  </a:rPr>
                  <a:t/>
                </a:r>
                <a:r>
                  <a:rPr lang="en-US" altLang="zh-CN" sz="1000" dirty="0">
                    <a:latin typeface="Arial" panose="020B0604020202020204" pitchFamily="34" charset="0"/>
                    <a:ea typeface="微软雅黑" panose="020B0503020204020204" pitchFamily="34" charset="-122"/>
                  </a:rPr>
                  <a:t/>
                </a:r>
                <a:endParaRPr lang="zh-CN" altLang="en-US" sz="1000" dirty="0">
                  <a:latin typeface="Arial" panose="020B0604020202020204" pitchFamily="34" charset="0"/>
                  <a:ea typeface="微软雅黑" panose="020B0503020204020204" pitchFamily="34" charset="-122"/>
                </a:endParaRPr>
              </a:p>
            </p:txBody>
          </p:sp>
          <p:sp>
            <p:nvSpPr>
              <p:cNvPr id="25" name="PA-išlïḋê">
                <a:extLst>
                  <a:ext uri="{FF2B5EF4-FFF2-40B4-BE49-F238E27FC236}">
                    <a16:creationId xmlns:a16="http://schemas.microsoft.com/office/drawing/2014/main" id="{A0709048-F8D4-46D9-B2DD-565CAE11C5EB}"/>
                  </a:ext>
                </a:extLst>
              </p:cNvPr>
              <p:cNvSpPr/>
              <p:nvPr>
                <p:custDataLst>
                  <p:tags r:id="rId15"/>
                </p:custDataLst>
              </p:nvPr>
            </p:nvSpPr>
            <p:spPr>
              <a:xfrm>
                <a:off x="3930522" y="2521860"/>
                <a:ext cx="2277445" cy="386825"/>
              </a:xfrm>
              <a:prstGeom prst="rect">
                <a:avLst/>
              </a:prstGeom>
            </p:spPr>
            <p:txBody>
              <a:bodyPr wrap="square" lIns="91440" tIns="45720" rIns="91440" bIns="45720">
                <a:normAutofit fontScale="92500"/>
              </a:bodyPr>
              <a:lstStyle/>
              <a:p>
                <a:r>
                  <a:rPr lang="zh-CN" altLang="en-US" sz="2000" b="1">
                    <a:latin typeface="Arial" panose="020B0604020202020204" pitchFamily="34" charset="0"/>
                    <a:ea typeface="微软雅黑" panose="020B0503020204020204" pitchFamily="34" charset="-122"/>
                  </a:rPr>
                  <a:t>珠宝直播如何爆量上</a:t>
                </a:r>
                <a:endParaRPr lang="zh-CN" altLang="en-US" sz="2000" b="1" dirty="0">
                  <a:latin typeface="Arial" panose="020B0604020202020204" pitchFamily="34" charset="0"/>
                  <a:ea typeface="微软雅黑" panose="020B0503020204020204" pitchFamily="34" charset="-122"/>
                </a:endParaRPr>
              </a:p>
            </p:txBody>
          </p:sp>
        </p:grpSp>
        <p:grpSp>
          <p:nvGrpSpPr>
            <p:cNvPr id="7" name="PA-íṧľiḋé">
              <a:extLst>
                <a:ext uri="{FF2B5EF4-FFF2-40B4-BE49-F238E27FC236}">
                  <a16:creationId xmlns:a16="http://schemas.microsoft.com/office/drawing/2014/main" id="{2E6D9DDC-5425-4364-9805-6AE53C113BD7}"/>
                </a:ext>
              </a:extLst>
            </p:cNvPr>
            <p:cNvGrpSpPr/>
            <p:nvPr>
              <p:custDataLst>
                <p:tags r:id="rId4"/>
              </p:custDataLst>
            </p:nvPr>
          </p:nvGrpSpPr>
          <p:grpSpPr>
            <a:xfrm>
              <a:off x="1719880" y="4491615"/>
              <a:ext cx="2583375" cy="1105853"/>
              <a:chOff x="1371494" y="3952819"/>
              <a:chExt cx="2385701" cy="1021235"/>
            </a:xfrm>
          </p:grpSpPr>
          <p:sp>
            <p:nvSpPr>
              <p:cNvPr id="18" name="PA-íŝļïďé">
                <a:extLst>
                  <a:ext uri="{FF2B5EF4-FFF2-40B4-BE49-F238E27FC236}">
                    <a16:creationId xmlns:a16="http://schemas.microsoft.com/office/drawing/2014/main" id="{C4FF32C1-E377-4C11-A634-1657D142DF68}"/>
                  </a:ext>
                </a:extLst>
              </p:cNvPr>
              <p:cNvSpPr txBox="1"/>
              <p:nvPr>
                <p:custDataLst>
                  <p:tags r:id="rId12"/>
                </p:custDataLst>
              </p:nvPr>
            </p:nvSpPr>
            <p:spPr>
              <a:xfrm>
                <a:off x="1371495" y="4356586"/>
                <a:ext cx="1993508" cy="617468"/>
              </a:xfrm>
              <a:prstGeom prst="rect">
                <a:avLst/>
              </a:prstGeom>
              <a:noFill/>
            </p:spPr>
            <p:txBody>
              <a:bodyPr wrap="square" lIns="91440" tIns="45720" rIns="91440" bIns="45720">
                <a:normAutofit/>
              </a:bodyPr>
              <a:lstStyle/>
              <a:p>
                <a:pPr>
                  <a:lnSpc>
                    <a:spcPct val="120000"/>
                  </a:lnSpc>
                </a:pPr>
                <a:r>
                  <a:rPr lang="en-US" altLang="zh-CN" sz="1000" dirty="0">
                    <a:latin typeface="Arial" panose="020B0604020202020204" pitchFamily="34" charset="0"/>
                    <a:ea typeface="微软雅黑" panose="020B0503020204020204" pitchFamily="34" charset="-122"/>
                  </a:rPr>
                  <a:t/>
                </a:r>
                <a:r>
                  <a:rPr lang="en-US" altLang="zh-CN" sz="100" dirty="0">
                    <a:latin typeface="Arial" panose="020B0604020202020204" pitchFamily="34" charset="0"/>
                    <a:ea typeface="微软雅黑" panose="020B0503020204020204" pitchFamily="34" charset="-122"/>
                  </a:rPr>
                  <a:t/>
                </a:r>
                <a:r>
                  <a:rPr lang="en-US" altLang="zh-CN" sz="1000" dirty="0">
                    <a:latin typeface="Arial" panose="020B0604020202020204" pitchFamily="34" charset="0"/>
                    <a:ea typeface="微软雅黑" panose="020B0503020204020204" pitchFamily="34" charset="-122"/>
                  </a:rPr>
                  <a:t/>
                </a:r>
                <a:endParaRPr lang="zh-CN" altLang="en-US" sz="1000" dirty="0">
                  <a:latin typeface="Arial" panose="020B0604020202020204" pitchFamily="34" charset="0"/>
                  <a:ea typeface="微软雅黑" panose="020B0503020204020204" pitchFamily="34" charset="-122"/>
                </a:endParaRPr>
              </a:p>
            </p:txBody>
          </p:sp>
          <p:sp>
            <p:nvSpPr>
              <p:cNvPr id="19" name="PA-íşļíďè">
                <a:extLst>
                  <a:ext uri="{FF2B5EF4-FFF2-40B4-BE49-F238E27FC236}">
                    <a16:creationId xmlns:a16="http://schemas.microsoft.com/office/drawing/2014/main" id="{735E147E-8651-4FAB-A01C-E27D8676D102}"/>
                  </a:ext>
                </a:extLst>
              </p:cNvPr>
              <p:cNvSpPr/>
              <p:nvPr>
                <p:custDataLst>
                  <p:tags r:id="rId13"/>
                </p:custDataLst>
              </p:nvPr>
            </p:nvSpPr>
            <p:spPr>
              <a:xfrm>
                <a:off x="1371494" y="3952819"/>
                <a:ext cx="2385701" cy="491040"/>
              </a:xfrm>
              <a:prstGeom prst="rect">
                <a:avLst/>
              </a:prstGeom>
            </p:spPr>
            <p:txBody>
              <a:bodyPr wrap="square" lIns="91440" tIns="45720" rIns="91440" bIns="45720">
                <a:normAutofit/>
              </a:bodyPr>
              <a:lstStyle/>
              <a:p>
                <a:r>
                  <a:rPr lang="zh-CN" altLang="en-US" sz="2000" b="1">
                    <a:latin typeface="Arial" panose="020B0604020202020204" pitchFamily="34" charset="0"/>
                    <a:ea typeface="微软雅黑" panose="020B0503020204020204" pitchFamily="34" charset="-122"/>
                  </a:rPr>
                  <a:t>珠宝直播如何爆量下</a:t>
                </a:r>
                <a:endParaRPr lang="zh-CN" altLang="en-US" sz="2000" b="1" dirty="0">
                  <a:latin typeface="Arial" panose="020B0604020202020204" pitchFamily="34" charset="0"/>
                  <a:ea typeface="微软雅黑" panose="020B0503020204020204" pitchFamily="34" charset="-122"/>
                </a:endParaRPr>
              </a:p>
            </p:txBody>
          </p:sp>
        </p:grpSp>
        <p:grpSp>
          <p:nvGrpSpPr>
            <p:cNvPr id="8" name="PA-íšļiďè">
              <a:extLst>
                <a:ext uri="{FF2B5EF4-FFF2-40B4-BE49-F238E27FC236}">
                  <a16:creationId xmlns:a16="http://schemas.microsoft.com/office/drawing/2014/main" id="{75293F42-12E3-41AC-BC1B-A98A974ECD36}"/>
                </a:ext>
              </a:extLst>
            </p:cNvPr>
            <p:cNvGrpSpPr/>
            <p:nvPr>
              <p:custDataLst>
                <p:tags r:id="rId5"/>
              </p:custDataLst>
            </p:nvPr>
          </p:nvGrpSpPr>
          <p:grpSpPr>
            <a:xfrm>
              <a:off x="5638619" y="4491614"/>
              <a:ext cx="2310194" cy="1117897"/>
              <a:chOff x="3924606" y="3939883"/>
              <a:chExt cx="2133422" cy="1032358"/>
            </a:xfrm>
          </p:grpSpPr>
          <p:sp>
            <p:nvSpPr>
              <p:cNvPr id="15" name="PA-íSļiḍè">
                <a:extLst>
                  <a:ext uri="{FF2B5EF4-FFF2-40B4-BE49-F238E27FC236}">
                    <a16:creationId xmlns:a16="http://schemas.microsoft.com/office/drawing/2014/main" id="{0BF40CDD-1691-416C-99D2-8BC3577D8C2B}"/>
                  </a:ext>
                </a:extLst>
              </p:cNvPr>
              <p:cNvSpPr txBox="1"/>
              <p:nvPr>
                <p:custDataLst>
                  <p:tags r:id="rId10"/>
                </p:custDataLst>
              </p:nvPr>
            </p:nvSpPr>
            <p:spPr>
              <a:xfrm>
                <a:off x="3924606" y="4367707"/>
                <a:ext cx="1993508" cy="604534"/>
              </a:xfrm>
              <a:prstGeom prst="rect">
                <a:avLst/>
              </a:prstGeom>
              <a:noFill/>
            </p:spPr>
            <p:txBody>
              <a:bodyPr wrap="square" lIns="91440" tIns="45720" rIns="91440" bIns="45720">
                <a:normAutofit/>
              </a:bodyPr>
              <a:lstStyle/>
              <a:p>
                <a:pPr>
                  <a:lnSpc>
                    <a:spcPct val="120000"/>
                  </a:lnSpc>
                </a:pPr>
                <a:r>
                  <a:rPr lang="en-US" altLang="zh-CN" sz="1000" dirty="0">
                    <a:latin typeface="Arial" panose="020B0604020202020204" pitchFamily="34" charset="0"/>
                    <a:ea typeface="微软雅黑" panose="020B0503020204020204" pitchFamily="34" charset="-122"/>
                  </a:rPr>
                  <a:t/>
                </a:r>
                <a:r>
                  <a:rPr lang="en-US" altLang="zh-CN" sz="100" dirty="0">
                    <a:latin typeface="Arial" panose="020B0604020202020204" pitchFamily="34" charset="0"/>
                    <a:ea typeface="微软雅黑" panose="020B0503020204020204" pitchFamily="34" charset="-122"/>
                  </a:rPr>
                  <a:t/>
                </a:r>
                <a:r>
                  <a:rPr lang="en-US" altLang="zh-CN" sz="1000" dirty="0">
                    <a:latin typeface="Arial" panose="020B0604020202020204" pitchFamily="34" charset="0"/>
                    <a:ea typeface="微软雅黑" panose="020B0503020204020204" pitchFamily="34" charset="-122"/>
                  </a:rPr>
                  <a:t/>
                </a:r>
                <a:endParaRPr lang="zh-CN" altLang="en-US" sz="1000" dirty="0">
                  <a:latin typeface="Arial" panose="020B0604020202020204" pitchFamily="34" charset="0"/>
                  <a:ea typeface="微软雅黑" panose="020B0503020204020204" pitchFamily="34" charset="-122"/>
                </a:endParaRPr>
              </a:p>
            </p:txBody>
          </p:sp>
          <p:sp>
            <p:nvSpPr>
              <p:cNvPr id="16" name="PA-îṧľîḍé">
                <a:extLst>
                  <a:ext uri="{FF2B5EF4-FFF2-40B4-BE49-F238E27FC236}">
                    <a16:creationId xmlns:a16="http://schemas.microsoft.com/office/drawing/2014/main" id="{2F315CE6-8F65-49D0-AD1C-BCA6CF2439DA}"/>
                  </a:ext>
                </a:extLst>
              </p:cNvPr>
              <p:cNvSpPr/>
              <p:nvPr>
                <p:custDataLst>
                  <p:tags r:id="rId11"/>
                </p:custDataLst>
              </p:nvPr>
            </p:nvSpPr>
            <p:spPr>
              <a:xfrm>
                <a:off x="3930523" y="3939883"/>
                <a:ext cx="2127505" cy="503976"/>
              </a:xfrm>
              <a:prstGeom prst="rect">
                <a:avLst/>
              </a:prstGeom>
            </p:spPr>
            <p:txBody>
              <a:bodyPr wrap="square" lIns="91440" tIns="45720" rIns="91440" bIns="45720">
                <a:normAutofit/>
              </a:bodyPr>
              <a:lstStyle/>
              <a:p>
                <a:r>
                  <a:rPr lang="zh-CN" altLang="en-US" sz="2000" b="1">
                    <a:latin typeface="Arial" panose="020B0604020202020204" pitchFamily="34" charset="0"/>
                    <a:ea typeface="微软雅黑" panose="020B0503020204020204" pitchFamily="34" charset="-122"/>
                  </a:rPr>
                  <a:t>直播团队目标拆解</a:t>
                </a:r>
                <a:endParaRPr lang="zh-CN" altLang="en-US" sz="2000" b="1" dirty="0">
                  <a:latin typeface="Arial" panose="020B0604020202020204" pitchFamily="34" charset="0"/>
                  <a:ea typeface="微软雅黑" panose="020B0503020204020204" pitchFamily="34" charset="-122"/>
                </a:endParaRPr>
              </a:p>
            </p:txBody>
          </p:sp>
        </p:grpSp>
        <p:cxnSp>
          <p:nvCxnSpPr>
            <p:cNvPr id="9" name="直接连接符 8">
              <a:extLst>
                <a:ext uri="{FF2B5EF4-FFF2-40B4-BE49-F238E27FC236}">
                  <a16:creationId xmlns:a16="http://schemas.microsoft.com/office/drawing/2014/main" id="{FCAAA803-F339-484B-9546-95CACF891ADE}"/>
                </a:ext>
              </a:extLst>
            </p:cNvPr>
            <p:cNvCxnSpPr/>
            <p:nvPr/>
          </p:nvCxnSpPr>
          <p:spPr>
            <a:xfrm>
              <a:off x="931116" y="4228685"/>
              <a:ext cx="7173649" cy="0"/>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id="{48A5DF45-B671-420D-9833-4C76AF856E90}"/>
                </a:ext>
              </a:extLst>
            </p:cNvPr>
            <p:cNvCxnSpPr/>
            <p:nvPr/>
          </p:nvCxnSpPr>
          <p:spPr>
            <a:xfrm>
              <a:off x="4439966" y="2971693"/>
              <a:ext cx="0" cy="2748547"/>
            </a:xfrm>
            <a:prstGeom prst="line">
              <a:avLst/>
            </a:prstGeom>
            <a:ln cap="rnd">
              <a:solidFill>
                <a:schemeClr val="tx1">
                  <a:lumMod val="20000"/>
                  <a:lumOff val="80000"/>
                </a:schemeClr>
              </a:solidFill>
              <a:round/>
            </a:ln>
          </p:spPr>
          <p:style>
            <a:lnRef idx="1">
              <a:schemeClr val="accent1"/>
            </a:lnRef>
            <a:fillRef idx="0">
              <a:schemeClr val="accent1"/>
            </a:fillRef>
            <a:effectRef idx="0">
              <a:schemeClr val="accent1"/>
            </a:effectRef>
            <a:fontRef idx="minor">
              <a:schemeClr val="tx1"/>
            </a:fontRef>
          </p:style>
        </p:cxnSp>
        <p:sp>
          <p:nvSpPr>
            <p:cNvPr id="2" name="PA-iṧľîḋê">
              <a:extLst>
                <a:ext uri="{FF2B5EF4-FFF2-40B4-BE49-F238E27FC236}">
                  <a16:creationId xmlns:a16="http://schemas.microsoft.com/office/drawing/2014/main" id="{19BF8B69-F2DA-F0AB-5071-9E34C6097203}"/>
                </a:ext>
              </a:extLst>
            </p:cNvPr>
            <p:cNvSpPr/>
            <p:nvPr>
              <p:custDataLst>
                <p:tags r:id="rId6"/>
              </p:custDataLst>
            </p:nvPr>
          </p:nvSpPr>
          <p:spPr>
            <a:xfrm>
              <a:off x="1076556" y="3013724"/>
              <a:ext cx="527717" cy="426663"/>
            </a:xfrm>
            <a:prstGeom prst="roundRect">
              <a:avLst/>
            </a:prstGeom>
            <a:solidFill>
              <a:schemeClr val="tx1"/>
            </a:solidFill>
            <a:ln w="57150" cap="rnd">
              <a:noFill/>
              <a:prstDash val="solid"/>
              <a:round/>
            </a:ln>
            <a:effectLst>
              <a:outerShdw blurRad="127000" dist="38100" dir="5400000" algn="t"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algn="ctr" defTabSz="913765"/>
              <a:r>
                <a:rPr lang="en-US" altLang="zh-CN" sz="2000" b="1" dirty="0">
                  <a:solidFill>
                    <a:schemeClr val="bg1"/>
                  </a:solidFill>
                  <a:latin typeface="Arial" panose="020B0604020202020204" pitchFamily="34" charset="0"/>
                  <a:ea typeface="微软雅黑" panose="020B0503020204020204" pitchFamily="34" charset="-122"/>
                </a:rPr>
                <a:t>01</a:t>
              </a:r>
            </a:p>
          </p:txBody>
        </p:sp>
        <p:sp>
          <p:nvSpPr>
            <p:cNvPr id="3" name="PA-iṧľîḋê">
              <a:extLst>
                <a:ext uri="{FF2B5EF4-FFF2-40B4-BE49-F238E27FC236}">
                  <a16:creationId xmlns:a16="http://schemas.microsoft.com/office/drawing/2014/main" id="{7457D9FD-1437-F786-16A6-87AFA2E52DF6}"/>
                </a:ext>
              </a:extLst>
            </p:cNvPr>
            <p:cNvSpPr/>
            <p:nvPr>
              <p:custDataLst>
                <p:tags r:id="rId7"/>
              </p:custDataLst>
            </p:nvPr>
          </p:nvSpPr>
          <p:spPr>
            <a:xfrm>
              <a:off x="1077664" y="4551149"/>
              <a:ext cx="527717" cy="426663"/>
            </a:xfrm>
            <a:prstGeom prst="roundRect">
              <a:avLst/>
            </a:prstGeom>
            <a:solidFill>
              <a:schemeClr val="tx1"/>
            </a:solidFill>
            <a:ln w="57150" cap="rnd">
              <a:noFill/>
              <a:prstDash val="solid"/>
              <a:round/>
            </a:ln>
            <a:effectLst>
              <a:outerShdw blurRad="127000" dist="38100" dir="5400000" algn="t"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algn="ctr" defTabSz="913765"/>
              <a:r>
                <a:rPr lang="en-US" altLang="zh-CN" sz="2000" b="1">
                  <a:solidFill>
                    <a:schemeClr val="bg1"/>
                  </a:solidFill>
                  <a:latin typeface="Arial" panose="020B0604020202020204" pitchFamily="34" charset="0"/>
                  <a:ea typeface="微软雅黑" panose="020B0503020204020204" pitchFamily="34" charset="-122"/>
                </a:rPr>
                <a:t>03</a:t>
              </a:r>
              <a:endParaRPr lang="en-US" altLang="zh-CN" sz="2000" b="1" dirty="0">
                <a:solidFill>
                  <a:schemeClr val="bg1"/>
                </a:solidFill>
                <a:latin typeface="Arial" panose="020B0604020202020204" pitchFamily="34" charset="0"/>
                <a:ea typeface="微软雅黑" panose="020B0503020204020204" pitchFamily="34" charset="-122"/>
              </a:endParaRPr>
            </a:p>
          </p:txBody>
        </p:sp>
        <p:sp>
          <p:nvSpPr>
            <p:cNvPr id="4" name="PA-iṧľîḋê">
              <a:extLst>
                <a:ext uri="{FF2B5EF4-FFF2-40B4-BE49-F238E27FC236}">
                  <a16:creationId xmlns:a16="http://schemas.microsoft.com/office/drawing/2014/main" id="{7A353EFA-713E-5987-B37F-BF88CB4DE994}"/>
                </a:ext>
              </a:extLst>
            </p:cNvPr>
            <p:cNvSpPr/>
            <p:nvPr>
              <p:custDataLst>
                <p:tags r:id="rId8"/>
              </p:custDataLst>
            </p:nvPr>
          </p:nvSpPr>
          <p:spPr>
            <a:xfrm>
              <a:off x="4937804" y="3014687"/>
              <a:ext cx="527717" cy="426663"/>
            </a:xfrm>
            <a:prstGeom prst="roundRect">
              <a:avLst/>
            </a:prstGeom>
            <a:solidFill>
              <a:schemeClr val="tx1"/>
            </a:solidFill>
            <a:ln w="57150" cap="rnd">
              <a:noFill/>
              <a:prstDash val="solid"/>
              <a:round/>
            </a:ln>
            <a:effectLst>
              <a:outerShdw blurRad="127000" dist="38100" dir="5400000" algn="t"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algn="ctr" defTabSz="913765"/>
              <a:r>
                <a:rPr lang="en-US" altLang="zh-CN" sz="2000" b="1">
                  <a:solidFill>
                    <a:schemeClr val="bg1"/>
                  </a:solidFill>
                  <a:latin typeface="Arial" panose="020B0604020202020204" pitchFamily="34" charset="0"/>
                  <a:ea typeface="微软雅黑" panose="020B0503020204020204" pitchFamily="34" charset="-122"/>
                </a:rPr>
                <a:t>02</a:t>
              </a:r>
              <a:endParaRPr lang="en-US" altLang="zh-CN" sz="2000" b="1" dirty="0">
                <a:solidFill>
                  <a:schemeClr val="bg1"/>
                </a:solidFill>
                <a:latin typeface="Arial" panose="020B0604020202020204" pitchFamily="34" charset="0"/>
                <a:ea typeface="微软雅黑" panose="020B0503020204020204" pitchFamily="34" charset="-122"/>
              </a:endParaRPr>
            </a:p>
          </p:txBody>
        </p:sp>
        <p:sp>
          <p:nvSpPr>
            <p:cNvPr id="6" name="PA-iṧľîḋê">
              <a:extLst>
                <a:ext uri="{FF2B5EF4-FFF2-40B4-BE49-F238E27FC236}">
                  <a16:creationId xmlns:a16="http://schemas.microsoft.com/office/drawing/2014/main" id="{B1BD164F-CCC9-B1A5-EBDE-403D453B54C7}"/>
                </a:ext>
              </a:extLst>
            </p:cNvPr>
            <p:cNvSpPr/>
            <p:nvPr>
              <p:custDataLst>
                <p:tags r:id="rId9"/>
              </p:custDataLst>
            </p:nvPr>
          </p:nvSpPr>
          <p:spPr>
            <a:xfrm>
              <a:off x="4938912" y="4552112"/>
              <a:ext cx="527717" cy="426663"/>
            </a:xfrm>
            <a:prstGeom prst="roundRect">
              <a:avLst/>
            </a:prstGeom>
            <a:solidFill>
              <a:schemeClr val="tx1"/>
            </a:solidFill>
            <a:ln w="57150" cap="rnd">
              <a:noFill/>
              <a:prstDash val="solid"/>
              <a:round/>
            </a:ln>
            <a:effectLst>
              <a:outerShdw blurRad="127000" dist="38100" dir="5400000" algn="t"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pPr algn="ctr" defTabSz="913765"/>
              <a:r>
                <a:rPr lang="en-US" altLang="zh-CN" sz="2000" b="1">
                  <a:solidFill>
                    <a:schemeClr val="bg1"/>
                  </a:solidFill>
                  <a:latin typeface="Arial" panose="020B0604020202020204" pitchFamily="34" charset="0"/>
                  <a:ea typeface="微软雅黑" panose="020B0503020204020204" pitchFamily="34" charset="-122"/>
                </a:rPr>
                <a:t>04</a:t>
              </a:r>
              <a:endParaRPr lang="en-US" altLang="zh-CN" sz="2000" b="1" dirty="0">
                <a:solidFill>
                  <a:schemeClr val="bg1"/>
                </a:solidFill>
                <a:latin typeface="Arial" panose="020B0604020202020204" pitchFamily="34" charset="0"/>
                <a:ea typeface="微软雅黑" panose="020B0503020204020204" pitchFamily="34" charset="-122"/>
              </a:endParaRPr>
            </a:p>
          </p:txBody>
        </p:sp>
      </p:grpSp>
    </p:spTree>
    <p:extLst>
      <p:ext uri="{BB962C8B-B14F-4D97-AF65-F5344CB8AC3E}">
        <p14:creationId xmlns:p14="http://schemas.microsoft.com/office/powerpoint/2010/main" val="107654017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0" presetClass="entr" presetSubtype="0" fill="hold" nodeType="afterEffect">
                                  <p:stCondLst>
                                    <p:cond delay="0"/>
                                  </p:stCondLst>
                                  <p:childTnLst>
                                    <p:set>
                                      <p:cBhvr>
                                        <p:cTn id="12" dur="1" fill="hold">
                                          <p:stCondLst>
                                            <p:cond delay="0"/>
                                          </p:stCondLst>
                                        </p:cTn>
                                        <p:tgtEl>
                                          <p:spTgt spid="41"/>
                                        </p:tgtEl>
                                        <p:attrNameLst>
                                          <p:attrName>style.visibility</p:attrName>
                                        </p:attrNameLst>
                                      </p:cBhvr>
                                      <p:to>
                                        <p:strVal val="visible"/>
                                      </p:to>
                                    </p:set>
                                    <p:anim to="" calcmode="lin" valueType="num">
                                      <p:cBhvr>
                                        <p:cTn id="13" dur="700" fill="hold">
                                          <p:stCondLst>
                                            <p:cond delay="0"/>
                                          </p:stCondLst>
                                        </p:cTn>
                                        <p:tgtEl>
                                          <p:spTgt spid="41"/>
                                        </p:tgtEl>
                                        <p:attrNameLst>
                                          <p:attrName>ppt_x</p:attrName>
                                        </p:attrNameLst>
                                      </p:cBhvr>
                                      <p:tavLst>
                                        <p:tav tm="0" fmla="#ppt_x-(-#ppt_w/2*cos(ppt_r/180*pi))*((1.5-1.5*$)^2-(1.5-1.5*$)^3)">
                                          <p:val>
                                            <p:strVal val="0"/>
                                          </p:val>
                                        </p:tav>
                                        <p:tav tm="100000">
                                          <p:val>
                                            <p:strVal val="1"/>
                                          </p:val>
                                        </p:tav>
                                      </p:tavLst>
                                    </p:anim>
                                    <p:anim to="" calcmode="lin" valueType="num">
                                      <p:cBhvr>
                                        <p:cTn id="14" dur="700" fill="hold">
                                          <p:stCondLst>
                                            <p:cond delay="0"/>
                                          </p:stCondLst>
                                        </p:cTn>
                                        <p:tgtEl>
                                          <p:spTgt spid="41"/>
                                        </p:tgtEl>
                                        <p:attrNameLst>
                                          <p:attrName>ppt_y</p:attrName>
                                        </p:attrNameLst>
                                      </p:cBhvr>
                                      <p:tavLst>
                                        <p:tav tm="0" fmla="#ppt_y-(-#ppt_h/2*cos(ppt_r/180*pi))*((1.5-1.5*$)^2-(1.5-1.5*$)^3)">
                                          <p:val>
                                            <p:strVal val="0"/>
                                          </p:val>
                                        </p:tav>
                                        <p:tav tm="100000">
                                          <p:val>
                                            <p:strVal val="1"/>
                                          </p:val>
                                        </p:tav>
                                      </p:tavLst>
                                    </p:anim>
                                    <p:anim to="" calcmode="lin" valueType="num">
                                      <p:cBhvr>
                                        <p:cTn id="15" dur="700" fill="hold">
                                          <p:stCondLst>
                                            <p:cond delay="0"/>
                                          </p:stCondLst>
                                        </p:cTn>
                                        <p:tgtEl>
                                          <p:spTgt spid="41"/>
                                        </p:tgtEl>
                                        <p:attrNameLst>
                                          <p:attrName>ppt_h</p:attrName>
                                        </p:attrNameLst>
                                      </p:cBhvr>
                                      <p:tavLst>
                                        <p:tav tm="0" fmla="#ppt_h-(-#ppt_h)*((1.5-1.5*$)^2-(1.5-1.5*$)^3)">
                                          <p:val>
                                            <p:strVal val="0"/>
                                          </p:val>
                                        </p:tav>
                                        <p:tav tm="100000">
                                          <p:val>
                                            <p:strVal val="1"/>
                                          </p:val>
                                        </p:tav>
                                      </p:tavLst>
                                    </p:anim>
                                    <p:anim to="" calcmode="lin" valueType="num">
                                      <p:cBhvr>
                                        <p:cTn id="16" dur="700" fill="hold">
                                          <p:stCondLst>
                                            <p:cond delay="0"/>
                                          </p:stCondLst>
                                        </p:cTn>
                                        <p:tgtEl>
                                          <p:spTgt spid="41"/>
                                        </p:tgtEl>
                                        <p:attrNameLst>
                                          <p:attrName>ppt_w</p:attrName>
                                        </p:attrNameLst>
                                      </p:cBhvr>
                                      <p:tavLst>
                                        <p:tav tm="0" fmla="#ppt_w-(-#ppt_w)*((1.5-1.5*$)^2-(1.5-1.5*$)^3)">
                                          <p:val>
                                            <p:strVal val="0"/>
                                          </p:val>
                                        </p:tav>
                                        <p:tav tm="100000">
                                          <p:val>
                                            <p:strVal val="1"/>
                                          </p:val>
                                        </p:tav>
                                      </p:tavLst>
                                    </p:anim>
                                  </p:childTnLst>
                                </p:cTn>
                              </p:par>
                            </p:childTnLst>
                          </p:cTn>
                        </p:par>
                        <p:par>
                          <p:cTn id="17" fill="hold">
                            <p:stCondLst>
                              <p:cond delay="1700"/>
                            </p:stCondLst>
                            <p:childTnLst>
                              <p:par>
                                <p:cTn id="18" presetID="42" presetClass="entr" presetSubtype="0"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1000"/>
                                        <p:tgtEl>
                                          <p:spTgt spid="42"/>
                                        </p:tgtEl>
                                      </p:cBhvr>
                                    </p:animEffect>
                                    <p:anim calcmode="lin" valueType="num">
                                      <p:cBhvr>
                                        <p:cTn id="21" dur="1000" fill="hold"/>
                                        <p:tgtEl>
                                          <p:spTgt spid="42"/>
                                        </p:tgtEl>
                                        <p:attrNameLst>
                                          <p:attrName>ppt_x</p:attrName>
                                        </p:attrNameLst>
                                      </p:cBhvr>
                                      <p:tavLst>
                                        <p:tav tm="0">
                                          <p:val>
                                            <p:strVal val="#ppt_x"/>
                                          </p:val>
                                        </p:tav>
                                        <p:tav tm="100000">
                                          <p:val>
                                            <p:strVal val="#ppt_x"/>
                                          </p:val>
                                        </p:tav>
                                      </p:tavLst>
                                    </p:anim>
                                    <p:anim calcmode="lin" valueType="num">
                                      <p:cBhvr>
                                        <p:cTn id="22" dur="1000" fill="hold"/>
                                        <p:tgtEl>
                                          <p:spTgt spid="42"/>
                                        </p:tgtEl>
                                        <p:attrNameLst>
                                          <p:attrName>ppt_y</p:attrName>
                                        </p:attrNameLst>
                                      </p:cBhvr>
                                      <p:tavLst>
                                        <p:tav tm="0">
                                          <p:val>
                                            <p:strVal val="#ppt_y+.1"/>
                                          </p:val>
                                        </p:tav>
                                        <p:tav tm="100000">
                                          <p:val>
                                            <p:strVal val="#ppt_y"/>
                                          </p:val>
                                        </p:tav>
                                      </p:tavLst>
                                    </p:anim>
                                  </p:childTnLst>
                                </p:cTn>
                              </p:par>
                            </p:childTnLst>
                          </p:cTn>
                        </p:par>
                        <p:par>
                          <p:cTn id="23" fill="hold">
                            <p:stCondLst>
                              <p:cond delay="2700"/>
                            </p:stCondLst>
                            <p:childTnLst>
                              <p:par>
                                <p:cTn id="24" presetID="10" presetClass="entr" presetSubtype="0"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3D47B7D0-A46F-4799-9648-FC197ABAF719}"/>
              </a:ext>
            </a:extLst>
          </p:cNvPr>
          <p:cNvGrpSpPr/>
          <p:nvPr/>
        </p:nvGrpSpPr>
        <p:grpSpPr>
          <a:xfrm rot="16200000">
            <a:off x="11117278" y="196713"/>
            <a:ext cx="221331" cy="594613"/>
            <a:chOff x="9046097" y="2240416"/>
            <a:chExt cx="526206" cy="1413669"/>
          </a:xfrm>
          <a:solidFill>
            <a:schemeClr val="bg1"/>
          </a:solidFill>
        </p:grpSpPr>
        <p:sp>
          <p:nvSpPr>
            <p:cNvPr id="12" name="等腰三角形 11">
              <a:extLst>
                <a:ext uri="{FF2B5EF4-FFF2-40B4-BE49-F238E27FC236}">
                  <a16:creationId xmlns:a16="http://schemas.microsoft.com/office/drawing/2014/main" id="{E70E8496-BB8E-4ACF-BCAC-A923D4F91FEF}"/>
                </a:ext>
              </a:extLst>
            </p:cNvPr>
            <p:cNvSpPr/>
            <p:nvPr/>
          </p:nvSpPr>
          <p:spPr>
            <a:xfrm>
              <a:off x="9046097" y="2240416"/>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3" name="等腰三角形 12">
              <a:extLst>
                <a:ext uri="{FF2B5EF4-FFF2-40B4-BE49-F238E27FC236}">
                  <a16:creationId xmlns:a16="http://schemas.microsoft.com/office/drawing/2014/main" id="{D103B241-1F10-4E54-B851-83DCB715FF10}"/>
                </a:ext>
              </a:extLst>
            </p:cNvPr>
            <p:cNvSpPr/>
            <p:nvPr/>
          </p:nvSpPr>
          <p:spPr>
            <a:xfrm>
              <a:off x="9046097" y="2720438"/>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4" name="等腰三角形 13">
              <a:extLst>
                <a:ext uri="{FF2B5EF4-FFF2-40B4-BE49-F238E27FC236}">
                  <a16:creationId xmlns:a16="http://schemas.microsoft.com/office/drawing/2014/main" id="{DC2FD2C0-90AA-4735-9864-15F1F564874F}"/>
                </a:ext>
              </a:extLst>
            </p:cNvPr>
            <p:cNvSpPr/>
            <p:nvPr/>
          </p:nvSpPr>
          <p:spPr>
            <a:xfrm>
              <a:off x="9046097" y="3200459"/>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grpSp>
        <p:nvGrpSpPr>
          <p:cNvPr id="23" name="组合 22">
            <a:extLst>
              <a:ext uri="{FF2B5EF4-FFF2-40B4-BE49-F238E27FC236}">
                <a16:creationId xmlns:a16="http://schemas.microsoft.com/office/drawing/2014/main" id="{44D01DCC-BD52-38E2-7865-BC8E1CDA678C}"/>
              </a:ext>
            </a:extLst>
          </p:cNvPr>
          <p:cNvGrpSpPr/>
          <p:nvPr/>
        </p:nvGrpSpPr>
        <p:grpSpPr>
          <a:xfrm>
            <a:off x="1274075" y="2548976"/>
            <a:ext cx="4379901" cy="1760048"/>
            <a:chOff x="5917096" y="1424426"/>
            <a:chExt cx="4379901" cy="1760048"/>
          </a:xfrm>
        </p:grpSpPr>
        <p:grpSp>
          <p:nvGrpSpPr>
            <p:cNvPr id="2" name="组合 1">
              <a:extLst>
                <a:ext uri="{FF2B5EF4-FFF2-40B4-BE49-F238E27FC236}">
                  <a16:creationId xmlns:a16="http://schemas.microsoft.com/office/drawing/2014/main" id="{432A0032-271A-BF46-496F-7477E32BFA52}"/>
                </a:ext>
              </a:extLst>
            </p:cNvPr>
            <p:cNvGrpSpPr/>
            <p:nvPr/>
          </p:nvGrpSpPr>
          <p:grpSpPr>
            <a:xfrm>
              <a:off x="5917096" y="2306365"/>
              <a:ext cx="4379901" cy="878109"/>
              <a:chOff x="666750" y="1148876"/>
              <a:chExt cx="4379901" cy="878109"/>
            </a:xfrm>
          </p:grpSpPr>
          <p:sp>
            <p:nvSpPr>
              <p:cNvPr id="7" name="PA-îşḻïďè">
                <a:extLst>
                  <a:ext uri="{FF2B5EF4-FFF2-40B4-BE49-F238E27FC236}">
                    <a16:creationId xmlns:a16="http://schemas.microsoft.com/office/drawing/2014/main" id="{263188F7-4A34-43AD-AA21-F9E3895A483A}"/>
                  </a:ext>
                </a:extLst>
              </p:cNvPr>
              <p:cNvSpPr txBox="1"/>
              <p:nvPr>
                <p:custDataLst>
                  <p:tags r:id="rId1"/>
                </p:custDataLst>
              </p:nvPr>
            </p:nvSpPr>
            <p:spPr>
              <a:xfrm>
                <a:off x="919156" y="1503765"/>
                <a:ext cx="4127495" cy="523220"/>
              </a:xfrm>
              <a:prstGeom prst="rect">
                <a:avLst/>
              </a:prstGeom>
              <a:noFill/>
            </p:spPr>
            <p:txBody>
              <a:bodyPr wrap="square" rtlCol="0">
                <a:spAutoFit/>
              </a:bodyPr>
              <a:lstStyle/>
              <a:p>
                <a:r>
                  <a:rPr lang="zh-CN" altLang="en-US" sz="2800" b="1">
                    <a:solidFill>
                      <a:schemeClr val="bg1"/>
                    </a:solidFill>
                    <a:latin typeface="Arial" panose="020B0604020202020204" pitchFamily="34" charset="0"/>
                    <a:ea typeface="微软雅黑" panose="020B0503020204020204" pitchFamily="34" charset="-122"/>
                  </a:rPr>
                  <a:t>珠宝行业直播趋势</a:t>
                </a:r>
                <a:endParaRPr lang="zh-CN" altLang="en-US" sz="2800" b="1" dirty="0">
                  <a:solidFill>
                    <a:schemeClr val="bg1"/>
                  </a:solidFill>
                  <a:latin typeface="Arial" panose="020B0604020202020204" pitchFamily="34" charset="0"/>
                  <a:ea typeface="微软雅黑" panose="020B0503020204020204" pitchFamily="34" charset="-122"/>
                </a:endParaRPr>
              </a:p>
            </p:txBody>
          </p:sp>
          <p:sp>
            <p:nvSpPr>
              <p:cNvPr id="9" name="îsļïḓé">
                <a:extLst>
                  <a:ext uri="{FF2B5EF4-FFF2-40B4-BE49-F238E27FC236}">
                    <a16:creationId xmlns:a16="http://schemas.microsoft.com/office/drawing/2014/main" id="{ED2D1FEC-A27E-4EE3-8CBF-BE92127C377A}"/>
                  </a:ext>
                </a:extLst>
              </p:cNvPr>
              <p:cNvSpPr/>
              <p:nvPr/>
            </p:nvSpPr>
            <p:spPr>
              <a:xfrm>
                <a:off x="666750" y="1165274"/>
                <a:ext cx="113667" cy="796920"/>
              </a:xfrm>
              <a:prstGeom prst="roundRect">
                <a:avLst>
                  <a:gd name="adj" fmla="val 37700"/>
                </a:avLst>
              </a:prstGeom>
              <a:solidFill>
                <a:schemeClr val="bg1"/>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defTabSz="914354"/>
                <a:endParaRPr lang="zh-CN" altLang="en-US" sz="2000" b="1" dirty="0">
                  <a:solidFill>
                    <a:schemeClr val="bg1"/>
                  </a:solidFill>
                </a:endParaRPr>
              </a:p>
            </p:txBody>
          </p:sp>
          <p:sp>
            <p:nvSpPr>
              <p:cNvPr id="10" name="îşḻïďè">
                <a:extLst>
                  <a:ext uri="{FF2B5EF4-FFF2-40B4-BE49-F238E27FC236}">
                    <a16:creationId xmlns:a16="http://schemas.microsoft.com/office/drawing/2014/main" id="{5EBAAE2B-827B-43E1-BAD9-AF1F22EC1032}"/>
                  </a:ext>
                </a:extLst>
              </p:cNvPr>
              <p:cNvSpPr txBox="1"/>
              <p:nvPr/>
            </p:nvSpPr>
            <p:spPr>
              <a:xfrm>
                <a:off x="919156" y="1148876"/>
                <a:ext cx="1492909" cy="400110"/>
              </a:xfrm>
              <a:prstGeom prst="rect">
                <a:avLst/>
              </a:prstGeom>
              <a:noFill/>
            </p:spPr>
            <p:txBody>
              <a:bodyPr wrap="none" rtlCol="0">
                <a:spAutoFit/>
              </a:bodyPr>
              <a:lstStyle/>
              <a:p>
                <a:r>
                  <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rPr>
                  <a:t>PART ONE</a:t>
                </a:r>
              </a:p>
            </p:txBody>
          </p:sp>
        </p:grpSp>
        <p:sp>
          <p:nvSpPr>
            <p:cNvPr id="15" name="文本框 14">
              <a:extLst>
                <a:ext uri="{FF2B5EF4-FFF2-40B4-BE49-F238E27FC236}">
                  <a16:creationId xmlns:a16="http://schemas.microsoft.com/office/drawing/2014/main" id="{41024DED-F064-36FC-605B-B114C19F9915}"/>
                </a:ext>
              </a:extLst>
            </p:cNvPr>
            <p:cNvSpPr txBox="1"/>
            <p:nvPr/>
          </p:nvSpPr>
          <p:spPr>
            <a:xfrm>
              <a:off x="5917096" y="1424426"/>
              <a:ext cx="1023516" cy="614429"/>
            </a:xfrm>
            <a:prstGeom prst="rect">
              <a:avLst/>
            </a:prstGeom>
            <a:noFill/>
            <a:ln w="117475">
              <a:noFill/>
            </a:ln>
          </p:spPr>
          <p:txBody>
            <a:bodyPr wrap="none" rtlCol="0">
              <a:prstTxWarp prst="textPlain">
                <a:avLst/>
              </a:prstTxWarp>
              <a:spAutoFit/>
            </a:bodyPr>
            <a:lstStyle/>
            <a:p>
              <a:r>
                <a:rPr lang="en-US" altLang="zh-CN" b="1" spc="100" dirty="0">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zh-CN" altLang="en-US" b="1" spc="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791671356"/>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D514A1C6-B35B-7D18-6716-78DFEFBA85AC}"/>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28115A29-2080-5BE0-1757-8E93B510E6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B70F95C-07AE-4A71-DFEB-E0E890C2F2C0}"/>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流量机制变化，给直播带来的新机会</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6F1E1666-45D3-21E7-7166-FADC2C31AC64}"/>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4</a:t>
            </a:fld>
            <a:endParaRPr lang="zh-CN" altLang="en-US" sz="1000">
              <a:solidFill>
                <a:schemeClr val="tx1"/>
              </a:solidFill>
            </a:endParaRPr>
          </a:p>
        </p:txBody>
      </p:sp>
      <p:grpSp>
        <p:nvGrpSpPr>
          <p:cNvPr id="39" name="组合 38">
            <a:extLst>
              <a:ext uri="{FF2B5EF4-FFF2-40B4-BE49-F238E27FC236}">
                <a16:creationId xmlns:a16="http://schemas.microsoft.com/office/drawing/2014/main" id="{1532A614-9603-8BD9-D8E3-5631D1CD188A}"/>
              </a:ext>
            </a:extLst>
          </p:cNvPr>
          <p:cNvGrpSpPr/>
          <p:nvPr/>
        </p:nvGrpSpPr>
        <p:grpSpPr>
          <a:xfrm>
            <a:off x="1303706" y="1380566"/>
            <a:ext cx="9584587" cy="4313253"/>
            <a:chOff x="1303706" y="1380566"/>
            <a:chExt cx="9584587" cy="4313253"/>
          </a:xfrm>
        </p:grpSpPr>
        <p:grpSp>
          <p:nvGrpSpPr>
            <p:cNvPr id="34" name="组合 33">
              <a:extLst>
                <a:ext uri="{FF2B5EF4-FFF2-40B4-BE49-F238E27FC236}">
                  <a16:creationId xmlns:a16="http://schemas.microsoft.com/office/drawing/2014/main" id="{BB24E80E-2F35-7B8A-F67B-FE4D51E839BC}"/>
                </a:ext>
              </a:extLst>
            </p:cNvPr>
            <p:cNvGrpSpPr/>
            <p:nvPr/>
          </p:nvGrpSpPr>
          <p:grpSpPr>
            <a:xfrm>
              <a:off x="1303706" y="2279460"/>
              <a:ext cx="9584587" cy="2648086"/>
              <a:chOff x="1112095" y="2174758"/>
              <a:chExt cx="9584587" cy="2648086"/>
            </a:xfrm>
          </p:grpSpPr>
          <p:pic>
            <p:nvPicPr>
              <p:cNvPr id="9" name="图片 8">
                <a:extLst>
                  <a:ext uri="{FF2B5EF4-FFF2-40B4-BE49-F238E27FC236}">
                    <a16:creationId xmlns:a16="http://schemas.microsoft.com/office/drawing/2014/main" id="{76E6CFC3-57E2-FAEE-390F-3018587E5847}"/>
                  </a:ext>
                </a:extLst>
              </p:cNvPr>
              <p:cNvPicPr>
                <a:picLocks noChangeAspect="1"/>
              </p:cNvPicPr>
              <p:nvPr/>
            </p:nvPicPr>
            <p:blipFill>
              <a:blip r:embed="rId5"/>
              <a:stretch>
                <a:fillRect/>
              </a:stretch>
            </p:blipFill>
            <p:spPr>
              <a:xfrm>
                <a:off x="1112095" y="2174758"/>
                <a:ext cx="4165814" cy="2648086"/>
              </a:xfrm>
              <a:prstGeom prst="roundRect">
                <a:avLst>
                  <a:gd name="adj" fmla="val 5069"/>
                </a:avLst>
              </a:prstGeom>
            </p:spPr>
          </p:pic>
          <p:pic>
            <p:nvPicPr>
              <p:cNvPr id="11" name="图片 10">
                <a:extLst>
                  <a:ext uri="{FF2B5EF4-FFF2-40B4-BE49-F238E27FC236}">
                    <a16:creationId xmlns:a16="http://schemas.microsoft.com/office/drawing/2014/main" id="{2A0429E1-1A00-B385-C624-B2F9341E0A92}"/>
                  </a:ext>
                </a:extLst>
              </p:cNvPr>
              <p:cNvPicPr>
                <a:picLocks noChangeAspect="1"/>
              </p:cNvPicPr>
              <p:nvPr/>
            </p:nvPicPr>
            <p:blipFill>
              <a:blip r:embed="rId6"/>
              <a:stretch>
                <a:fillRect/>
              </a:stretch>
            </p:blipFill>
            <p:spPr>
              <a:xfrm>
                <a:off x="6524518" y="2190634"/>
                <a:ext cx="4172164" cy="2616334"/>
              </a:xfrm>
              <a:prstGeom prst="roundRect">
                <a:avLst>
                  <a:gd name="adj" fmla="val 5729"/>
                </a:avLst>
              </a:prstGeom>
            </p:spPr>
          </p:pic>
        </p:grpSp>
        <p:sp>
          <p:nvSpPr>
            <p:cNvPr id="33" name="文本框 32">
              <a:extLst>
                <a:ext uri="{FF2B5EF4-FFF2-40B4-BE49-F238E27FC236}">
                  <a16:creationId xmlns:a16="http://schemas.microsoft.com/office/drawing/2014/main" id="{0DD5D853-9FC8-0E62-978B-E907484A6684}"/>
                </a:ext>
              </a:extLst>
            </p:cNvPr>
            <p:cNvSpPr txBox="1"/>
            <p:nvPr/>
          </p:nvSpPr>
          <p:spPr>
            <a:xfrm>
              <a:off x="3047419" y="1380566"/>
              <a:ext cx="6097162" cy="461665"/>
            </a:xfrm>
            <a:prstGeom prst="rect">
              <a:avLst/>
            </a:prstGeom>
            <a:noFill/>
          </p:spPr>
          <p:txBody>
            <a:bodyPr wrap="square">
              <a:spAutoFit/>
            </a:bodyPr>
            <a:lstStyle/>
            <a:p>
              <a:pPr algn="ctr"/>
              <a:r>
                <a:rPr lang="zh-CN" altLang="en-US" sz="2400" b="1"/>
                <a:t>抖音电商流量机制变了！生意的春天来了</a:t>
              </a:r>
            </a:p>
          </p:txBody>
        </p:sp>
        <p:sp>
          <p:nvSpPr>
            <p:cNvPr id="35" name="矩形: 圆角 34">
              <a:extLst>
                <a:ext uri="{FF2B5EF4-FFF2-40B4-BE49-F238E27FC236}">
                  <a16:creationId xmlns:a16="http://schemas.microsoft.com/office/drawing/2014/main" id="{48B43AF0-FB1B-3495-84DD-710F78684E34}"/>
                </a:ext>
              </a:extLst>
            </p:cNvPr>
            <p:cNvSpPr/>
            <p:nvPr/>
          </p:nvSpPr>
          <p:spPr>
            <a:xfrm>
              <a:off x="1303706" y="5261049"/>
              <a:ext cx="4165814" cy="432770"/>
            </a:xfrm>
            <a:prstGeom prst="roundRect">
              <a:avLst>
                <a:gd name="adj" fmla="val 50000"/>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抖音电商总裁在电商作者盛典公布「新作者出道计划</a:t>
              </a:r>
              <a:r>
                <a:rPr lang="en-US" altLang="zh-CN" sz="1200" b="1"/>
                <a:t>]</a:t>
              </a:r>
              <a:endParaRPr lang="zh-CN" altLang="en-US" sz="1200" b="1"/>
            </a:p>
          </p:txBody>
        </p:sp>
        <p:sp>
          <p:nvSpPr>
            <p:cNvPr id="36" name="矩形: 圆角 35">
              <a:extLst>
                <a:ext uri="{FF2B5EF4-FFF2-40B4-BE49-F238E27FC236}">
                  <a16:creationId xmlns:a16="http://schemas.microsoft.com/office/drawing/2014/main" id="{803A9C42-A3D0-38FA-0AAF-C0873B8ABF6C}"/>
                </a:ext>
              </a:extLst>
            </p:cNvPr>
            <p:cNvSpPr/>
            <p:nvPr/>
          </p:nvSpPr>
          <p:spPr>
            <a:xfrm>
              <a:off x="6719304" y="5261049"/>
              <a:ext cx="4165814" cy="432770"/>
            </a:xfrm>
            <a:prstGeom prst="roundRect">
              <a:avLst>
                <a:gd name="adj" fmla="val 50000"/>
              </a:avLst>
            </a:prstGeom>
            <a:solidFill>
              <a:srgbClr val="070D9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抖音副总裁在抖音创作者大会力挺新作者扶持</a:t>
              </a:r>
            </a:p>
          </p:txBody>
        </p:sp>
      </p:grpSp>
    </p:spTree>
    <p:extLst>
      <p:ext uri="{BB962C8B-B14F-4D97-AF65-F5344CB8AC3E}">
        <p14:creationId xmlns:p14="http://schemas.microsoft.com/office/powerpoint/2010/main" val="3149636852"/>
      </p:ext>
    </p:extLst>
  </p:cSld>
  <p:clrMapOvr>
    <a:masterClrMapping/>
  </p:clrMapOvr>
  <p:transition spd="slow" advClick="0" advTm="0">
    <p:comb/>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7536D842-876E-30D0-D18D-647E3DC99AEC}"/>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162511A6-0E99-9FEE-31A6-35867D4291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E6BCBAC2-33B5-B5F2-DC29-D16F7DA83E86}"/>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回归内容本质，重构流量生态</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9436958A-D02C-8A14-46A4-27883AA36115}"/>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a:t>
            </a:fld>
            <a:endParaRPr lang="zh-CN" altLang="en-US" sz="1000">
              <a:solidFill>
                <a:schemeClr val="tx1"/>
              </a:solidFill>
            </a:endParaRPr>
          </a:p>
        </p:txBody>
      </p:sp>
      <p:sp>
        <p:nvSpPr>
          <p:cNvPr id="3" name="文本框 2">
            <a:extLst>
              <a:ext uri="{FF2B5EF4-FFF2-40B4-BE49-F238E27FC236}">
                <a16:creationId xmlns:a16="http://schemas.microsoft.com/office/drawing/2014/main" id="{F97F5D18-E6C8-CBBD-3195-9BFC741910F1}"/>
              </a:ext>
            </a:extLst>
          </p:cNvPr>
          <p:cNvSpPr txBox="1"/>
          <p:nvPr/>
        </p:nvSpPr>
        <p:spPr>
          <a:xfrm>
            <a:off x="2441017" y="1375398"/>
            <a:ext cx="7309965" cy="461665"/>
          </a:xfrm>
          <a:prstGeom prst="rect">
            <a:avLst/>
          </a:prstGeom>
          <a:noFill/>
        </p:spPr>
        <p:txBody>
          <a:bodyPr wrap="square">
            <a:spAutoFit/>
          </a:bodyPr>
          <a:lstStyle/>
          <a:p>
            <a:pPr algn="ctr"/>
            <a:r>
              <a:rPr lang="zh-CN" altLang="en-US" sz="2400" b="1"/>
              <a:t>内容打破流量限制，内容池释放大量增长空间</a:t>
            </a:r>
          </a:p>
        </p:txBody>
      </p:sp>
      <p:grpSp>
        <p:nvGrpSpPr>
          <p:cNvPr id="37" name="组合 36">
            <a:extLst>
              <a:ext uri="{FF2B5EF4-FFF2-40B4-BE49-F238E27FC236}">
                <a16:creationId xmlns:a16="http://schemas.microsoft.com/office/drawing/2014/main" id="{6A9B1069-EBF6-E259-B17C-1239687DFCEA}"/>
              </a:ext>
            </a:extLst>
          </p:cNvPr>
          <p:cNvGrpSpPr/>
          <p:nvPr/>
        </p:nvGrpSpPr>
        <p:grpSpPr>
          <a:xfrm>
            <a:off x="471004" y="2125897"/>
            <a:ext cx="2606432" cy="3716497"/>
            <a:chOff x="968355" y="2267052"/>
            <a:chExt cx="2606432" cy="3716497"/>
          </a:xfrm>
        </p:grpSpPr>
        <p:sp>
          <p:nvSpPr>
            <p:cNvPr id="12" name="矩形: 圆角 11">
              <a:extLst>
                <a:ext uri="{FF2B5EF4-FFF2-40B4-BE49-F238E27FC236}">
                  <a16:creationId xmlns:a16="http://schemas.microsoft.com/office/drawing/2014/main" id="{1CE943E6-1D90-2983-9049-120255FF5223}"/>
                </a:ext>
              </a:extLst>
            </p:cNvPr>
            <p:cNvSpPr/>
            <p:nvPr/>
          </p:nvSpPr>
          <p:spPr>
            <a:xfrm>
              <a:off x="1368857" y="2267052"/>
              <a:ext cx="1805425" cy="450274"/>
            </a:xfrm>
            <a:prstGeom prst="roundRect">
              <a:avLst>
                <a:gd name="adj" fmla="val 50000"/>
              </a:avLst>
            </a:prstGeom>
            <a:gradFill flip="none" rotWithShape="1">
              <a:gsLst>
                <a:gs pos="0">
                  <a:srgbClr val="7030A0"/>
                </a:gs>
                <a:gs pos="100000">
                  <a:srgbClr val="070D9A"/>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内容力</a:t>
              </a:r>
            </a:p>
          </p:txBody>
        </p:sp>
        <p:sp>
          <p:nvSpPr>
            <p:cNvPr id="15" name="矩形: 圆角 14">
              <a:extLst>
                <a:ext uri="{FF2B5EF4-FFF2-40B4-BE49-F238E27FC236}">
                  <a16:creationId xmlns:a16="http://schemas.microsoft.com/office/drawing/2014/main" id="{30CC7E50-5692-C867-8A79-B64391F262B8}"/>
                </a:ext>
              </a:extLst>
            </p:cNvPr>
            <p:cNvSpPr/>
            <p:nvPr/>
          </p:nvSpPr>
          <p:spPr>
            <a:xfrm>
              <a:off x="968355" y="2833082"/>
              <a:ext cx="2606432" cy="3150467"/>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grpSp>
          <p:nvGrpSpPr>
            <p:cNvPr id="26" name="组合 25">
              <a:extLst>
                <a:ext uri="{FF2B5EF4-FFF2-40B4-BE49-F238E27FC236}">
                  <a16:creationId xmlns:a16="http://schemas.microsoft.com/office/drawing/2014/main" id="{0E9CA7EC-BD14-202E-6815-3E99C2CC0B51}"/>
                </a:ext>
              </a:extLst>
            </p:cNvPr>
            <p:cNvGrpSpPr/>
            <p:nvPr/>
          </p:nvGrpSpPr>
          <p:grpSpPr>
            <a:xfrm>
              <a:off x="1134047" y="3429000"/>
              <a:ext cx="2275047" cy="812329"/>
              <a:chOff x="1339608" y="3429001"/>
              <a:chExt cx="2275047" cy="812329"/>
            </a:xfrm>
          </p:grpSpPr>
          <p:sp>
            <p:nvSpPr>
              <p:cNvPr id="13" name="矩形: 圆角 12">
                <a:extLst>
                  <a:ext uri="{FF2B5EF4-FFF2-40B4-BE49-F238E27FC236}">
                    <a16:creationId xmlns:a16="http://schemas.microsoft.com/office/drawing/2014/main" id="{12709DFA-56D6-F8F3-99F3-D9FC9AD3C282}"/>
                  </a:ext>
                </a:extLst>
              </p:cNvPr>
              <p:cNvSpPr/>
              <p:nvPr/>
            </p:nvSpPr>
            <p:spPr>
              <a:xfrm>
                <a:off x="1339608" y="3429001"/>
                <a:ext cx="991764" cy="312362"/>
              </a:xfrm>
              <a:prstGeom prst="roundRect">
                <a:avLst>
                  <a:gd name="adj" fmla="val 50000"/>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获得感</a:t>
                </a:r>
              </a:p>
            </p:txBody>
          </p:sp>
          <p:sp>
            <p:nvSpPr>
              <p:cNvPr id="16" name="矩形: 圆角 15">
                <a:extLst>
                  <a:ext uri="{FF2B5EF4-FFF2-40B4-BE49-F238E27FC236}">
                    <a16:creationId xmlns:a16="http://schemas.microsoft.com/office/drawing/2014/main" id="{1754BFE3-80A8-5958-7348-C48F2445C8B1}"/>
                  </a:ext>
                </a:extLst>
              </p:cNvPr>
              <p:cNvSpPr/>
              <p:nvPr/>
            </p:nvSpPr>
            <p:spPr>
              <a:xfrm>
                <a:off x="2622891" y="3429001"/>
                <a:ext cx="991764" cy="312362"/>
              </a:xfrm>
              <a:prstGeom prst="roundRect">
                <a:avLst>
                  <a:gd name="adj" fmla="val 50000"/>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惊喜感</a:t>
                </a:r>
              </a:p>
            </p:txBody>
          </p:sp>
          <p:sp>
            <p:nvSpPr>
              <p:cNvPr id="17" name="矩形: 圆角 16">
                <a:extLst>
                  <a:ext uri="{FF2B5EF4-FFF2-40B4-BE49-F238E27FC236}">
                    <a16:creationId xmlns:a16="http://schemas.microsoft.com/office/drawing/2014/main" id="{0B20926E-81BD-B141-63D0-578BD26DAF41}"/>
                  </a:ext>
                </a:extLst>
              </p:cNvPr>
              <p:cNvSpPr/>
              <p:nvPr/>
            </p:nvSpPr>
            <p:spPr>
              <a:xfrm>
                <a:off x="1339608" y="3928968"/>
                <a:ext cx="991764" cy="312362"/>
              </a:xfrm>
              <a:prstGeom prst="roundRect">
                <a:avLst>
                  <a:gd name="adj" fmla="val 50000"/>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表达力</a:t>
                </a:r>
              </a:p>
            </p:txBody>
          </p:sp>
          <p:sp>
            <p:nvSpPr>
              <p:cNvPr id="18" name="矩形: 圆角 17">
                <a:extLst>
                  <a:ext uri="{FF2B5EF4-FFF2-40B4-BE49-F238E27FC236}">
                    <a16:creationId xmlns:a16="http://schemas.microsoft.com/office/drawing/2014/main" id="{0FD9C44F-75D0-B239-3500-1545DAF30561}"/>
                  </a:ext>
                </a:extLst>
              </p:cNvPr>
              <p:cNvSpPr/>
              <p:nvPr/>
            </p:nvSpPr>
            <p:spPr>
              <a:xfrm>
                <a:off x="2622891" y="3928968"/>
                <a:ext cx="991764" cy="312362"/>
              </a:xfrm>
              <a:prstGeom prst="roundRect">
                <a:avLst>
                  <a:gd name="adj" fmla="val 50000"/>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感染力</a:t>
                </a:r>
              </a:p>
            </p:txBody>
          </p:sp>
        </p:grpSp>
        <p:sp>
          <p:nvSpPr>
            <p:cNvPr id="20" name="文本框 19">
              <a:extLst>
                <a:ext uri="{FF2B5EF4-FFF2-40B4-BE49-F238E27FC236}">
                  <a16:creationId xmlns:a16="http://schemas.microsoft.com/office/drawing/2014/main" id="{43A5A521-0923-ED78-8796-F2F90B4A47C1}"/>
                </a:ext>
              </a:extLst>
            </p:cNvPr>
            <p:cNvSpPr txBox="1"/>
            <p:nvPr/>
          </p:nvSpPr>
          <p:spPr>
            <a:xfrm>
              <a:off x="1167834" y="2942463"/>
              <a:ext cx="2207473" cy="307777"/>
            </a:xfrm>
            <a:prstGeom prst="rect">
              <a:avLst/>
            </a:prstGeom>
            <a:noFill/>
          </p:spPr>
          <p:txBody>
            <a:bodyPr wrap="square">
              <a:spAutoFit/>
            </a:bodyPr>
            <a:lstStyle/>
            <a:p>
              <a:pPr algn="ctr"/>
              <a:r>
                <a:rPr lang="zh-CN" altLang="en-US" sz="1400" b="1">
                  <a:latin typeface="Arial" panose="020B0604020202020204" pitchFamily="34" charset="0"/>
                  <a:ea typeface="微软雅黑" panose="020B0503020204020204" pitchFamily="34" charset="-122"/>
                </a:rPr>
                <a:t>提升流量获取</a:t>
              </a:r>
            </a:p>
          </p:txBody>
        </p:sp>
        <p:grpSp>
          <p:nvGrpSpPr>
            <p:cNvPr id="32" name="组合 31">
              <a:extLst>
                <a:ext uri="{FF2B5EF4-FFF2-40B4-BE49-F238E27FC236}">
                  <a16:creationId xmlns:a16="http://schemas.microsoft.com/office/drawing/2014/main" id="{F598FC70-1842-CCFD-5100-DA4F551330A9}"/>
                </a:ext>
              </a:extLst>
            </p:cNvPr>
            <p:cNvGrpSpPr/>
            <p:nvPr/>
          </p:nvGrpSpPr>
          <p:grpSpPr>
            <a:xfrm>
              <a:off x="1024697" y="4927799"/>
              <a:ext cx="2493743" cy="613375"/>
              <a:chOff x="1227635" y="4927515"/>
              <a:chExt cx="2493743" cy="613375"/>
            </a:xfrm>
          </p:grpSpPr>
          <p:sp>
            <p:nvSpPr>
              <p:cNvPr id="22" name="文本框 21">
                <a:extLst>
                  <a:ext uri="{FF2B5EF4-FFF2-40B4-BE49-F238E27FC236}">
                    <a16:creationId xmlns:a16="http://schemas.microsoft.com/office/drawing/2014/main" id="{B80DCE4A-8856-9942-2803-F2DFFC9F5356}"/>
                  </a:ext>
                </a:extLst>
              </p:cNvPr>
              <p:cNvSpPr txBox="1"/>
              <p:nvPr/>
            </p:nvSpPr>
            <p:spPr>
              <a:xfrm>
                <a:off x="1227635" y="4927517"/>
                <a:ext cx="873391" cy="613373"/>
              </a:xfrm>
              <a:prstGeom prst="rect">
                <a:avLst/>
              </a:prstGeom>
              <a:noFill/>
            </p:spPr>
            <p:txBody>
              <a:bodyPr wrap="square">
                <a:spAutoFit/>
              </a:bodyPr>
              <a:lstStyle/>
              <a:p>
                <a:pPr algn="ctr">
                  <a:lnSpc>
                    <a:spcPct val="150000"/>
                  </a:lnSpc>
                </a:pPr>
                <a:r>
                  <a:rPr lang="zh-CN" altLang="en-US" sz="1200" b="1"/>
                  <a:t>Volume </a:t>
                </a:r>
                <a:endParaRPr lang="en-US" altLang="zh-CN" sz="1200" b="1"/>
              </a:p>
              <a:p>
                <a:pPr algn="ctr">
                  <a:lnSpc>
                    <a:spcPct val="150000"/>
                  </a:lnSpc>
                </a:pPr>
                <a:r>
                  <a:rPr lang="zh-CN" altLang="en-US" sz="1200" b="1"/>
                  <a:t>提升停留</a:t>
                </a:r>
              </a:p>
            </p:txBody>
          </p:sp>
          <p:sp>
            <p:nvSpPr>
              <p:cNvPr id="23" name="文本框 22">
                <a:extLst>
                  <a:ext uri="{FF2B5EF4-FFF2-40B4-BE49-F238E27FC236}">
                    <a16:creationId xmlns:a16="http://schemas.microsoft.com/office/drawing/2014/main" id="{9D60015F-9A38-4933-B6BF-9B980F4CD5AF}"/>
                  </a:ext>
                </a:extLst>
              </p:cNvPr>
              <p:cNvSpPr txBox="1"/>
              <p:nvPr/>
            </p:nvSpPr>
            <p:spPr>
              <a:xfrm>
                <a:off x="1941381" y="4927516"/>
                <a:ext cx="991764" cy="613373"/>
              </a:xfrm>
              <a:prstGeom prst="rect">
                <a:avLst/>
              </a:prstGeom>
              <a:noFill/>
            </p:spPr>
            <p:txBody>
              <a:bodyPr wrap="square">
                <a:spAutoFit/>
              </a:bodyPr>
              <a:lstStyle/>
              <a:p>
                <a:pPr algn="ctr">
                  <a:lnSpc>
                    <a:spcPct val="150000"/>
                  </a:lnSpc>
                </a:pPr>
                <a:r>
                  <a:rPr lang="zh-CN" altLang="en-US" sz="1200" b="1"/>
                  <a:t>Activated 引导互动</a:t>
                </a:r>
              </a:p>
            </p:txBody>
          </p:sp>
          <p:sp>
            <p:nvSpPr>
              <p:cNvPr id="24" name="文本框 23">
                <a:extLst>
                  <a:ext uri="{FF2B5EF4-FFF2-40B4-BE49-F238E27FC236}">
                    <a16:creationId xmlns:a16="http://schemas.microsoft.com/office/drawing/2014/main" id="{516D6003-810A-594F-CD5B-6C9799D2F2E1}"/>
                  </a:ext>
                </a:extLst>
              </p:cNvPr>
              <p:cNvSpPr txBox="1"/>
              <p:nvPr/>
            </p:nvSpPr>
            <p:spPr>
              <a:xfrm>
                <a:off x="2814772" y="4927515"/>
                <a:ext cx="906606" cy="613373"/>
              </a:xfrm>
              <a:prstGeom prst="rect">
                <a:avLst/>
              </a:prstGeom>
              <a:noFill/>
            </p:spPr>
            <p:txBody>
              <a:bodyPr wrap="square">
                <a:spAutoFit/>
              </a:bodyPr>
              <a:lstStyle/>
              <a:p>
                <a:pPr algn="ctr">
                  <a:lnSpc>
                    <a:spcPct val="150000"/>
                  </a:lnSpc>
                </a:pPr>
                <a:r>
                  <a:rPr lang="zh-CN" altLang="en-US" sz="1200" b="1"/>
                  <a:t>Linked</a:t>
                </a:r>
                <a:endParaRPr lang="en-US" altLang="zh-CN" sz="1200" b="1"/>
              </a:p>
              <a:p>
                <a:pPr algn="ctr">
                  <a:lnSpc>
                    <a:spcPct val="150000"/>
                  </a:lnSpc>
                </a:pPr>
                <a:r>
                  <a:rPr lang="zh-CN" altLang="en-US" sz="1200" b="1"/>
                  <a:t>多加粉丝</a:t>
                </a:r>
              </a:p>
            </p:txBody>
          </p:sp>
        </p:grpSp>
        <p:sp>
          <p:nvSpPr>
            <p:cNvPr id="25" name="任意多边形: 形状 24">
              <a:extLst>
                <a:ext uri="{FF2B5EF4-FFF2-40B4-BE49-F238E27FC236}">
                  <a16:creationId xmlns:a16="http://schemas.microsoft.com/office/drawing/2014/main" id="{E5C52395-6ABB-DFE1-AD84-8B8B875A87C2}"/>
                </a:ext>
              </a:extLst>
            </p:cNvPr>
            <p:cNvSpPr/>
            <p:nvPr/>
          </p:nvSpPr>
          <p:spPr>
            <a:xfrm rot="16200000">
              <a:off x="2126247" y="4314148"/>
              <a:ext cx="290645" cy="762520"/>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8" name="组合 67">
            <a:extLst>
              <a:ext uri="{FF2B5EF4-FFF2-40B4-BE49-F238E27FC236}">
                <a16:creationId xmlns:a16="http://schemas.microsoft.com/office/drawing/2014/main" id="{8E7C30FF-5123-6C50-DD6E-5640633D7B79}"/>
              </a:ext>
            </a:extLst>
          </p:cNvPr>
          <p:cNvGrpSpPr/>
          <p:nvPr/>
        </p:nvGrpSpPr>
        <p:grpSpPr>
          <a:xfrm>
            <a:off x="3271939" y="2550938"/>
            <a:ext cx="5759800" cy="3017713"/>
            <a:chOff x="3271939" y="2550938"/>
            <a:chExt cx="5759800" cy="3017713"/>
          </a:xfrm>
        </p:grpSpPr>
        <p:pic>
          <p:nvPicPr>
            <p:cNvPr id="10" name="图片 9">
              <a:extLst>
                <a:ext uri="{FF2B5EF4-FFF2-40B4-BE49-F238E27FC236}">
                  <a16:creationId xmlns:a16="http://schemas.microsoft.com/office/drawing/2014/main" id="{A8E1BBAB-72BF-37E6-5265-C70F3DF70576}"/>
                </a:ext>
              </a:extLst>
            </p:cNvPr>
            <p:cNvPicPr>
              <a:picLocks noChangeAspect="1"/>
            </p:cNvPicPr>
            <p:nvPr/>
          </p:nvPicPr>
          <p:blipFill>
            <a:blip r:embed="rId5">
              <a:extLst>
                <a:ext uri="{28A0092B-C50C-407E-A947-70E740481C1C}">
                  <a14:useLocalDpi xmlns:a14="http://schemas.microsoft.com/office/drawing/2010/main" val="0"/>
                </a:ext>
              </a:extLst>
            </a:blip>
            <a:srcRect l="1145" t="840" r="1145" b="934"/>
            <a:stretch>
              <a:fillRect/>
            </a:stretch>
          </p:blipFill>
          <p:spPr>
            <a:xfrm>
              <a:off x="5359361" y="2550938"/>
              <a:ext cx="1473276" cy="2931664"/>
            </a:xfrm>
            <a:prstGeom prst="roundRect">
              <a:avLst>
                <a:gd name="adj" fmla="val 6717"/>
              </a:avLst>
            </a:prstGeom>
          </p:spPr>
        </p:pic>
        <p:grpSp>
          <p:nvGrpSpPr>
            <p:cNvPr id="27" name="组合 26">
              <a:extLst>
                <a:ext uri="{FF2B5EF4-FFF2-40B4-BE49-F238E27FC236}">
                  <a16:creationId xmlns:a16="http://schemas.microsoft.com/office/drawing/2014/main" id="{B606D31A-8029-E9BC-A8DA-BDEFE451FDB5}"/>
                </a:ext>
              </a:extLst>
            </p:cNvPr>
            <p:cNvGrpSpPr/>
            <p:nvPr/>
          </p:nvGrpSpPr>
          <p:grpSpPr>
            <a:xfrm>
              <a:off x="3271939" y="3467387"/>
              <a:ext cx="1354145" cy="1353262"/>
              <a:chOff x="1089646" y="3504778"/>
              <a:chExt cx="1620000" cy="1620000"/>
            </a:xfrm>
          </p:grpSpPr>
          <p:grpSp>
            <p:nvGrpSpPr>
              <p:cNvPr id="28" name="组合 27">
                <a:extLst>
                  <a:ext uri="{FF2B5EF4-FFF2-40B4-BE49-F238E27FC236}">
                    <a16:creationId xmlns:a16="http://schemas.microsoft.com/office/drawing/2014/main" id="{3E71283D-4BE0-F182-5743-ACFAF2D01C31}"/>
                  </a:ext>
                </a:extLst>
              </p:cNvPr>
              <p:cNvGrpSpPr/>
              <p:nvPr/>
            </p:nvGrpSpPr>
            <p:grpSpPr>
              <a:xfrm>
                <a:off x="1089646" y="3504778"/>
                <a:ext cx="1620000" cy="1620000"/>
                <a:chOff x="1340931" y="4202794"/>
                <a:chExt cx="1620000" cy="1620000"/>
              </a:xfrm>
            </p:grpSpPr>
            <p:sp>
              <p:nvSpPr>
                <p:cNvPr id="30" name="椭圆 29">
                  <a:extLst>
                    <a:ext uri="{FF2B5EF4-FFF2-40B4-BE49-F238E27FC236}">
                      <a16:creationId xmlns:a16="http://schemas.microsoft.com/office/drawing/2014/main" id="{4A48A887-0428-2B8A-B5C0-1C7C6644E396}"/>
                    </a:ext>
                  </a:extLst>
                </p:cNvPr>
                <p:cNvSpPr/>
                <p:nvPr/>
              </p:nvSpPr>
              <p:spPr>
                <a:xfrm>
                  <a:off x="1340931" y="4202794"/>
                  <a:ext cx="1620000" cy="1620000"/>
                </a:xfrm>
                <a:prstGeom prst="ellipse">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a16="http://schemas.microsoft.com/office/drawing/2014/main" id="{F4D2789E-E6C0-9516-4377-D48D2716AF03}"/>
                    </a:ext>
                  </a:extLst>
                </p:cNvPr>
                <p:cNvSpPr/>
                <p:nvPr/>
              </p:nvSpPr>
              <p:spPr>
                <a:xfrm>
                  <a:off x="1430931" y="4292794"/>
                  <a:ext cx="1440000" cy="1440000"/>
                </a:xfrm>
                <a:prstGeom prst="ellipse">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a:extLst>
                  <a:ext uri="{FF2B5EF4-FFF2-40B4-BE49-F238E27FC236}">
                    <a16:creationId xmlns:a16="http://schemas.microsoft.com/office/drawing/2014/main" id="{56DDDE90-8439-32D3-E95F-25F50B3C2688}"/>
                  </a:ext>
                </a:extLst>
              </p:cNvPr>
              <p:cNvSpPr txBox="1"/>
              <p:nvPr/>
            </p:nvSpPr>
            <p:spPr>
              <a:xfrm>
                <a:off x="1219080" y="4040691"/>
                <a:ext cx="1361130" cy="552663"/>
              </a:xfrm>
              <a:prstGeom prst="rect">
                <a:avLst/>
              </a:prstGeom>
              <a:noFill/>
            </p:spPr>
            <p:txBody>
              <a:bodyPr wrap="square">
                <a:spAutoFit/>
              </a:bodyPr>
              <a:lstStyle/>
              <a:p>
                <a:pPr algn="ctr"/>
                <a:r>
                  <a:rPr lang="zh-CN" altLang="en-US" sz="2400" b="1">
                    <a:solidFill>
                      <a:srgbClr val="7030A0"/>
                    </a:solidFill>
                    <a:latin typeface="Arial" panose="020B0604020202020204" pitchFamily="34" charset="0"/>
                    <a:ea typeface="微软雅黑" panose="020B0503020204020204" pitchFamily="34" charset="-122"/>
                  </a:rPr>
                  <a:t>内容池</a:t>
                </a:r>
              </a:p>
            </p:txBody>
          </p:sp>
        </p:grpSp>
        <p:sp>
          <p:nvSpPr>
            <p:cNvPr id="41" name="任意多边形: 形状 40">
              <a:extLst>
                <a:ext uri="{FF2B5EF4-FFF2-40B4-BE49-F238E27FC236}">
                  <a16:creationId xmlns:a16="http://schemas.microsoft.com/office/drawing/2014/main" id="{E19430AF-4A72-C41A-4B9B-A8177A6DA7CB}"/>
                </a:ext>
              </a:extLst>
            </p:cNvPr>
            <p:cNvSpPr/>
            <p:nvPr/>
          </p:nvSpPr>
          <p:spPr>
            <a:xfrm rot="10800000">
              <a:off x="4993485" y="3791733"/>
              <a:ext cx="290645" cy="762520"/>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文本框 42">
              <a:extLst>
                <a:ext uri="{FF2B5EF4-FFF2-40B4-BE49-F238E27FC236}">
                  <a16:creationId xmlns:a16="http://schemas.microsoft.com/office/drawing/2014/main" id="{674E326C-B213-9794-348C-65239D5B33B3}"/>
                </a:ext>
              </a:extLst>
            </p:cNvPr>
            <p:cNvSpPr txBox="1"/>
            <p:nvPr/>
          </p:nvSpPr>
          <p:spPr>
            <a:xfrm>
              <a:off x="4687954" y="3947265"/>
              <a:ext cx="299909" cy="461665"/>
            </a:xfrm>
            <a:prstGeom prst="rect">
              <a:avLst/>
            </a:prstGeom>
            <a:noFill/>
          </p:spPr>
          <p:txBody>
            <a:bodyPr wrap="square">
              <a:spAutoFit/>
            </a:bodyPr>
            <a:lstStyle/>
            <a:p>
              <a:pPr algn="ctr"/>
              <a:r>
                <a:rPr lang="zh-CN" altLang="en-US" sz="1200" b="1"/>
                <a:t>分发</a:t>
              </a:r>
            </a:p>
          </p:txBody>
        </p:sp>
        <p:sp>
          <p:nvSpPr>
            <p:cNvPr id="45" name="文本框 44">
              <a:extLst>
                <a:ext uri="{FF2B5EF4-FFF2-40B4-BE49-F238E27FC236}">
                  <a16:creationId xmlns:a16="http://schemas.microsoft.com/office/drawing/2014/main" id="{447E2335-EFC5-7F31-4D65-ADFF43D20111}"/>
                </a:ext>
              </a:extLst>
            </p:cNvPr>
            <p:cNvSpPr txBox="1"/>
            <p:nvPr/>
          </p:nvSpPr>
          <p:spPr>
            <a:xfrm>
              <a:off x="3271939" y="4976181"/>
              <a:ext cx="1715924" cy="592470"/>
            </a:xfrm>
            <a:prstGeom prst="rect">
              <a:avLst/>
            </a:prstGeom>
            <a:noFill/>
          </p:spPr>
          <p:txBody>
            <a:bodyPr wrap="square">
              <a:spAutoFit/>
            </a:bodyPr>
            <a:lstStyle/>
            <a:p>
              <a:pPr algn="ctr"/>
              <a:r>
                <a:rPr lang="zh-CN" altLang="en-US" sz="1400" b="1"/>
                <a:t>兴趣广泛</a:t>
              </a:r>
              <a:endParaRPr lang="en-US" altLang="zh-CN" sz="1400" b="1"/>
            </a:p>
            <a:p>
              <a:pPr algn="ctr">
                <a:lnSpc>
                  <a:spcPct val="150000"/>
                </a:lnSpc>
              </a:pPr>
              <a:r>
                <a:rPr lang="zh-CN" altLang="en-US" sz="1400" b="1"/>
                <a:t>流量天花板高</a:t>
              </a:r>
            </a:p>
          </p:txBody>
        </p:sp>
        <p:sp>
          <p:nvSpPr>
            <p:cNvPr id="46" name="文本框 45">
              <a:extLst>
                <a:ext uri="{FF2B5EF4-FFF2-40B4-BE49-F238E27FC236}">
                  <a16:creationId xmlns:a16="http://schemas.microsoft.com/office/drawing/2014/main" id="{6CDEBE7F-9449-F4EA-7D32-5918AADF4267}"/>
                </a:ext>
              </a:extLst>
            </p:cNvPr>
            <p:cNvSpPr txBox="1"/>
            <p:nvPr/>
          </p:nvSpPr>
          <p:spPr>
            <a:xfrm>
              <a:off x="7315815" y="4976181"/>
              <a:ext cx="1715924" cy="592470"/>
            </a:xfrm>
            <a:prstGeom prst="rect">
              <a:avLst/>
            </a:prstGeom>
            <a:noFill/>
          </p:spPr>
          <p:txBody>
            <a:bodyPr wrap="square">
              <a:spAutoFit/>
            </a:bodyPr>
            <a:lstStyle/>
            <a:p>
              <a:pPr algn="ctr"/>
              <a:r>
                <a:rPr lang="zh-CN" altLang="en-US" sz="1400" b="1"/>
                <a:t>分发精准</a:t>
              </a:r>
              <a:endParaRPr lang="en-US" altLang="zh-CN" sz="1400" b="1"/>
            </a:p>
            <a:p>
              <a:pPr algn="ctr">
                <a:lnSpc>
                  <a:spcPct val="150000"/>
                </a:lnSpc>
              </a:pPr>
              <a:r>
                <a:rPr lang="zh-CN" altLang="en-US" sz="1400" b="1"/>
                <a:t>电商转化好</a:t>
              </a:r>
            </a:p>
          </p:txBody>
        </p:sp>
        <p:grpSp>
          <p:nvGrpSpPr>
            <p:cNvPr id="51" name="组合 50">
              <a:extLst>
                <a:ext uri="{FF2B5EF4-FFF2-40B4-BE49-F238E27FC236}">
                  <a16:creationId xmlns:a16="http://schemas.microsoft.com/office/drawing/2014/main" id="{4D14479F-09E1-F22E-84E2-E40653208370}"/>
                </a:ext>
              </a:extLst>
            </p:cNvPr>
            <p:cNvGrpSpPr/>
            <p:nvPr/>
          </p:nvGrpSpPr>
          <p:grpSpPr>
            <a:xfrm>
              <a:off x="7493212" y="3508983"/>
              <a:ext cx="1361130" cy="1311666"/>
              <a:chOff x="7524243" y="3429000"/>
              <a:chExt cx="1361130" cy="1311666"/>
            </a:xfrm>
          </p:grpSpPr>
          <p:grpSp>
            <p:nvGrpSpPr>
              <p:cNvPr id="47" name="组合 46">
                <a:extLst>
                  <a:ext uri="{FF2B5EF4-FFF2-40B4-BE49-F238E27FC236}">
                    <a16:creationId xmlns:a16="http://schemas.microsoft.com/office/drawing/2014/main" id="{622C416C-44B5-8DF2-2C41-4E2D8568F05A}"/>
                  </a:ext>
                </a:extLst>
              </p:cNvPr>
              <p:cNvGrpSpPr/>
              <p:nvPr/>
            </p:nvGrpSpPr>
            <p:grpSpPr>
              <a:xfrm>
                <a:off x="7565914" y="3429000"/>
                <a:ext cx="1277789" cy="1311666"/>
                <a:chOff x="1340931" y="4202794"/>
                <a:chExt cx="1620000" cy="1620000"/>
              </a:xfrm>
            </p:grpSpPr>
            <p:sp>
              <p:nvSpPr>
                <p:cNvPr id="48" name="椭圆 47">
                  <a:extLst>
                    <a:ext uri="{FF2B5EF4-FFF2-40B4-BE49-F238E27FC236}">
                      <a16:creationId xmlns:a16="http://schemas.microsoft.com/office/drawing/2014/main" id="{64358338-5EE0-F5FD-80A0-24D5AB5EEE41}"/>
                    </a:ext>
                  </a:extLst>
                </p:cNvPr>
                <p:cNvSpPr/>
                <p:nvPr/>
              </p:nvSpPr>
              <p:spPr>
                <a:xfrm>
                  <a:off x="1340931" y="4202794"/>
                  <a:ext cx="1620000" cy="1620000"/>
                </a:xfrm>
                <a:prstGeom prst="ellipse">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a:extLst>
                    <a:ext uri="{FF2B5EF4-FFF2-40B4-BE49-F238E27FC236}">
                      <a16:creationId xmlns:a16="http://schemas.microsoft.com/office/drawing/2014/main" id="{D86F7843-84D8-724D-2030-28C0FA4334D2}"/>
                    </a:ext>
                  </a:extLst>
                </p:cNvPr>
                <p:cNvSpPr/>
                <p:nvPr/>
              </p:nvSpPr>
              <p:spPr>
                <a:xfrm>
                  <a:off x="1430931" y="4292794"/>
                  <a:ext cx="1440000" cy="1440000"/>
                </a:xfrm>
                <a:prstGeom prst="ellipse">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49">
                <a:extLst>
                  <a:ext uri="{FF2B5EF4-FFF2-40B4-BE49-F238E27FC236}">
                    <a16:creationId xmlns:a16="http://schemas.microsoft.com/office/drawing/2014/main" id="{A7EA5689-1C24-3F03-2A2D-3C9B59247C43}"/>
                  </a:ext>
                </a:extLst>
              </p:cNvPr>
              <p:cNvSpPr txBox="1"/>
              <p:nvPr/>
            </p:nvSpPr>
            <p:spPr>
              <a:xfrm>
                <a:off x="7524243" y="3859982"/>
                <a:ext cx="1361130" cy="400110"/>
              </a:xfrm>
              <a:prstGeom prst="rect">
                <a:avLst/>
              </a:prstGeom>
              <a:noFill/>
            </p:spPr>
            <p:txBody>
              <a:bodyPr wrap="square">
                <a:spAutoFit/>
              </a:bodyPr>
              <a:lstStyle/>
              <a:p>
                <a:pPr algn="ctr"/>
                <a:r>
                  <a:rPr lang="zh-CN" altLang="en-US" sz="2000" b="1">
                    <a:solidFill>
                      <a:srgbClr val="7030A0"/>
                    </a:solidFill>
                    <a:latin typeface="Arial" panose="020B0604020202020204" pitchFamily="34" charset="0"/>
                    <a:ea typeface="微软雅黑" panose="020B0503020204020204" pitchFamily="34" charset="-122"/>
                  </a:rPr>
                  <a:t>交易池</a:t>
                </a:r>
              </a:p>
            </p:txBody>
          </p:sp>
        </p:grpSp>
        <p:sp>
          <p:nvSpPr>
            <p:cNvPr id="52" name="任意多边形: 形状 51">
              <a:extLst>
                <a:ext uri="{FF2B5EF4-FFF2-40B4-BE49-F238E27FC236}">
                  <a16:creationId xmlns:a16="http://schemas.microsoft.com/office/drawing/2014/main" id="{AC7DB5F5-0339-304C-520F-3FAA631629DF}"/>
                </a:ext>
              </a:extLst>
            </p:cNvPr>
            <p:cNvSpPr/>
            <p:nvPr/>
          </p:nvSpPr>
          <p:spPr>
            <a:xfrm>
              <a:off x="6927172" y="3787812"/>
              <a:ext cx="290645" cy="762520"/>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文本框 52">
              <a:extLst>
                <a:ext uri="{FF2B5EF4-FFF2-40B4-BE49-F238E27FC236}">
                  <a16:creationId xmlns:a16="http://schemas.microsoft.com/office/drawing/2014/main" id="{55AA8AF7-84F2-F184-FB8D-C346E9B5CB03}"/>
                </a:ext>
              </a:extLst>
            </p:cNvPr>
            <p:cNvSpPr txBox="1"/>
            <p:nvPr/>
          </p:nvSpPr>
          <p:spPr>
            <a:xfrm>
              <a:off x="7228359" y="3965630"/>
              <a:ext cx="299909" cy="461665"/>
            </a:xfrm>
            <a:prstGeom prst="rect">
              <a:avLst/>
            </a:prstGeom>
            <a:noFill/>
          </p:spPr>
          <p:txBody>
            <a:bodyPr wrap="square">
              <a:spAutoFit/>
            </a:bodyPr>
            <a:lstStyle/>
            <a:p>
              <a:pPr algn="ctr"/>
              <a:r>
                <a:rPr lang="zh-CN" altLang="en-US" sz="1200" b="1"/>
                <a:t>分发</a:t>
              </a:r>
            </a:p>
          </p:txBody>
        </p:sp>
      </p:grpSp>
      <p:grpSp>
        <p:nvGrpSpPr>
          <p:cNvPr id="54" name="组合 53">
            <a:extLst>
              <a:ext uri="{FF2B5EF4-FFF2-40B4-BE49-F238E27FC236}">
                <a16:creationId xmlns:a16="http://schemas.microsoft.com/office/drawing/2014/main" id="{E84A9BC6-C5F0-A88F-6F01-D7CF9FAE0C1B}"/>
              </a:ext>
            </a:extLst>
          </p:cNvPr>
          <p:cNvGrpSpPr/>
          <p:nvPr/>
        </p:nvGrpSpPr>
        <p:grpSpPr>
          <a:xfrm>
            <a:off x="9058222" y="2125897"/>
            <a:ext cx="2606432" cy="3716497"/>
            <a:chOff x="968355" y="2267052"/>
            <a:chExt cx="2606432" cy="3716497"/>
          </a:xfrm>
        </p:grpSpPr>
        <p:sp>
          <p:nvSpPr>
            <p:cNvPr id="55" name="矩形: 圆角 54">
              <a:extLst>
                <a:ext uri="{FF2B5EF4-FFF2-40B4-BE49-F238E27FC236}">
                  <a16:creationId xmlns:a16="http://schemas.microsoft.com/office/drawing/2014/main" id="{6F685AEC-8191-0F64-DE3B-3F3AF19E41E3}"/>
                </a:ext>
              </a:extLst>
            </p:cNvPr>
            <p:cNvSpPr/>
            <p:nvPr/>
          </p:nvSpPr>
          <p:spPr>
            <a:xfrm>
              <a:off x="1368857" y="2267052"/>
              <a:ext cx="1805425" cy="450274"/>
            </a:xfrm>
            <a:prstGeom prst="roundRect">
              <a:avLst>
                <a:gd name="adj" fmla="val 50000"/>
              </a:avLst>
            </a:prstGeom>
            <a:gradFill flip="none" rotWithShape="1">
              <a:gsLst>
                <a:gs pos="0">
                  <a:srgbClr val="7030A0"/>
                </a:gs>
                <a:gs pos="100000">
                  <a:srgbClr val="070D9A"/>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交易力</a:t>
              </a:r>
            </a:p>
          </p:txBody>
        </p:sp>
        <p:sp>
          <p:nvSpPr>
            <p:cNvPr id="56" name="矩形: 圆角 55">
              <a:extLst>
                <a:ext uri="{FF2B5EF4-FFF2-40B4-BE49-F238E27FC236}">
                  <a16:creationId xmlns:a16="http://schemas.microsoft.com/office/drawing/2014/main" id="{63CDA497-4FF2-4D0A-50D3-5FAA9D7063AB}"/>
                </a:ext>
              </a:extLst>
            </p:cNvPr>
            <p:cNvSpPr/>
            <p:nvPr/>
          </p:nvSpPr>
          <p:spPr>
            <a:xfrm>
              <a:off x="968355" y="2833082"/>
              <a:ext cx="2606432" cy="3150467"/>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grpSp>
          <p:nvGrpSpPr>
            <p:cNvPr id="57" name="组合 56">
              <a:extLst>
                <a:ext uri="{FF2B5EF4-FFF2-40B4-BE49-F238E27FC236}">
                  <a16:creationId xmlns:a16="http://schemas.microsoft.com/office/drawing/2014/main" id="{4E2437CE-20A8-93A5-71A9-EBFA159448BD}"/>
                </a:ext>
              </a:extLst>
            </p:cNvPr>
            <p:cNvGrpSpPr/>
            <p:nvPr/>
          </p:nvGrpSpPr>
          <p:grpSpPr>
            <a:xfrm>
              <a:off x="1134047" y="3429000"/>
              <a:ext cx="2275047" cy="832285"/>
              <a:chOff x="1339608" y="3429001"/>
              <a:chExt cx="2275047" cy="832285"/>
            </a:xfrm>
          </p:grpSpPr>
          <p:sp>
            <p:nvSpPr>
              <p:cNvPr id="64" name="矩形: 圆角 63">
                <a:extLst>
                  <a:ext uri="{FF2B5EF4-FFF2-40B4-BE49-F238E27FC236}">
                    <a16:creationId xmlns:a16="http://schemas.microsoft.com/office/drawing/2014/main" id="{822E0246-EC8E-3429-A2CC-4DEB1AD941FD}"/>
                  </a:ext>
                </a:extLst>
              </p:cNvPr>
              <p:cNvSpPr/>
              <p:nvPr/>
            </p:nvSpPr>
            <p:spPr>
              <a:xfrm>
                <a:off x="1339608" y="3429001"/>
                <a:ext cx="991764" cy="312362"/>
              </a:xfrm>
              <a:prstGeom prst="roundRect">
                <a:avLst>
                  <a:gd name="adj" fmla="val 50000"/>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好货</a:t>
                </a:r>
              </a:p>
            </p:txBody>
          </p:sp>
          <p:sp>
            <p:nvSpPr>
              <p:cNvPr id="65" name="矩形: 圆角 64">
                <a:extLst>
                  <a:ext uri="{FF2B5EF4-FFF2-40B4-BE49-F238E27FC236}">
                    <a16:creationId xmlns:a16="http://schemas.microsoft.com/office/drawing/2014/main" id="{8EB5E57F-D183-13A8-85A7-D41A066A766C}"/>
                  </a:ext>
                </a:extLst>
              </p:cNvPr>
              <p:cNvSpPr/>
              <p:nvPr/>
            </p:nvSpPr>
            <p:spPr>
              <a:xfrm>
                <a:off x="2622891" y="3429001"/>
                <a:ext cx="991764" cy="312362"/>
              </a:xfrm>
              <a:prstGeom prst="roundRect">
                <a:avLst>
                  <a:gd name="adj" fmla="val 50000"/>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好价</a:t>
                </a:r>
              </a:p>
            </p:txBody>
          </p:sp>
          <p:sp>
            <p:nvSpPr>
              <p:cNvPr id="66" name="矩形: 圆角 65">
                <a:extLst>
                  <a:ext uri="{FF2B5EF4-FFF2-40B4-BE49-F238E27FC236}">
                    <a16:creationId xmlns:a16="http://schemas.microsoft.com/office/drawing/2014/main" id="{64E5921F-AA84-B160-B808-BD3C1407526B}"/>
                  </a:ext>
                </a:extLst>
              </p:cNvPr>
              <p:cNvSpPr/>
              <p:nvPr/>
            </p:nvSpPr>
            <p:spPr>
              <a:xfrm>
                <a:off x="1981248" y="3948924"/>
                <a:ext cx="991764" cy="312362"/>
              </a:xfrm>
              <a:prstGeom prst="roundRect">
                <a:avLst>
                  <a:gd name="adj" fmla="val 50000"/>
                </a:avLst>
              </a:prstGeom>
              <a:no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好开播</a:t>
                </a:r>
              </a:p>
            </p:txBody>
          </p:sp>
        </p:grpSp>
        <p:sp>
          <p:nvSpPr>
            <p:cNvPr id="58" name="文本框 57">
              <a:extLst>
                <a:ext uri="{FF2B5EF4-FFF2-40B4-BE49-F238E27FC236}">
                  <a16:creationId xmlns:a16="http://schemas.microsoft.com/office/drawing/2014/main" id="{973B7C52-1B6E-D762-DD9E-60769FE392A6}"/>
                </a:ext>
              </a:extLst>
            </p:cNvPr>
            <p:cNvSpPr txBox="1"/>
            <p:nvPr/>
          </p:nvSpPr>
          <p:spPr>
            <a:xfrm>
              <a:off x="1167834" y="2942463"/>
              <a:ext cx="2207473" cy="307777"/>
            </a:xfrm>
            <a:prstGeom prst="rect">
              <a:avLst/>
            </a:prstGeom>
            <a:noFill/>
          </p:spPr>
          <p:txBody>
            <a:bodyPr wrap="square">
              <a:spAutoFit/>
            </a:bodyPr>
            <a:lstStyle/>
            <a:p>
              <a:pPr algn="ctr"/>
              <a:r>
                <a:rPr lang="zh-CN" altLang="en-US" sz="1400" b="1">
                  <a:latin typeface="Arial" panose="020B0604020202020204" pitchFamily="34" charset="0"/>
                  <a:ea typeface="微软雅黑" panose="020B0503020204020204" pitchFamily="34" charset="-122"/>
                </a:rPr>
                <a:t>提升转化效率</a:t>
              </a:r>
            </a:p>
          </p:txBody>
        </p:sp>
        <p:grpSp>
          <p:nvGrpSpPr>
            <p:cNvPr id="59" name="组合 58">
              <a:extLst>
                <a:ext uri="{FF2B5EF4-FFF2-40B4-BE49-F238E27FC236}">
                  <a16:creationId xmlns:a16="http://schemas.microsoft.com/office/drawing/2014/main" id="{1DDBC4CF-823C-5BEF-82D9-162E46B32CA8}"/>
                </a:ext>
              </a:extLst>
            </p:cNvPr>
            <p:cNvGrpSpPr/>
            <p:nvPr/>
          </p:nvGrpSpPr>
          <p:grpSpPr>
            <a:xfrm>
              <a:off x="1277437" y="4927799"/>
              <a:ext cx="2013665" cy="613373"/>
              <a:chOff x="1480375" y="4927515"/>
              <a:chExt cx="2013665" cy="613373"/>
            </a:xfrm>
          </p:grpSpPr>
          <p:sp>
            <p:nvSpPr>
              <p:cNvPr id="61" name="文本框 60">
                <a:extLst>
                  <a:ext uri="{FF2B5EF4-FFF2-40B4-BE49-F238E27FC236}">
                    <a16:creationId xmlns:a16="http://schemas.microsoft.com/office/drawing/2014/main" id="{F12B8B09-91EB-BD86-D8B5-A311F18566FA}"/>
                  </a:ext>
                </a:extLst>
              </p:cNvPr>
              <p:cNvSpPr txBox="1"/>
              <p:nvPr/>
            </p:nvSpPr>
            <p:spPr>
              <a:xfrm>
                <a:off x="1480375" y="4927515"/>
                <a:ext cx="873391" cy="613373"/>
              </a:xfrm>
              <a:prstGeom prst="rect">
                <a:avLst/>
              </a:prstGeom>
              <a:noFill/>
            </p:spPr>
            <p:txBody>
              <a:bodyPr wrap="square">
                <a:spAutoFit/>
              </a:bodyPr>
              <a:lstStyle/>
              <a:p>
                <a:pPr algn="ctr">
                  <a:lnSpc>
                    <a:spcPct val="150000"/>
                  </a:lnSpc>
                </a:pPr>
                <a:r>
                  <a:rPr lang="en-US" altLang="zh-CN" sz="1200" b="1"/>
                  <a:t>Pgrade</a:t>
                </a:r>
              </a:p>
              <a:p>
                <a:pPr algn="ctr">
                  <a:lnSpc>
                    <a:spcPct val="150000"/>
                  </a:lnSpc>
                </a:pPr>
                <a:r>
                  <a:rPr lang="zh-CN" altLang="en-US" sz="1200" b="1"/>
                  <a:t>选品优化</a:t>
                </a:r>
              </a:p>
            </p:txBody>
          </p:sp>
          <p:sp>
            <p:nvSpPr>
              <p:cNvPr id="63" name="文本框 62">
                <a:extLst>
                  <a:ext uri="{FF2B5EF4-FFF2-40B4-BE49-F238E27FC236}">
                    <a16:creationId xmlns:a16="http://schemas.microsoft.com/office/drawing/2014/main" id="{195FEE32-D1FB-C6A6-E8FD-8A6F697093F6}"/>
                  </a:ext>
                </a:extLst>
              </p:cNvPr>
              <p:cNvSpPr txBox="1"/>
              <p:nvPr/>
            </p:nvSpPr>
            <p:spPr>
              <a:xfrm>
                <a:off x="2587434" y="4927515"/>
                <a:ext cx="906606" cy="613373"/>
              </a:xfrm>
              <a:prstGeom prst="rect">
                <a:avLst/>
              </a:prstGeom>
              <a:noFill/>
            </p:spPr>
            <p:txBody>
              <a:bodyPr wrap="square">
                <a:spAutoFit/>
              </a:bodyPr>
              <a:lstStyle/>
              <a:p>
                <a:pPr algn="ctr">
                  <a:lnSpc>
                    <a:spcPct val="150000"/>
                  </a:lnSpc>
                </a:pPr>
                <a:r>
                  <a:rPr lang="en-US" altLang="zh-CN" sz="1200" b="1"/>
                  <a:t>Engaged</a:t>
                </a:r>
                <a:r>
                  <a:rPr lang="zh-CN" altLang="en-US" sz="1200" b="1"/>
                  <a:t>勤奋经营</a:t>
                </a:r>
              </a:p>
            </p:txBody>
          </p:sp>
        </p:grpSp>
        <p:sp>
          <p:nvSpPr>
            <p:cNvPr id="60" name="任意多边形: 形状 59">
              <a:extLst>
                <a:ext uri="{FF2B5EF4-FFF2-40B4-BE49-F238E27FC236}">
                  <a16:creationId xmlns:a16="http://schemas.microsoft.com/office/drawing/2014/main" id="{FF2792D5-8D7A-DCCE-0BCC-C5F03E21FB7C}"/>
                </a:ext>
              </a:extLst>
            </p:cNvPr>
            <p:cNvSpPr/>
            <p:nvPr/>
          </p:nvSpPr>
          <p:spPr>
            <a:xfrm rot="16200000">
              <a:off x="2126247" y="4314148"/>
              <a:ext cx="290645" cy="762520"/>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23838440"/>
      </p:ext>
    </p:extLst>
  </p:cSld>
  <p:clrMapOvr>
    <a:masterClrMapping/>
  </p:clrMapOvr>
  <p:transition spd="slow" advClick="0" advTm="0">
    <p:comb/>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D98EBF0D-13A6-5A13-9752-44C6F1A2F5C6}"/>
            </a:ext>
          </a:extLst>
        </p:cNvPr>
        <p:cNvGrpSpPr/>
        <p:nvPr/>
      </p:nvGrpSpPr>
      <p:grpSpPr>
        <a:xfrm>
          <a:off x="0" y="0"/>
          <a:ext cx="0" cy="0"/>
          <a:chOff x="0" y="0"/>
          <a:chExt cx="0" cy="0"/>
        </a:xfrm>
      </p:grpSpPr>
      <p:sp>
        <p:nvSpPr>
          <p:cNvPr id="36" name="矩形 35">
            <a:extLst>
              <a:ext uri="{FF2B5EF4-FFF2-40B4-BE49-F238E27FC236}">
                <a16:creationId xmlns:a16="http://schemas.microsoft.com/office/drawing/2014/main" id="{98E12508-4663-48BD-62A2-61027E5D1896}"/>
              </a:ext>
            </a:extLst>
          </p:cNvPr>
          <p:cNvSpPr/>
          <p:nvPr/>
        </p:nvSpPr>
        <p:spPr>
          <a:xfrm>
            <a:off x="3971312" y="6047221"/>
            <a:ext cx="4249374" cy="125439"/>
          </a:xfrm>
          <a:prstGeom prst="rect">
            <a:avLst/>
          </a:prstGeom>
          <a:gradFill>
            <a:gsLst>
              <a:gs pos="0">
                <a:schemeClr val="bg1">
                  <a:alpha val="46000"/>
                </a:schemeClr>
              </a:gs>
              <a:gs pos="100000">
                <a:schemeClr val="bg1"/>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a:extLst>
              <a:ext uri="{FF2B5EF4-FFF2-40B4-BE49-F238E27FC236}">
                <a16:creationId xmlns:a16="http://schemas.microsoft.com/office/drawing/2014/main" id="{64DBF28B-F4F0-7544-5F42-42057963A476}"/>
              </a:ext>
            </a:extLst>
          </p:cNvPr>
          <p:cNvSpPr/>
          <p:nvPr/>
        </p:nvSpPr>
        <p:spPr>
          <a:xfrm>
            <a:off x="4125271" y="5988971"/>
            <a:ext cx="4249374" cy="125439"/>
          </a:xfrm>
          <a:prstGeom prst="rect">
            <a:avLst/>
          </a:prstGeom>
          <a:gradFill>
            <a:gsLst>
              <a:gs pos="0">
                <a:schemeClr val="bg1">
                  <a:alpha val="46000"/>
                </a:schemeClr>
              </a:gs>
              <a:gs pos="100000">
                <a:srgbClr val="070D9A">
                  <a:alpha val="63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a:extLst>
              <a:ext uri="{FF2B5EF4-FFF2-40B4-BE49-F238E27FC236}">
                <a16:creationId xmlns:a16="http://schemas.microsoft.com/office/drawing/2014/main" id="{A2BB3850-09D9-7790-8A62-B066CA5BCC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FB3E4891-32C2-C45C-FA96-830A2B68B7B8}"/>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内容池释放大量增长空间，内容作者轻松播</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C29C398E-1A9C-96F7-A883-B6C0B5E18ABB}"/>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6</a:t>
            </a:fld>
            <a:endParaRPr lang="zh-CN" altLang="en-US" sz="1000">
              <a:solidFill>
                <a:schemeClr val="tx1"/>
              </a:solidFill>
            </a:endParaRPr>
          </a:p>
        </p:txBody>
      </p:sp>
      <p:sp>
        <p:nvSpPr>
          <p:cNvPr id="2" name="矩形: 圆角 1">
            <a:extLst>
              <a:ext uri="{FF2B5EF4-FFF2-40B4-BE49-F238E27FC236}">
                <a16:creationId xmlns:a16="http://schemas.microsoft.com/office/drawing/2014/main" id="{9FE976D8-BB99-9F33-7B5B-3A769BF599DB}"/>
              </a:ext>
            </a:extLst>
          </p:cNvPr>
          <p:cNvSpPr/>
          <p:nvPr/>
        </p:nvSpPr>
        <p:spPr>
          <a:xfrm>
            <a:off x="3927653" y="1497684"/>
            <a:ext cx="4336693"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某内容型创作者流量机制调整前后数据</a:t>
            </a:r>
          </a:p>
        </p:txBody>
      </p:sp>
      <p:graphicFrame>
        <p:nvGraphicFramePr>
          <p:cNvPr id="11" name="图表 10">
            <a:extLst>
              <a:ext uri="{FF2B5EF4-FFF2-40B4-BE49-F238E27FC236}">
                <a16:creationId xmlns:a16="http://schemas.microsoft.com/office/drawing/2014/main" id="{CE2B9A7A-1F10-DA4D-438E-35C7F80A9041}"/>
              </a:ext>
            </a:extLst>
          </p:cNvPr>
          <p:cNvGraphicFramePr/>
          <p:nvPr>
            <p:extLst>
              <p:ext uri="{D42A27DB-BD31-4B8C-83A1-F6EECF244321}">
                <p14:modId xmlns:p14="http://schemas.microsoft.com/office/powerpoint/2010/main" val="2524934288"/>
              </p:ext>
            </p:extLst>
          </p:nvPr>
        </p:nvGraphicFramePr>
        <p:xfrm>
          <a:off x="2031999" y="2101026"/>
          <a:ext cx="8128000" cy="3402113"/>
        </p:xfrm>
        <a:graphic>
          <a:graphicData uri="http://schemas.openxmlformats.org/drawingml/2006/chart">
            <c:chart xmlns:c="http://schemas.openxmlformats.org/drawingml/2006/chart" xmlns:r="http://schemas.openxmlformats.org/officeDocument/2006/relationships" r:id="rId5"/>
          </a:graphicData>
        </a:graphic>
      </p:graphicFrame>
      <p:sp>
        <p:nvSpPr>
          <p:cNvPr id="14" name="矩形: 圆角 13">
            <a:extLst>
              <a:ext uri="{FF2B5EF4-FFF2-40B4-BE49-F238E27FC236}">
                <a16:creationId xmlns:a16="http://schemas.microsoft.com/office/drawing/2014/main" id="{E81C5CC9-7788-1F33-7F3C-553BDC197276}"/>
              </a:ext>
            </a:extLst>
          </p:cNvPr>
          <p:cNvSpPr/>
          <p:nvPr/>
        </p:nvSpPr>
        <p:spPr>
          <a:xfrm>
            <a:off x="3095953" y="3720422"/>
            <a:ext cx="1371345" cy="851585"/>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tLang="zh-CN" sz="1100" b="1">
                <a:solidFill>
                  <a:schemeClr val="tx1"/>
                </a:solidFill>
              </a:rPr>
              <a:t>2024</a:t>
            </a:r>
            <a:r>
              <a:rPr lang="zh-CN" altLang="en-US" sz="1100" b="1">
                <a:solidFill>
                  <a:schemeClr val="tx1"/>
                </a:solidFill>
              </a:rPr>
              <a:t>年</a:t>
            </a:r>
            <a:r>
              <a:rPr lang="en-US" altLang="zh-CN" sz="1100" b="1">
                <a:solidFill>
                  <a:schemeClr val="tx1"/>
                </a:solidFill>
              </a:rPr>
              <a:t>8</a:t>
            </a:r>
            <a:r>
              <a:rPr lang="zh-CN" altLang="en-US" sz="1100" b="1">
                <a:solidFill>
                  <a:schemeClr val="tx1"/>
                </a:solidFill>
              </a:rPr>
              <a:t>月</a:t>
            </a:r>
            <a:endParaRPr lang="en-US" altLang="zh-CN" sz="1100" b="1">
              <a:solidFill>
                <a:schemeClr val="tx1"/>
              </a:solidFill>
            </a:endParaRPr>
          </a:p>
          <a:p>
            <a:pPr>
              <a:lnSpc>
                <a:spcPct val="150000"/>
              </a:lnSpc>
            </a:pPr>
            <a:r>
              <a:rPr lang="zh-CN" altLang="en-US" sz="1100" b="1">
                <a:solidFill>
                  <a:schemeClr val="tx1"/>
                </a:solidFill>
              </a:rPr>
              <a:t>直播场均曝光次数：</a:t>
            </a:r>
            <a:endParaRPr lang="en-US" altLang="zh-CN" sz="1100" b="1">
              <a:solidFill>
                <a:schemeClr val="tx1"/>
              </a:solidFill>
            </a:endParaRPr>
          </a:p>
          <a:p>
            <a:r>
              <a:rPr lang="en-US" altLang="zh-CN" b="1">
                <a:solidFill>
                  <a:schemeClr val="tx1"/>
                </a:solidFill>
              </a:rPr>
              <a:t>500</a:t>
            </a:r>
            <a:r>
              <a:rPr lang="zh-CN" altLang="en-US" b="1">
                <a:solidFill>
                  <a:schemeClr val="tx1"/>
                </a:solidFill>
              </a:rPr>
              <a:t>万</a:t>
            </a:r>
            <a:r>
              <a:rPr lang="en-US" altLang="zh-CN" b="1">
                <a:solidFill>
                  <a:schemeClr val="tx1"/>
                </a:solidFill>
              </a:rPr>
              <a:t>+</a:t>
            </a:r>
            <a:endParaRPr lang="zh-CN" altLang="en-US" b="1">
              <a:solidFill>
                <a:schemeClr val="tx1"/>
              </a:solidFill>
            </a:endParaRPr>
          </a:p>
        </p:txBody>
      </p:sp>
      <p:sp>
        <p:nvSpPr>
          <p:cNvPr id="19" name="矩形: 圆角 18">
            <a:extLst>
              <a:ext uri="{FF2B5EF4-FFF2-40B4-BE49-F238E27FC236}">
                <a16:creationId xmlns:a16="http://schemas.microsoft.com/office/drawing/2014/main" id="{23F3A8ED-5C8A-AC1E-6E9A-6EC62173832D}"/>
              </a:ext>
            </a:extLst>
          </p:cNvPr>
          <p:cNvSpPr/>
          <p:nvPr/>
        </p:nvSpPr>
        <p:spPr>
          <a:xfrm>
            <a:off x="5342788" y="3212276"/>
            <a:ext cx="1371345" cy="851585"/>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tLang="zh-CN" sz="1100" b="1">
                <a:solidFill>
                  <a:schemeClr val="tx1"/>
                </a:solidFill>
              </a:rPr>
              <a:t>2024</a:t>
            </a:r>
            <a:r>
              <a:rPr lang="zh-CN" altLang="en-US" sz="1100" b="1">
                <a:solidFill>
                  <a:schemeClr val="tx1"/>
                </a:solidFill>
              </a:rPr>
              <a:t>年</a:t>
            </a:r>
            <a:r>
              <a:rPr lang="en-US" altLang="zh-CN" sz="1100" b="1">
                <a:solidFill>
                  <a:schemeClr val="tx1"/>
                </a:solidFill>
              </a:rPr>
              <a:t>9</a:t>
            </a:r>
            <a:r>
              <a:rPr lang="zh-CN" altLang="en-US" sz="1100" b="1">
                <a:solidFill>
                  <a:schemeClr val="tx1"/>
                </a:solidFill>
              </a:rPr>
              <a:t>月</a:t>
            </a:r>
            <a:endParaRPr lang="en-US" altLang="zh-CN" sz="1100" b="1">
              <a:solidFill>
                <a:schemeClr val="tx1"/>
              </a:solidFill>
            </a:endParaRPr>
          </a:p>
          <a:p>
            <a:pPr>
              <a:lnSpc>
                <a:spcPct val="150000"/>
              </a:lnSpc>
            </a:pPr>
            <a:r>
              <a:rPr lang="zh-CN" altLang="en-US" sz="1100" b="1">
                <a:solidFill>
                  <a:schemeClr val="tx1"/>
                </a:solidFill>
              </a:rPr>
              <a:t>直播场均曝光次数：</a:t>
            </a:r>
            <a:endParaRPr lang="en-US" altLang="zh-CN" sz="1100" b="1">
              <a:solidFill>
                <a:schemeClr val="tx1"/>
              </a:solidFill>
            </a:endParaRPr>
          </a:p>
          <a:p>
            <a:r>
              <a:rPr lang="en-US" altLang="zh-CN" b="1">
                <a:solidFill>
                  <a:schemeClr val="tx1"/>
                </a:solidFill>
              </a:rPr>
              <a:t>1200</a:t>
            </a:r>
            <a:r>
              <a:rPr lang="zh-CN" altLang="en-US" b="1">
                <a:solidFill>
                  <a:schemeClr val="tx1"/>
                </a:solidFill>
              </a:rPr>
              <a:t>万</a:t>
            </a:r>
          </a:p>
        </p:txBody>
      </p:sp>
      <p:sp>
        <p:nvSpPr>
          <p:cNvPr id="21" name="矩形: 圆角 20">
            <a:extLst>
              <a:ext uri="{FF2B5EF4-FFF2-40B4-BE49-F238E27FC236}">
                <a16:creationId xmlns:a16="http://schemas.microsoft.com/office/drawing/2014/main" id="{11F6A1C5-30C0-1D42-9834-3A59BB327361}"/>
              </a:ext>
            </a:extLst>
          </p:cNvPr>
          <p:cNvSpPr/>
          <p:nvPr/>
        </p:nvSpPr>
        <p:spPr>
          <a:xfrm>
            <a:off x="7003299" y="2362097"/>
            <a:ext cx="1371345" cy="851585"/>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tLang="zh-CN" sz="1100" b="1">
                <a:solidFill>
                  <a:schemeClr val="tx1"/>
                </a:solidFill>
              </a:rPr>
              <a:t>2024</a:t>
            </a:r>
            <a:r>
              <a:rPr lang="zh-CN" altLang="en-US" sz="1100" b="1">
                <a:solidFill>
                  <a:schemeClr val="tx1"/>
                </a:solidFill>
              </a:rPr>
              <a:t>年</a:t>
            </a:r>
            <a:r>
              <a:rPr lang="en-US" altLang="zh-CN" sz="1100" b="1">
                <a:solidFill>
                  <a:schemeClr val="tx1"/>
                </a:solidFill>
              </a:rPr>
              <a:t>10</a:t>
            </a:r>
            <a:r>
              <a:rPr lang="zh-CN" altLang="en-US" sz="1100" b="1">
                <a:solidFill>
                  <a:schemeClr val="tx1"/>
                </a:solidFill>
              </a:rPr>
              <a:t>月</a:t>
            </a:r>
            <a:endParaRPr lang="en-US" altLang="zh-CN" sz="1100" b="1">
              <a:solidFill>
                <a:schemeClr val="tx1"/>
              </a:solidFill>
            </a:endParaRPr>
          </a:p>
          <a:p>
            <a:pPr>
              <a:lnSpc>
                <a:spcPct val="150000"/>
              </a:lnSpc>
            </a:pPr>
            <a:r>
              <a:rPr lang="zh-CN" altLang="en-US" sz="1100" b="1">
                <a:solidFill>
                  <a:schemeClr val="tx1"/>
                </a:solidFill>
              </a:rPr>
              <a:t>直播场均曝光次数：</a:t>
            </a:r>
            <a:endParaRPr lang="en-US" altLang="zh-CN" sz="1100" b="1">
              <a:solidFill>
                <a:schemeClr val="tx1"/>
              </a:solidFill>
            </a:endParaRPr>
          </a:p>
          <a:p>
            <a:r>
              <a:rPr lang="zh-CN" altLang="en-US" b="1">
                <a:solidFill>
                  <a:schemeClr val="tx1"/>
                </a:solidFill>
              </a:rPr>
              <a:t>近</a:t>
            </a:r>
            <a:r>
              <a:rPr lang="en-US" altLang="zh-CN" b="1">
                <a:solidFill>
                  <a:schemeClr val="tx1"/>
                </a:solidFill>
              </a:rPr>
              <a:t>3000</a:t>
            </a:r>
            <a:r>
              <a:rPr lang="zh-CN" altLang="en-US" b="1">
                <a:solidFill>
                  <a:schemeClr val="tx1"/>
                </a:solidFill>
              </a:rPr>
              <a:t>万</a:t>
            </a:r>
          </a:p>
        </p:txBody>
      </p:sp>
      <p:sp>
        <p:nvSpPr>
          <p:cNvPr id="34" name="文本框 33">
            <a:extLst>
              <a:ext uri="{FF2B5EF4-FFF2-40B4-BE49-F238E27FC236}">
                <a16:creationId xmlns:a16="http://schemas.microsoft.com/office/drawing/2014/main" id="{A15F59E4-5FCC-C723-39AB-12EDBF6F2F9A}"/>
              </a:ext>
            </a:extLst>
          </p:cNvPr>
          <p:cNvSpPr txBox="1"/>
          <p:nvPr/>
        </p:nvSpPr>
        <p:spPr>
          <a:xfrm>
            <a:off x="3047418" y="5745078"/>
            <a:ext cx="6097162" cy="369332"/>
          </a:xfrm>
          <a:prstGeom prst="rect">
            <a:avLst/>
          </a:prstGeom>
          <a:noFill/>
        </p:spPr>
        <p:txBody>
          <a:bodyPr wrap="square">
            <a:spAutoFit/>
          </a:bodyPr>
          <a:lstStyle/>
          <a:p>
            <a:pPr algn="ctr"/>
            <a:r>
              <a:rPr lang="zh-CN" altLang="en-US" b="1"/>
              <a:t>内容越优质，流量上涨更迅猛!</a:t>
            </a:r>
          </a:p>
        </p:txBody>
      </p:sp>
    </p:spTree>
    <p:extLst>
      <p:ext uri="{BB962C8B-B14F-4D97-AF65-F5344CB8AC3E}">
        <p14:creationId xmlns:p14="http://schemas.microsoft.com/office/powerpoint/2010/main" val="3375987701"/>
      </p:ext>
    </p:extLst>
  </p:cSld>
  <p:clrMapOvr>
    <a:masterClrMapping/>
  </p:clrMapOvr>
  <p:transition spd="slow" advClick="0" advTm="0">
    <p:comb/>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95CE33CD-2246-2842-0DF1-30CD206BC6F3}"/>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555CE963-EE08-FE92-B25A-EAB0AA7F58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F4292634-6825-3680-2FA9-35C5BA8EFEF7}"/>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何为优质内容</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4AB4686F-F8C0-547C-38BD-1B07016A3E87}"/>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a:t>
            </a:fld>
            <a:endParaRPr lang="zh-CN" altLang="en-US" sz="1000">
              <a:solidFill>
                <a:schemeClr val="tx1"/>
              </a:solidFill>
            </a:endParaRPr>
          </a:p>
        </p:txBody>
      </p:sp>
      <p:grpSp>
        <p:nvGrpSpPr>
          <p:cNvPr id="3" name="组合 2">
            <a:extLst>
              <a:ext uri="{FF2B5EF4-FFF2-40B4-BE49-F238E27FC236}">
                <a16:creationId xmlns:a16="http://schemas.microsoft.com/office/drawing/2014/main" id="{CE487FA8-7A60-A5A5-B886-01FC1063513A}"/>
              </a:ext>
            </a:extLst>
          </p:cNvPr>
          <p:cNvGrpSpPr/>
          <p:nvPr/>
        </p:nvGrpSpPr>
        <p:grpSpPr>
          <a:xfrm>
            <a:off x="675910" y="2002739"/>
            <a:ext cx="10840180" cy="4167905"/>
            <a:chOff x="675911" y="2344766"/>
            <a:chExt cx="10840180" cy="4167905"/>
          </a:xfrm>
        </p:grpSpPr>
        <p:grpSp>
          <p:nvGrpSpPr>
            <p:cNvPr id="7" name="组合 6">
              <a:extLst>
                <a:ext uri="{FF2B5EF4-FFF2-40B4-BE49-F238E27FC236}">
                  <a16:creationId xmlns:a16="http://schemas.microsoft.com/office/drawing/2014/main" id="{EB542E91-FF39-0F1D-E531-458CB8DF317E}"/>
                </a:ext>
              </a:extLst>
            </p:cNvPr>
            <p:cNvGrpSpPr/>
            <p:nvPr/>
          </p:nvGrpSpPr>
          <p:grpSpPr>
            <a:xfrm>
              <a:off x="675911" y="2344766"/>
              <a:ext cx="10840180" cy="4167905"/>
              <a:chOff x="675911" y="2344766"/>
              <a:chExt cx="10840180" cy="4167905"/>
            </a:xfrm>
          </p:grpSpPr>
          <p:grpSp>
            <p:nvGrpSpPr>
              <p:cNvPr id="18" name="组合 17">
                <a:extLst>
                  <a:ext uri="{FF2B5EF4-FFF2-40B4-BE49-F238E27FC236}">
                    <a16:creationId xmlns:a16="http://schemas.microsoft.com/office/drawing/2014/main" id="{C583AA25-E172-3D37-DDC4-8F1FA18E3640}"/>
                  </a:ext>
                </a:extLst>
              </p:cNvPr>
              <p:cNvGrpSpPr/>
              <p:nvPr/>
            </p:nvGrpSpPr>
            <p:grpSpPr>
              <a:xfrm>
                <a:off x="675911" y="2362613"/>
                <a:ext cx="2520384" cy="4149130"/>
                <a:chOff x="1104459" y="2586647"/>
                <a:chExt cx="2520384" cy="4149130"/>
              </a:xfrm>
            </p:grpSpPr>
            <p:sp>
              <p:nvSpPr>
                <p:cNvPr id="33" name="矩形: 圆角 32">
                  <a:extLst>
                    <a:ext uri="{FF2B5EF4-FFF2-40B4-BE49-F238E27FC236}">
                      <a16:creationId xmlns:a16="http://schemas.microsoft.com/office/drawing/2014/main" id="{DC9F4CE7-33E6-3493-4B71-2AE4DB0FB443}"/>
                    </a:ext>
                  </a:extLst>
                </p:cNvPr>
                <p:cNvSpPr/>
                <p:nvPr/>
              </p:nvSpPr>
              <p:spPr>
                <a:xfrm>
                  <a:off x="1104459" y="2771121"/>
                  <a:ext cx="2520384" cy="3964656"/>
                </a:xfrm>
                <a:prstGeom prst="roundRect">
                  <a:avLst>
                    <a:gd name="adj" fmla="val 8605"/>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7" name="矩形: 圆角 36">
                  <a:extLst>
                    <a:ext uri="{FF2B5EF4-FFF2-40B4-BE49-F238E27FC236}">
                      <a16:creationId xmlns:a16="http://schemas.microsoft.com/office/drawing/2014/main" id="{18C6E693-CBBA-430A-51F2-7307623530F3}"/>
                    </a:ext>
                  </a:extLst>
                </p:cNvPr>
                <p:cNvSpPr/>
                <p:nvPr/>
              </p:nvSpPr>
              <p:spPr>
                <a:xfrm>
                  <a:off x="1310237" y="2586647"/>
                  <a:ext cx="2163848"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获得感</a:t>
                  </a:r>
                </a:p>
              </p:txBody>
            </p:sp>
            <p:sp>
              <p:nvSpPr>
                <p:cNvPr id="38" name="文本框 37">
                  <a:extLst>
                    <a:ext uri="{FF2B5EF4-FFF2-40B4-BE49-F238E27FC236}">
                      <a16:creationId xmlns:a16="http://schemas.microsoft.com/office/drawing/2014/main" id="{AE19A2AE-642B-4AF5-933C-0863BA2FE11A}"/>
                    </a:ext>
                  </a:extLst>
                </p:cNvPr>
                <p:cNvSpPr txBox="1"/>
                <p:nvPr/>
              </p:nvSpPr>
              <p:spPr>
                <a:xfrm>
                  <a:off x="1182405" y="3072007"/>
                  <a:ext cx="2390420" cy="316049"/>
                </a:xfrm>
                <a:prstGeom prst="rect">
                  <a:avLst/>
                </a:prstGeom>
                <a:noFill/>
              </p:spPr>
              <p:txBody>
                <a:bodyPr wrap="square">
                  <a:spAutoFit/>
                </a:bodyPr>
                <a:lstStyle/>
                <a:p>
                  <a:pPr algn="ctr">
                    <a:lnSpc>
                      <a:spcPct val="150000"/>
                    </a:lnSpc>
                  </a:pPr>
                  <a:r>
                    <a:rPr lang="zh-CN" altLang="en-US" sz="1100" b="1"/>
                    <a:t>趣味和专业的知识经验或见解</a:t>
                  </a:r>
                </a:p>
              </p:txBody>
            </p:sp>
          </p:grpSp>
          <p:grpSp>
            <p:nvGrpSpPr>
              <p:cNvPr id="20" name="组合 19">
                <a:extLst>
                  <a:ext uri="{FF2B5EF4-FFF2-40B4-BE49-F238E27FC236}">
                    <a16:creationId xmlns:a16="http://schemas.microsoft.com/office/drawing/2014/main" id="{58B7893F-0ED9-15F0-DA15-F99C87340AAF}"/>
                  </a:ext>
                </a:extLst>
              </p:cNvPr>
              <p:cNvGrpSpPr/>
              <p:nvPr/>
            </p:nvGrpSpPr>
            <p:grpSpPr>
              <a:xfrm>
                <a:off x="3417510" y="2358249"/>
                <a:ext cx="2520384" cy="4154422"/>
                <a:chOff x="1104459" y="2581355"/>
                <a:chExt cx="2520384" cy="4154422"/>
              </a:xfrm>
            </p:grpSpPr>
            <p:sp>
              <p:nvSpPr>
                <p:cNvPr id="30" name="矩形: 圆角 29">
                  <a:extLst>
                    <a:ext uri="{FF2B5EF4-FFF2-40B4-BE49-F238E27FC236}">
                      <a16:creationId xmlns:a16="http://schemas.microsoft.com/office/drawing/2014/main" id="{73C5BA40-38EF-6908-F49F-1868D26FDA5D}"/>
                    </a:ext>
                  </a:extLst>
                </p:cNvPr>
                <p:cNvSpPr/>
                <p:nvPr/>
              </p:nvSpPr>
              <p:spPr>
                <a:xfrm>
                  <a:off x="1104459" y="2771121"/>
                  <a:ext cx="2520384" cy="3964656"/>
                </a:xfrm>
                <a:prstGeom prst="roundRect">
                  <a:avLst>
                    <a:gd name="adj" fmla="val 8605"/>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矩形: 圆角 30">
                  <a:extLst>
                    <a:ext uri="{FF2B5EF4-FFF2-40B4-BE49-F238E27FC236}">
                      <a16:creationId xmlns:a16="http://schemas.microsoft.com/office/drawing/2014/main" id="{A781274E-8989-68CA-922D-2356819CC663}"/>
                    </a:ext>
                  </a:extLst>
                </p:cNvPr>
                <p:cNvSpPr/>
                <p:nvPr/>
              </p:nvSpPr>
              <p:spPr>
                <a:xfrm>
                  <a:off x="1310237" y="2581355"/>
                  <a:ext cx="2163848"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惊喜感</a:t>
                  </a:r>
                </a:p>
              </p:txBody>
            </p:sp>
            <p:sp>
              <p:nvSpPr>
                <p:cNvPr id="32" name="文本框 31">
                  <a:extLst>
                    <a:ext uri="{FF2B5EF4-FFF2-40B4-BE49-F238E27FC236}">
                      <a16:creationId xmlns:a16="http://schemas.microsoft.com/office/drawing/2014/main" id="{19E4742C-F9F2-417D-D143-71C0F0D3945F}"/>
                    </a:ext>
                  </a:extLst>
                </p:cNvPr>
                <p:cNvSpPr txBox="1"/>
                <p:nvPr/>
              </p:nvSpPr>
              <p:spPr>
                <a:xfrm>
                  <a:off x="1182405" y="3072007"/>
                  <a:ext cx="2390420" cy="316049"/>
                </a:xfrm>
                <a:prstGeom prst="rect">
                  <a:avLst/>
                </a:prstGeom>
                <a:noFill/>
              </p:spPr>
              <p:txBody>
                <a:bodyPr wrap="square">
                  <a:spAutoFit/>
                </a:bodyPr>
                <a:lstStyle/>
                <a:p>
                  <a:pPr algn="ctr">
                    <a:lnSpc>
                      <a:spcPct val="150000"/>
                    </a:lnSpc>
                  </a:pPr>
                  <a:r>
                    <a:rPr lang="zh-CN" altLang="en-US" sz="1100" b="1"/>
                    <a:t>眼前一亮的选题立意、表现方式</a:t>
                  </a:r>
                </a:p>
              </p:txBody>
            </p:sp>
          </p:grpSp>
          <p:grpSp>
            <p:nvGrpSpPr>
              <p:cNvPr id="22" name="组合 21">
                <a:extLst>
                  <a:ext uri="{FF2B5EF4-FFF2-40B4-BE49-F238E27FC236}">
                    <a16:creationId xmlns:a16="http://schemas.microsoft.com/office/drawing/2014/main" id="{FB40EC78-8DA7-DE0E-DD6F-80ED50009EEB}"/>
                  </a:ext>
                </a:extLst>
              </p:cNvPr>
              <p:cNvGrpSpPr/>
              <p:nvPr/>
            </p:nvGrpSpPr>
            <p:grpSpPr>
              <a:xfrm>
                <a:off x="6211127" y="2358249"/>
                <a:ext cx="2520384" cy="4147254"/>
                <a:chOff x="1104459" y="2588523"/>
                <a:chExt cx="2520384" cy="4147254"/>
              </a:xfrm>
            </p:grpSpPr>
            <p:sp>
              <p:nvSpPr>
                <p:cNvPr id="27" name="矩形: 圆角 26">
                  <a:extLst>
                    <a:ext uri="{FF2B5EF4-FFF2-40B4-BE49-F238E27FC236}">
                      <a16:creationId xmlns:a16="http://schemas.microsoft.com/office/drawing/2014/main" id="{A74464EA-FABB-8C06-FBCC-7731A3AF7942}"/>
                    </a:ext>
                  </a:extLst>
                </p:cNvPr>
                <p:cNvSpPr/>
                <p:nvPr/>
              </p:nvSpPr>
              <p:spPr>
                <a:xfrm>
                  <a:off x="1104459" y="2771121"/>
                  <a:ext cx="2520384" cy="3964656"/>
                </a:xfrm>
                <a:prstGeom prst="roundRect">
                  <a:avLst>
                    <a:gd name="adj" fmla="val 8605"/>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8" name="矩形: 圆角 27">
                  <a:extLst>
                    <a:ext uri="{FF2B5EF4-FFF2-40B4-BE49-F238E27FC236}">
                      <a16:creationId xmlns:a16="http://schemas.microsoft.com/office/drawing/2014/main" id="{FD8B4299-1BF1-B26B-D907-4FA7023B9737}"/>
                    </a:ext>
                  </a:extLst>
                </p:cNvPr>
                <p:cNvSpPr/>
                <p:nvPr/>
              </p:nvSpPr>
              <p:spPr>
                <a:xfrm>
                  <a:off x="1310237" y="2588523"/>
                  <a:ext cx="2163848"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表达力</a:t>
                  </a:r>
                </a:p>
              </p:txBody>
            </p:sp>
            <p:sp>
              <p:nvSpPr>
                <p:cNvPr id="29" name="文本框 28">
                  <a:extLst>
                    <a:ext uri="{FF2B5EF4-FFF2-40B4-BE49-F238E27FC236}">
                      <a16:creationId xmlns:a16="http://schemas.microsoft.com/office/drawing/2014/main" id="{2F39E237-8BC5-7C35-6B3D-D1B34B5EFDFB}"/>
                    </a:ext>
                  </a:extLst>
                </p:cNvPr>
                <p:cNvSpPr txBox="1"/>
                <p:nvPr/>
              </p:nvSpPr>
              <p:spPr>
                <a:xfrm>
                  <a:off x="1182405" y="3072007"/>
                  <a:ext cx="2390420" cy="316049"/>
                </a:xfrm>
                <a:prstGeom prst="rect">
                  <a:avLst/>
                </a:prstGeom>
                <a:noFill/>
              </p:spPr>
              <p:txBody>
                <a:bodyPr wrap="square">
                  <a:spAutoFit/>
                </a:bodyPr>
                <a:lstStyle/>
                <a:p>
                  <a:pPr algn="ctr">
                    <a:lnSpc>
                      <a:spcPct val="150000"/>
                    </a:lnSpc>
                  </a:pPr>
                  <a:r>
                    <a:rPr lang="zh-CN" altLang="en-US" sz="1100" b="1"/>
                    <a:t>清晰和生动的内容传达</a:t>
                  </a:r>
                </a:p>
              </p:txBody>
            </p:sp>
          </p:grpSp>
          <p:grpSp>
            <p:nvGrpSpPr>
              <p:cNvPr id="23" name="组合 22">
                <a:extLst>
                  <a:ext uri="{FF2B5EF4-FFF2-40B4-BE49-F238E27FC236}">
                    <a16:creationId xmlns:a16="http://schemas.microsoft.com/office/drawing/2014/main" id="{84A0E6A2-ADAB-ABF8-E8F8-7B7EFCEF4BF0}"/>
                  </a:ext>
                </a:extLst>
              </p:cNvPr>
              <p:cNvGrpSpPr/>
              <p:nvPr/>
            </p:nvGrpSpPr>
            <p:grpSpPr>
              <a:xfrm>
                <a:off x="8995704" y="2344766"/>
                <a:ext cx="2520387" cy="4160737"/>
                <a:chOff x="1104456" y="2575040"/>
                <a:chExt cx="2520387" cy="4160737"/>
              </a:xfrm>
            </p:grpSpPr>
            <p:sp>
              <p:nvSpPr>
                <p:cNvPr id="24" name="矩形: 圆角 23">
                  <a:extLst>
                    <a:ext uri="{FF2B5EF4-FFF2-40B4-BE49-F238E27FC236}">
                      <a16:creationId xmlns:a16="http://schemas.microsoft.com/office/drawing/2014/main" id="{7F3380D4-B5D3-F707-E287-72A49047107E}"/>
                    </a:ext>
                  </a:extLst>
                </p:cNvPr>
                <p:cNvSpPr/>
                <p:nvPr/>
              </p:nvSpPr>
              <p:spPr>
                <a:xfrm>
                  <a:off x="1104459" y="2771121"/>
                  <a:ext cx="2520384" cy="3964656"/>
                </a:xfrm>
                <a:prstGeom prst="roundRect">
                  <a:avLst>
                    <a:gd name="adj" fmla="val 8605"/>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5" name="矩形: 圆角 24">
                  <a:extLst>
                    <a:ext uri="{FF2B5EF4-FFF2-40B4-BE49-F238E27FC236}">
                      <a16:creationId xmlns:a16="http://schemas.microsoft.com/office/drawing/2014/main" id="{B2344C09-1CDE-ED83-A372-54C7DC8A5CA0}"/>
                    </a:ext>
                  </a:extLst>
                </p:cNvPr>
                <p:cNvSpPr/>
                <p:nvPr/>
              </p:nvSpPr>
              <p:spPr>
                <a:xfrm>
                  <a:off x="1308593" y="2575040"/>
                  <a:ext cx="2163848"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感染力</a:t>
                  </a:r>
                </a:p>
              </p:txBody>
            </p:sp>
            <p:sp>
              <p:nvSpPr>
                <p:cNvPr id="26" name="文本框 25">
                  <a:extLst>
                    <a:ext uri="{FF2B5EF4-FFF2-40B4-BE49-F238E27FC236}">
                      <a16:creationId xmlns:a16="http://schemas.microsoft.com/office/drawing/2014/main" id="{C16798F7-A2F8-67B2-B04B-57253D38D86C}"/>
                    </a:ext>
                  </a:extLst>
                </p:cNvPr>
                <p:cNvSpPr txBox="1"/>
                <p:nvPr/>
              </p:nvSpPr>
              <p:spPr>
                <a:xfrm>
                  <a:off x="1104456" y="3072007"/>
                  <a:ext cx="2520383" cy="316049"/>
                </a:xfrm>
                <a:prstGeom prst="rect">
                  <a:avLst/>
                </a:prstGeom>
                <a:noFill/>
              </p:spPr>
              <p:txBody>
                <a:bodyPr wrap="square">
                  <a:spAutoFit/>
                </a:bodyPr>
                <a:lstStyle/>
                <a:p>
                  <a:pPr algn="ctr">
                    <a:lnSpc>
                      <a:spcPct val="150000"/>
                    </a:lnSpc>
                  </a:pPr>
                  <a:r>
                    <a:rPr lang="zh-CN" altLang="en-US" sz="1100" b="1"/>
                    <a:t>触动人心的真实体验和感受</a:t>
                  </a:r>
                </a:p>
              </p:txBody>
            </p:sp>
          </p:grpSp>
        </p:grpSp>
        <p:sp>
          <p:nvSpPr>
            <p:cNvPr id="8" name="文本框 7">
              <a:extLst>
                <a:ext uri="{FF2B5EF4-FFF2-40B4-BE49-F238E27FC236}">
                  <a16:creationId xmlns:a16="http://schemas.microsoft.com/office/drawing/2014/main" id="{5AD963F8-9B66-C20F-66DF-498C40CA6BE3}"/>
                </a:ext>
              </a:extLst>
            </p:cNvPr>
            <p:cNvSpPr txBox="1"/>
            <p:nvPr/>
          </p:nvSpPr>
          <p:spPr>
            <a:xfrm>
              <a:off x="753856" y="5989130"/>
              <a:ext cx="2390420" cy="316049"/>
            </a:xfrm>
            <a:prstGeom prst="rect">
              <a:avLst/>
            </a:prstGeom>
            <a:noFill/>
          </p:spPr>
          <p:txBody>
            <a:bodyPr wrap="square">
              <a:spAutoFit/>
            </a:bodyPr>
            <a:lstStyle/>
            <a:p>
              <a:pPr algn="ctr">
                <a:lnSpc>
                  <a:spcPct val="150000"/>
                </a:lnSpc>
              </a:pPr>
              <a:r>
                <a:rPr lang="zh-CN" altLang="en-US" sz="1100" b="1"/>
                <a:t>选购指南</a:t>
              </a:r>
            </a:p>
          </p:txBody>
        </p:sp>
        <p:sp>
          <p:nvSpPr>
            <p:cNvPr id="9" name="文本框 8">
              <a:extLst>
                <a:ext uri="{FF2B5EF4-FFF2-40B4-BE49-F238E27FC236}">
                  <a16:creationId xmlns:a16="http://schemas.microsoft.com/office/drawing/2014/main" id="{92E224F7-CE3E-BB77-ED14-2F8FF5E1BCB6}"/>
                </a:ext>
              </a:extLst>
            </p:cNvPr>
            <p:cNvSpPr txBox="1"/>
            <p:nvPr/>
          </p:nvSpPr>
          <p:spPr>
            <a:xfrm>
              <a:off x="3495455" y="5990058"/>
              <a:ext cx="2390420" cy="316049"/>
            </a:xfrm>
            <a:prstGeom prst="rect">
              <a:avLst/>
            </a:prstGeom>
            <a:noFill/>
          </p:spPr>
          <p:txBody>
            <a:bodyPr wrap="square">
              <a:spAutoFit/>
            </a:bodyPr>
            <a:lstStyle/>
            <a:p>
              <a:pPr algn="ctr">
                <a:lnSpc>
                  <a:spcPct val="150000"/>
                </a:lnSpc>
              </a:pPr>
              <a:r>
                <a:rPr lang="zh-CN" altLang="en-US" sz="1100" b="1"/>
                <a:t>吸睛主题</a:t>
              </a:r>
            </a:p>
          </p:txBody>
        </p:sp>
        <p:sp>
          <p:nvSpPr>
            <p:cNvPr id="10" name="文本框 9">
              <a:extLst>
                <a:ext uri="{FF2B5EF4-FFF2-40B4-BE49-F238E27FC236}">
                  <a16:creationId xmlns:a16="http://schemas.microsoft.com/office/drawing/2014/main" id="{B1AE15BD-93D1-56D4-C537-4E4D330CC722}"/>
                </a:ext>
              </a:extLst>
            </p:cNvPr>
            <p:cNvSpPr txBox="1"/>
            <p:nvPr/>
          </p:nvSpPr>
          <p:spPr>
            <a:xfrm>
              <a:off x="6289072" y="5982890"/>
              <a:ext cx="2390420" cy="316049"/>
            </a:xfrm>
            <a:prstGeom prst="rect">
              <a:avLst/>
            </a:prstGeom>
            <a:noFill/>
          </p:spPr>
          <p:txBody>
            <a:bodyPr wrap="square">
              <a:spAutoFit/>
            </a:bodyPr>
            <a:lstStyle/>
            <a:p>
              <a:pPr algn="ctr">
                <a:lnSpc>
                  <a:spcPct val="150000"/>
                </a:lnSpc>
              </a:pPr>
              <a:r>
                <a:rPr lang="zh-CN" altLang="en-US" sz="1100" b="1"/>
                <a:t>现场实测</a:t>
              </a:r>
            </a:p>
          </p:txBody>
        </p:sp>
        <p:sp>
          <p:nvSpPr>
            <p:cNvPr id="12" name="文本框 11">
              <a:extLst>
                <a:ext uri="{FF2B5EF4-FFF2-40B4-BE49-F238E27FC236}">
                  <a16:creationId xmlns:a16="http://schemas.microsoft.com/office/drawing/2014/main" id="{3A6B3C08-FDC2-243B-CA49-30F9CB186A62}"/>
                </a:ext>
              </a:extLst>
            </p:cNvPr>
            <p:cNvSpPr txBox="1"/>
            <p:nvPr/>
          </p:nvSpPr>
          <p:spPr>
            <a:xfrm>
              <a:off x="8995703" y="5982890"/>
              <a:ext cx="2520383" cy="316049"/>
            </a:xfrm>
            <a:prstGeom prst="rect">
              <a:avLst/>
            </a:prstGeom>
            <a:noFill/>
          </p:spPr>
          <p:txBody>
            <a:bodyPr wrap="square">
              <a:spAutoFit/>
            </a:bodyPr>
            <a:lstStyle/>
            <a:p>
              <a:pPr algn="ctr">
                <a:lnSpc>
                  <a:spcPct val="150000"/>
                </a:lnSpc>
              </a:pPr>
              <a:r>
                <a:rPr lang="zh-CN" altLang="en-US" sz="1100" b="1"/>
                <a:t>引起共鸣</a:t>
              </a:r>
            </a:p>
          </p:txBody>
        </p:sp>
        <p:pic>
          <p:nvPicPr>
            <p:cNvPr id="13" name="图片 12">
              <a:extLst>
                <a:ext uri="{FF2B5EF4-FFF2-40B4-BE49-F238E27FC236}">
                  <a16:creationId xmlns:a16="http://schemas.microsoft.com/office/drawing/2014/main" id="{D8FC821D-BA61-9F73-2346-567B0B9A054B}"/>
                </a:ext>
              </a:extLst>
            </p:cNvPr>
            <p:cNvPicPr>
              <a:picLocks noChangeAspect="1"/>
            </p:cNvPicPr>
            <p:nvPr/>
          </p:nvPicPr>
          <p:blipFill>
            <a:blip r:embed="rId5"/>
            <a:stretch>
              <a:fillRect/>
            </a:stretch>
          </p:blipFill>
          <p:spPr>
            <a:xfrm>
              <a:off x="1335887" y="3259736"/>
              <a:ext cx="1255451" cy="2631513"/>
            </a:xfrm>
            <a:prstGeom prst="roundRect">
              <a:avLst>
                <a:gd name="adj" fmla="val 8987"/>
              </a:avLst>
            </a:prstGeom>
          </p:spPr>
        </p:pic>
        <p:pic>
          <p:nvPicPr>
            <p:cNvPr id="15" name="图片 14">
              <a:extLst>
                <a:ext uri="{FF2B5EF4-FFF2-40B4-BE49-F238E27FC236}">
                  <a16:creationId xmlns:a16="http://schemas.microsoft.com/office/drawing/2014/main" id="{1D85FBFE-5F3C-3197-AA04-F3BF1488EAF5}"/>
                </a:ext>
              </a:extLst>
            </p:cNvPr>
            <p:cNvPicPr>
              <a:picLocks noChangeAspect="1"/>
            </p:cNvPicPr>
            <p:nvPr/>
          </p:nvPicPr>
          <p:blipFill>
            <a:blip r:embed="rId6"/>
            <a:stretch>
              <a:fillRect/>
            </a:stretch>
          </p:blipFill>
          <p:spPr>
            <a:xfrm>
              <a:off x="3964691" y="3259736"/>
              <a:ext cx="1449261" cy="2645999"/>
            </a:xfrm>
            <a:prstGeom prst="roundRect">
              <a:avLst>
                <a:gd name="adj" fmla="val 7516"/>
              </a:avLst>
            </a:prstGeom>
          </p:spPr>
        </p:pic>
        <p:pic>
          <p:nvPicPr>
            <p:cNvPr id="16" name="图片 15">
              <a:extLst>
                <a:ext uri="{FF2B5EF4-FFF2-40B4-BE49-F238E27FC236}">
                  <a16:creationId xmlns:a16="http://schemas.microsoft.com/office/drawing/2014/main" id="{DA8C05C5-10B3-CB54-822B-8A5901C0CCF1}"/>
                </a:ext>
              </a:extLst>
            </p:cNvPr>
            <p:cNvPicPr>
              <a:picLocks noChangeAspect="1"/>
            </p:cNvPicPr>
            <p:nvPr/>
          </p:nvPicPr>
          <p:blipFill>
            <a:blip r:embed="rId7"/>
            <a:stretch>
              <a:fillRect/>
            </a:stretch>
          </p:blipFill>
          <p:spPr>
            <a:xfrm>
              <a:off x="6772146" y="3259736"/>
              <a:ext cx="1389308" cy="2631513"/>
            </a:xfrm>
            <a:prstGeom prst="roundRect">
              <a:avLst>
                <a:gd name="adj" fmla="val 7615"/>
              </a:avLst>
            </a:prstGeom>
          </p:spPr>
        </p:pic>
        <p:pic>
          <p:nvPicPr>
            <p:cNvPr id="17" name="图片 16">
              <a:extLst>
                <a:ext uri="{FF2B5EF4-FFF2-40B4-BE49-F238E27FC236}">
                  <a16:creationId xmlns:a16="http://schemas.microsoft.com/office/drawing/2014/main" id="{27164E15-13CB-001E-252C-F697A01EFA70}"/>
                </a:ext>
              </a:extLst>
            </p:cNvPr>
            <p:cNvPicPr>
              <a:picLocks noChangeAspect="1"/>
            </p:cNvPicPr>
            <p:nvPr/>
          </p:nvPicPr>
          <p:blipFill>
            <a:blip r:embed="rId8"/>
            <a:stretch>
              <a:fillRect/>
            </a:stretch>
          </p:blipFill>
          <p:spPr>
            <a:xfrm>
              <a:off x="9620351" y="3259736"/>
              <a:ext cx="1235762" cy="2631513"/>
            </a:xfrm>
            <a:prstGeom prst="roundRect">
              <a:avLst>
                <a:gd name="adj" fmla="val 8194"/>
              </a:avLst>
            </a:prstGeom>
          </p:spPr>
        </p:pic>
      </p:grpSp>
      <p:sp>
        <p:nvSpPr>
          <p:cNvPr id="39" name="矩形: 圆角 38">
            <a:extLst>
              <a:ext uri="{FF2B5EF4-FFF2-40B4-BE49-F238E27FC236}">
                <a16:creationId xmlns:a16="http://schemas.microsoft.com/office/drawing/2014/main" id="{5AB9C108-6745-BDBD-1B9A-45E17131B623}"/>
              </a:ext>
            </a:extLst>
          </p:cNvPr>
          <p:cNvSpPr/>
          <p:nvPr/>
        </p:nvSpPr>
        <p:spPr>
          <a:xfrm>
            <a:off x="3655350" y="1280018"/>
            <a:ext cx="4881300"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给用户带来长久美好感受的才叫好内容</a:t>
            </a:r>
            <a:endParaRPr lang="zh-CN" altLang="en-US" sz="1600">
              <a:solidFill>
                <a:schemeClr val="bg1"/>
              </a:solidFill>
            </a:endParaRPr>
          </a:p>
        </p:txBody>
      </p:sp>
    </p:spTree>
    <p:extLst>
      <p:ext uri="{BB962C8B-B14F-4D97-AF65-F5344CB8AC3E}">
        <p14:creationId xmlns:p14="http://schemas.microsoft.com/office/powerpoint/2010/main" val="963509088"/>
      </p:ext>
    </p:extLst>
  </p:cSld>
  <p:clrMapOvr>
    <a:masterClrMapping/>
  </p:clrMapOvr>
  <p:transition spd="slow" advClick="0" advTm="0">
    <p:comb/>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6176DA2B-B056-0B89-F206-D4F1198F3015}"/>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33C0B092-EBF6-781B-174D-6C87E551FB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834E2FDD-8EFC-DF9C-C7E4-957E3EE5382D}"/>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何为优质内容</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71A5D702-2C37-A563-9D7B-C4ED31DC9E3D}"/>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8</a:t>
            </a:fld>
            <a:endParaRPr lang="zh-CN" altLang="en-US" sz="1000">
              <a:solidFill>
                <a:schemeClr val="tx1"/>
              </a:solidFill>
            </a:endParaRPr>
          </a:p>
        </p:txBody>
      </p:sp>
      <p:sp>
        <p:nvSpPr>
          <p:cNvPr id="39" name="矩形: 圆角 38">
            <a:extLst>
              <a:ext uri="{FF2B5EF4-FFF2-40B4-BE49-F238E27FC236}">
                <a16:creationId xmlns:a16="http://schemas.microsoft.com/office/drawing/2014/main" id="{28C27F5A-EC70-8087-7587-24521FECDAFF}"/>
              </a:ext>
            </a:extLst>
          </p:cNvPr>
          <p:cNvSpPr/>
          <p:nvPr/>
        </p:nvSpPr>
        <p:spPr>
          <a:xfrm>
            <a:off x="3655350" y="1280018"/>
            <a:ext cx="4881300"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好内容创造核心竞争力，实现同赛道“快超车”</a:t>
            </a:r>
          </a:p>
        </p:txBody>
      </p:sp>
      <p:grpSp>
        <p:nvGrpSpPr>
          <p:cNvPr id="65" name="组合 64">
            <a:extLst>
              <a:ext uri="{FF2B5EF4-FFF2-40B4-BE49-F238E27FC236}">
                <a16:creationId xmlns:a16="http://schemas.microsoft.com/office/drawing/2014/main" id="{47699207-6272-D4DE-49FC-8F47BD6E927A}"/>
              </a:ext>
            </a:extLst>
          </p:cNvPr>
          <p:cNvGrpSpPr/>
          <p:nvPr/>
        </p:nvGrpSpPr>
        <p:grpSpPr>
          <a:xfrm>
            <a:off x="1308080" y="2053798"/>
            <a:ext cx="9575840" cy="4054297"/>
            <a:chOff x="1308080" y="2053798"/>
            <a:chExt cx="9575840" cy="4054297"/>
          </a:xfrm>
        </p:grpSpPr>
        <p:grpSp>
          <p:nvGrpSpPr>
            <p:cNvPr id="14" name="组合 13">
              <a:extLst>
                <a:ext uri="{FF2B5EF4-FFF2-40B4-BE49-F238E27FC236}">
                  <a16:creationId xmlns:a16="http://schemas.microsoft.com/office/drawing/2014/main" id="{00CEC20F-443D-C633-B0EC-86F087EA0D55}"/>
                </a:ext>
              </a:extLst>
            </p:cNvPr>
            <p:cNvGrpSpPr/>
            <p:nvPr/>
          </p:nvGrpSpPr>
          <p:grpSpPr>
            <a:xfrm>
              <a:off x="1308080" y="3089010"/>
              <a:ext cx="2520384" cy="3019085"/>
              <a:chOff x="675910" y="2020586"/>
              <a:chExt cx="2520384" cy="3019085"/>
            </a:xfrm>
          </p:grpSpPr>
          <p:grpSp>
            <p:nvGrpSpPr>
              <p:cNvPr id="18" name="组合 17">
                <a:extLst>
                  <a:ext uri="{FF2B5EF4-FFF2-40B4-BE49-F238E27FC236}">
                    <a16:creationId xmlns:a16="http://schemas.microsoft.com/office/drawing/2014/main" id="{94974F73-FEDA-4D09-75AD-A78FF953CFF0}"/>
                  </a:ext>
                </a:extLst>
              </p:cNvPr>
              <p:cNvGrpSpPr/>
              <p:nvPr/>
            </p:nvGrpSpPr>
            <p:grpSpPr>
              <a:xfrm>
                <a:off x="675910" y="2020586"/>
                <a:ext cx="2520384" cy="3019085"/>
                <a:chOff x="1104459" y="2586647"/>
                <a:chExt cx="2520384" cy="3019085"/>
              </a:xfrm>
            </p:grpSpPr>
            <p:sp>
              <p:nvSpPr>
                <p:cNvPr id="33" name="矩形: 圆角 32">
                  <a:extLst>
                    <a:ext uri="{FF2B5EF4-FFF2-40B4-BE49-F238E27FC236}">
                      <a16:creationId xmlns:a16="http://schemas.microsoft.com/office/drawing/2014/main" id="{55F59347-0BE1-BA83-9B4B-73D3088DFB74}"/>
                    </a:ext>
                  </a:extLst>
                </p:cNvPr>
                <p:cNvSpPr/>
                <p:nvPr/>
              </p:nvSpPr>
              <p:spPr>
                <a:xfrm>
                  <a:off x="1104459" y="2771122"/>
                  <a:ext cx="2520384" cy="2834610"/>
                </a:xfrm>
                <a:prstGeom prst="roundRect">
                  <a:avLst>
                    <a:gd name="adj" fmla="val 8605"/>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7" name="矩形: 圆角 36">
                  <a:extLst>
                    <a:ext uri="{FF2B5EF4-FFF2-40B4-BE49-F238E27FC236}">
                      <a16:creationId xmlns:a16="http://schemas.microsoft.com/office/drawing/2014/main" id="{06436998-190E-750F-5FE3-E731B1E9EF75}"/>
                    </a:ext>
                  </a:extLst>
                </p:cNvPr>
                <p:cNvSpPr/>
                <p:nvPr/>
              </p:nvSpPr>
              <p:spPr>
                <a:xfrm>
                  <a:off x="1310237" y="2586647"/>
                  <a:ext cx="2163848"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“叫卖式”直播间</a:t>
                  </a:r>
                </a:p>
              </p:txBody>
            </p:sp>
            <p:sp>
              <p:nvSpPr>
                <p:cNvPr id="38" name="文本框 37">
                  <a:extLst>
                    <a:ext uri="{FF2B5EF4-FFF2-40B4-BE49-F238E27FC236}">
                      <a16:creationId xmlns:a16="http://schemas.microsoft.com/office/drawing/2014/main" id="{1178405B-30DA-2FB9-261D-FF8B08015C24}"/>
                    </a:ext>
                  </a:extLst>
                </p:cNvPr>
                <p:cNvSpPr txBox="1"/>
                <p:nvPr/>
              </p:nvSpPr>
              <p:spPr>
                <a:xfrm>
                  <a:off x="2613338" y="4000556"/>
                  <a:ext cx="947140" cy="569964"/>
                </a:xfrm>
                <a:prstGeom prst="rect">
                  <a:avLst/>
                </a:prstGeom>
                <a:noFill/>
              </p:spPr>
              <p:txBody>
                <a:bodyPr wrap="square">
                  <a:spAutoFit/>
                </a:bodyPr>
                <a:lstStyle/>
                <a:p>
                  <a:pPr>
                    <a:lnSpc>
                      <a:spcPct val="150000"/>
                    </a:lnSpc>
                  </a:pPr>
                  <a:r>
                    <a:rPr lang="zh-CN" altLang="en-US" sz="1100" b="1"/>
                    <a:t>流量及销售效果有限</a:t>
                  </a:r>
                </a:p>
              </p:txBody>
            </p:sp>
          </p:grpSp>
          <p:pic>
            <p:nvPicPr>
              <p:cNvPr id="11" name="图片 10">
                <a:extLst>
                  <a:ext uri="{FF2B5EF4-FFF2-40B4-BE49-F238E27FC236}">
                    <a16:creationId xmlns:a16="http://schemas.microsoft.com/office/drawing/2014/main" id="{EDA4E482-4667-7B5D-67C3-AC5A5F596BD1}"/>
                  </a:ext>
                </a:extLst>
              </p:cNvPr>
              <p:cNvPicPr>
                <a:picLocks noChangeAspect="1"/>
              </p:cNvPicPr>
              <p:nvPr/>
            </p:nvPicPr>
            <p:blipFill>
              <a:blip r:embed="rId5"/>
              <a:stretch>
                <a:fillRect/>
              </a:stretch>
            </p:blipFill>
            <p:spPr>
              <a:xfrm>
                <a:off x="881688" y="2550699"/>
                <a:ext cx="1217597" cy="2291385"/>
              </a:xfrm>
              <a:prstGeom prst="roundRect">
                <a:avLst/>
              </a:prstGeom>
            </p:spPr>
          </p:pic>
        </p:grpSp>
        <p:grpSp>
          <p:nvGrpSpPr>
            <p:cNvPr id="63" name="组合 62">
              <a:extLst>
                <a:ext uri="{FF2B5EF4-FFF2-40B4-BE49-F238E27FC236}">
                  <a16:creationId xmlns:a16="http://schemas.microsoft.com/office/drawing/2014/main" id="{4CBA909A-02B0-41D9-679A-311A734C08AC}"/>
                </a:ext>
              </a:extLst>
            </p:cNvPr>
            <p:cNvGrpSpPr/>
            <p:nvPr/>
          </p:nvGrpSpPr>
          <p:grpSpPr>
            <a:xfrm>
              <a:off x="4835808" y="2558897"/>
              <a:ext cx="2520384" cy="3424714"/>
              <a:chOff x="4835808" y="2558897"/>
              <a:chExt cx="2520384" cy="3424714"/>
            </a:xfrm>
          </p:grpSpPr>
          <p:grpSp>
            <p:nvGrpSpPr>
              <p:cNvPr id="21" name="组合 20">
                <a:extLst>
                  <a:ext uri="{FF2B5EF4-FFF2-40B4-BE49-F238E27FC236}">
                    <a16:creationId xmlns:a16="http://schemas.microsoft.com/office/drawing/2014/main" id="{4DBD8630-753A-F3FA-6C30-EF26E78C922D}"/>
                  </a:ext>
                </a:extLst>
              </p:cNvPr>
              <p:cNvGrpSpPr/>
              <p:nvPr/>
            </p:nvGrpSpPr>
            <p:grpSpPr>
              <a:xfrm>
                <a:off x="4835808" y="2558897"/>
                <a:ext cx="2520384" cy="3019085"/>
                <a:chOff x="1104459" y="2586647"/>
                <a:chExt cx="2520384" cy="3019085"/>
              </a:xfrm>
            </p:grpSpPr>
            <p:sp>
              <p:nvSpPr>
                <p:cNvPr id="35" name="矩形: 圆角 34">
                  <a:extLst>
                    <a:ext uri="{FF2B5EF4-FFF2-40B4-BE49-F238E27FC236}">
                      <a16:creationId xmlns:a16="http://schemas.microsoft.com/office/drawing/2014/main" id="{E1A52D80-2626-E9FA-58C5-0935C9A22379}"/>
                    </a:ext>
                  </a:extLst>
                </p:cNvPr>
                <p:cNvSpPr/>
                <p:nvPr/>
              </p:nvSpPr>
              <p:spPr>
                <a:xfrm>
                  <a:off x="1104459" y="2771122"/>
                  <a:ext cx="2520384" cy="2834610"/>
                </a:xfrm>
                <a:prstGeom prst="roundRect">
                  <a:avLst>
                    <a:gd name="adj" fmla="val 8605"/>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6" name="矩形: 圆角 35">
                  <a:extLst>
                    <a:ext uri="{FF2B5EF4-FFF2-40B4-BE49-F238E27FC236}">
                      <a16:creationId xmlns:a16="http://schemas.microsoft.com/office/drawing/2014/main" id="{E967F333-16DB-4C54-8DE8-B9FF560E7FA1}"/>
                    </a:ext>
                  </a:extLst>
                </p:cNvPr>
                <p:cNvSpPr/>
                <p:nvPr/>
              </p:nvSpPr>
              <p:spPr>
                <a:xfrm>
                  <a:off x="1310237" y="2586647"/>
                  <a:ext cx="2163848"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偏内容型直播间</a:t>
                  </a:r>
                </a:p>
              </p:txBody>
            </p:sp>
            <p:sp>
              <p:nvSpPr>
                <p:cNvPr id="40" name="文本框 39">
                  <a:extLst>
                    <a:ext uri="{FF2B5EF4-FFF2-40B4-BE49-F238E27FC236}">
                      <a16:creationId xmlns:a16="http://schemas.microsoft.com/office/drawing/2014/main" id="{F51B1701-1D1D-C2F1-0E5C-FF2094DB3DC2}"/>
                    </a:ext>
                  </a:extLst>
                </p:cNvPr>
                <p:cNvSpPr txBox="1"/>
                <p:nvPr/>
              </p:nvSpPr>
              <p:spPr>
                <a:xfrm>
                  <a:off x="2613338" y="4000556"/>
                  <a:ext cx="947140" cy="712375"/>
                </a:xfrm>
                <a:prstGeom prst="rect">
                  <a:avLst/>
                </a:prstGeom>
                <a:noFill/>
              </p:spPr>
              <p:txBody>
                <a:bodyPr wrap="square">
                  <a:spAutoFit/>
                </a:bodyPr>
                <a:lstStyle/>
                <a:p>
                  <a:pPr>
                    <a:lnSpc>
                      <a:spcPct val="150000"/>
                    </a:lnSpc>
                  </a:pPr>
                  <a:r>
                    <a:rPr lang="zh-CN" altLang="en-US" sz="1100" b="1"/>
                    <a:t>销售额</a:t>
                  </a:r>
                  <a:endParaRPr lang="en-US" altLang="zh-CN" sz="1100" b="1"/>
                </a:p>
                <a:p>
                  <a:pPr>
                    <a:lnSpc>
                      <a:spcPct val="150000"/>
                    </a:lnSpc>
                  </a:pPr>
                  <a:r>
                    <a:rPr lang="en-US" altLang="zh-CN" b="1">
                      <a:solidFill>
                        <a:srgbClr val="7030A0"/>
                      </a:solidFill>
                    </a:rPr>
                    <a:t>+10</a:t>
                  </a:r>
                  <a:r>
                    <a:rPr lang="zh-CN" altLang="en-US" b="1">
                      <a:solidFill>
                        <a:srgbClr val="7030A0"/>
                      </a:solidFill>
                    </a:rPr>
                    <a:t>倍</a:t>
                  </a:r>
                </a:p>
              </p:txBody>
            </p:sp>
          </p:grpSp>
          <p:pic>
            <p:nvPicPr>
              <p:cNvPr id="50" name="图形 49">
                <a:extLst>
                  <a:ext uri="{FF2B5EF4-FFF2-40B4-BE49-F238E27FC236}">
                    <a16:creationId xmlns:a16="http://schemas.microsoft.com/office/drawing/2014/main" id="{AA99F048-32BB-7750-2F95-5CAA18B879F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200000" flipV="1">
                <a:off x="7030582" y="4302401"/>
                <a:ext cx="324768" cy="283226"/>
              </a:xfrm>
              <a:prstGeom prst="rect">
                <a:avLst/>
              </a:prstGeom>
            </p:spPr>
          </p:pic>
          <p:pic>
            <p:nvPicPr>
              <p:cNvPr id="58" name="图片 57">
                <a:extLst>
                  <a:ext uri="{FF2B5EF4-FFF2-40B4-BE49-F238E27FC236}">
                    <a16:creationId xmlns:a16="http://schemas.microsoft.com/office/drawing/2014/main" id="{CB5D68AC-5E57-76C6-DEB5-1717EF0BAFF8}"/>
                  </a:ext>
                </a:extLst>
              </p:cNvPr>
              <p:cNvPicPr>
                <a:picLocks noChangeAspect="1"/>
              </p:cNvPicPr>
              <p:nvPr/>
            </p:nvPicPr>
            <p:blipFill>
              <a:blip r:embed="rId8"/>
              <a:stretch>
                <a:fillRect/>
              </a:stretch>
            </p:blipFill>
            <p:spPr>
              <a:xfrm>
                <a:off x="5023331" y="3089010"/>
                <a:ext cx="1194344" cy="2254921"/>
              </a:xfrm>
              <a:prstGeom prst="roundRect">
                <a:avLst>
                  <a:gd name="adj" fmla="val 7873"/>
                </a:avLst>
              </a:prstGeom>
            </p:spPr>
          </p:pic>
          <p:sp>
            <p:nvSpPr>
              <p:cNvPr id="61" name="文本框 60">
                <a:extLst>
                  <a:ext uri="{FF2B5EF4-FFF2-40B4-BE49-F238E27FC236}">
                    <a16:creationId xmlns:a16="http://schemas.microsoft.com/office/drawing/2014/main" id="{0599C068-A954-8F30-49B4-ABD0D7B26133}"/>
                  </a:ext>
                </a:extLst>
              </p:cNvPr>
              <p:cNvSpPr txBox="1"/>
              <p:nvPr/>
            </p:nvSpPr>
            <p:spPr>
              <a:xfrm>
                <a:off x="4873601" y="5645057"/>
                <a:ext cx="2444797" cy="338554"/>
              </a:xfrm>
              <a:prstGeom prst="rect">
                <a:avLst/>
              </a:prstGeom>
              <a:noFill/>
            </p:spPr>
            <p:txBody>
              <a:bodyPr wrap="square">
                <a:spAutoFit/>
              </a:bodyPr>
              <a:lstStyle/>
              <a:p>
                <a:pPr algn="ctr"/>
                <a:r>
                  <a:rPr lang="zh-CN" altLang="en-US" sz="1600" b="1">
                    <a:solidFill>
                      <a:srgbClr val="7030A0"/>
                    </a:solidFill>
                  </a:rPr>
                  <a:t>增加内容讲解</a:t>
                </a:r>
              </a:p>
            </p:txBody>
          </p:sp>
        </p:grpSp>
        <p:grpSp>
          <p:nvGrpSpPr>
            <p:cNvPr id="64" name="组合 63">
              <a:extLst>
                <a:ext uri="{FF2B5EF4-FFF2-40B4-BE49-F238E27FC236}">
                  <a16:creationId xmlns:a16="http://schemas.microsoft.com/office/drawing/2014/main" id="{EE0371C7-A3FC-50C7-598F-35D8C38A484A}"/>
                </a:ext>
              </a:extLst>
            </p:cNvPr>
            <p:cNvGrpSpPr/>
            <p:nvPr/>
          </p:nvGrpSpPr>
          <p:grpSpPr>
            <a:xfrm>
              <a:off x="8363536" y="2053798"/>
              <a:ext cx="2520384" cy="3536961"/>
              <a:chOff x="8363536" y="2053798"/>
              <a:chExt cx="2520384" cy="3536961"/>
            </a:xfrm>
          </p:grpSpPr>
          <p:grpSp>
            <p:nvGrpSpPr>
              <p:cNvPr id="42" name="组合 41">
                <a:extLst>
                  <a:ext uri="{FF2B5EF4-FFF2-40B4-BE49-F238E27FC236}">
                    <a16:creationId xmlns:a16="http://schemas.microsoft.com/office/drawing/2014/main" id="{0164FC9A-CF9A-2361-DC2C-32AD0334E2A1}"/>
                  </a:ext>
                </a:extLst>
              </p:cNvPr>
              <p:cNvGrpSpPr/>
              <p:nvPr/>
            </p:nvGrpSpPr>
            <p:grpSpPr>
              <a:xfrm>
                <a:off x="8363536" y="2053798"/>
                <a:ext cx="2520384" cy="3019085"/>
                <a:chOff x="1104459" y="2586647"/>
                <a:chExt cx="2520384" cy="3019085"/>
              </a:xfrm>
            </p:grpSpPr>
            <p:sp>
              <p:nvSpPr>
                <p:cNvPr id="44" name="矩形: 圆角 43">
                  <a:extLst>
                    <a:ext uri="{FF2B5EF4-FFF2-40B4-BE49-F238E27FC236}">
                      <a16:creationId xmlns:a16="http://schemas.microsoft.com/office/drawing/2014/main" id="{661CD531-728F-41EB-0FD0-5F7F24DC3F91}"/>
                    </a:ext>
                  </a:extLst>
                </p:cNvPr>
                <p:cNvSpPr/>
                <p:nvPr/>
              </p:nvSpPr>
              <p:spPr>
                <a:xfrm>
                  <a:off x="1104459" y="2771122"/>
                  <a:ext cx="2520384" cy="2834610"/>
                </a:xfrm>
                <a:prstGeom prst="roundRect">
                  <a:avLst>
                    <a:gd name="adj" fmla="val 8605"/>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45" name="矩形: 圆角 44">
                  <a:extLst>
                    <a:ext uri="{FF2B5EF4-FFF2-40B4-BE49-F238E27FC236}">
                      <a16:creationId xmlns:a16="http://schemas.microsoft.com/office/drawing/2014/main" id="{A8F16A61-FF02-795F-E9C7-E97BF76515E5}"/>
                    </a:ext>
                  </a:extLst>
                </p:cNvPr>
                <p:cNvSpPr/>
                <p:nvPr/>
              </p:nvSpPr>
              <p:spPr>
                <a:xfrm>
                  <a:off x="1310237" y="2586647"/>
                  <a:ext cx="2163848"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内容分享直播间</a:t>
                  </a:r>
                </a:p>
              </p:txBody>
            </p:sp>
          </p:grpSp>
          <p:pic>
            <p:nvPicPr>
              <p:cNvPr id="51" name="图形 50">
                <a:extLst>
                  <a:ext uri="{FF2B5EF4-FFF2-40B4-BE49-F238E27FC236}">
                    <a16:creationId xmlns:a16="http://schemas.microsoft.com/office/drawing/2014/main" id="{5DB61E44-7DAD-FC75-84E8-C9C02F7333C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200000" flipV="1">
                <a:off x="10503868" y="3207505"/>
                <a:ext cx="324768" cy="283226"/>
              </a:xfrm>
              <a:prstGeom prst="rect">
                <a:avLst/>
              </a:prstGeom>
            </p:spPr>
          </p:pic>
          <p:sp>
            <p:nvSpPr>
              <p:cNvPr id="52" name="文本框 51">
                <a:extLst>
                  <a:ext uri="{FF2B5EF4-FFF2-40B4-BE49-F238E27FC236}">
                    <a16:creationId xmlns:a16="http://schemas.microsoft.com/office/drawing/2014/main" id="{AB8FE66A-BE4D-EB41-2E3E-774A3BDD118F}"/>
                  </a:ext>
                </a:extLst>
              </p:cNvPr>
              <p:cNvSpPr txBox="1"/>
              <p:nvPr/>
            </p:nvSpPr>
            <p:spPr>
              <a:xfrm>
                <a:off x="9784670" y="2866653"/>
                <a:ext cx="947140" cy="712375"/>
              </a:xfrm>
              <a:prstGeom prst="rect">
                <a:avLst/>
              </a:prstGeom>
              <a:noFill/>
            </p:spPr>
            <p:txBody>
              <a:bodyPr wrap="square">
                <a:spAutoFit/>
              </a:bodyPr>
              <a:lstStyle/>
              <a:p>
                <a:pPr>
                  <a:lnSpc>
                    <a:spcPct val="150000"/>
                  </a:lnSpc>
                </a:pPr>
                <a:r>
                  <a:rPr lang="zh-CN" altLang="en-US" sz="1100" b="1"/>
                  <a:t>销售额</a:t>
                </a:r>
                <a:endParaRPr lang="en-US" altLang="zh-CN" sz="1100" b="1"/>
              </a:p>
              <a:p>
                <a:pPr>
                  <a:lnSpc>
                    <a:spcPct val="150000"/>
                  </a:lnSpc>
                </a:pPr>
                <a:r>
                  <a:rPr lang="en-US" altLang="zh-CN" b="1">
                    <a:solidFill>
                      <a:srgbClr val="7030A0"/>
                    </a:solidFill>
                  </a:rPr>
                  <a:t>+30</a:t>
                </a:r>
                <a:r>
                  <a:rPr lang="zh-CN" altLang="en-US" b="1">
                    <a:solidFill>
                      <a:srgbClr val="7030A0"/>
                    </a:solidFill>
                  </a:rPr>
                  <a:t>倍</a:t>
                </a:r>
              </a:p>
            </p:txBody>
          </p:sp>
          <p:sp>
            <p:nvSpPr>
              <p:cNvPr id="53" name="文本框 52">
                <a:extLst>
                  <a:ext uri="{FF2B5EF4-FFF2-40B4-BE49-F238E27FC236}">
                    <a16:creationId xmlns:a16="http://schemas.microsoft.com/office/drawing/2014/main" id="{005B7E7A-5488-12AB-33A0-157E5181C9E3}"/>
                  </a:ext>
                </a:extLst>
              </p:cNvPr>
              <p:cNvSpPr txBox="1"/>
              <p:nvPr/>
            </p:nvSpPr>
            <p:spPr>
              <a:xfrm>
                <a:off x="9784670" y="3671266"/>
                <a:ext cx="947140" cy="712375"/>
              </a:xfrm>
              <a:prstGeom prst="rect">
                <a:avLst/>
              </a:prstGeom>
              <a:noFill/>
            </p:spPr>
            <p:txBody>
              <a:bodyPr wrap="square">
                <a:spAutoFit/>
              </a:bodyPr>
              <a:lstStyle/>
              <a:p>
                <a:pPr>
                  <a:lnSpc>
                    <a:spcPct val="150000"/>
                  </a:lnSpc>
                </a:pPr>
                <a:r>
                  <a:rPr lang="zh-CN" altLang="en-US" sz="1100" b="1"/>
                  <a:t>场观人数</a:t>
                </a:r>
                <a:endParaRPr lang="en-US" altLang="zh-CN" sz="1100" b="1"/>
              </a:p>
              <a:p>
                <a:pPr>
                  <a:lnSpc>
                    <a:spcPct val="150000"/>
                  </a:lnSpc>
                </a:pPr>
                <a:r>
                  <a:rPr lang="en-US" altLang="zh-CN" b="1">
                    <a:solidFill>
                      <a:srgbClr val="7030A0"/>
                    </a:solidFill>
                  </a:rPr>
                  <a:t>+50</a:t>
                </a:r>
                <a:r>
                  <a:rPr lang="zh-CN" altLang="en-US" b="1">
                    <a:solidFill>
                      <a:srgbClr val="7030A0"/>
                    </a:solidFill>
                  </a:rPr>
                  <a:t>倍</a:t>
                </a:r>
              </a:p>
            </p:txBody>
          </p:sp>
          <p:pic>
            <p:nvPicPr>
              <p:cNvPr id="54" name="图形 53">
                <a:extLst>
                  <a:ext uri="{FF2B5EF4-FFF2-40B4-BE49-F238E27FC236}">
                    <a16:creationId xmlns:a16="http://schemas.microsoft.com/office/drawing/2014/main" id="{9C316CEF-4E3D-924E-2B17-54D4C229107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200000" flipV="1">
                <a:off x="10516610" y="3966377"/>
                <a:ext cx="324768" cy="283226"/>
              </a:xfrm>
              <a:prstGeom prst="rect">
                <a:avLst/>
              </a:prstGeom>
            </p:spPr>
          </p:pic>
          <p:pic>
            <p:nvPicPr>
              <p:cNvPr id="56" name="图片 55">
                <a:extLst>
                  <a:ext uri="{FF2B5EF4-FFF2-40B4-BE49-F238E27FC236}">
                    <a16:creationId xmlns:a16="http://schemas.microsoft.com/office/drawing/2014/main" id="{B5899DE3-0AE9-C98A-04BA-0CD129292C98}"/>
                  </a:ext>
                </a:extLst>
              </p:cNvPr>
              <p:cNvPicPr>
                <a:picLocks noChangeAspect="1"/>
              </p:cNvPicPr>
              <p:nvPr/>
            </p:nvPicPr>
            <p:blipFill>
              <a:blip r:embed="rId9"/>
              <a:stretch>
                <a:fillRect/>
              </a:stretch>
            </p:blipFill>
            <p:spPr>
              <a:xfrm>
                <a:off x="8490549" y="2602261"/>
                <a:ext cx="1167109" cy="2267798"/>
              </a:xfrm>
              <a:prstGeom prst="roundRect">
                <a:avLst>
                  <a:gd name="adj" fmla="val 7731"/>
                </a:avLst>
              </a:prstGeom>
            </p:spPr>
          </p:pic>
          <p:sp>
            <p:nvSpPr>
              <p:cNvPr id="62" name="文本框 61">
                <a:extLst>
                  <a:ext uri="{FF2B5EF4-FFF2-40B4-BE49-F238E27FC236}">
                    <a16:creationId xmlns:a16="http://schemas.microsoft.com/office/drawing/2014/main" id="{FDB65B8F-2CF0-5BE6-E6F7-48A50416905D}"/>
                  </a:ext>
                </a:extLst>
              </p:cNvPr>
              <p:cNvSpPr txBox="1"/>
              <p:nvPr/>
            </p:nvSpPr>
            <p:spPr>
              <a:xfrm>
                <a:off x="8428839" y="5252205"/>
                <a:ext cx="2444797" cy="338554"/>
              </a:xfrm>
              <a:prstGeom prst="rect">
                <a:avLst/>
              </a:prstGeom>
              <a:noFill/>
            </p:spPr>
            <p:txBody>
              <a:bodyPr wrap="square">
                <a:spAutoFit/>
              </a:bodyPr>
              <a:lstStyle/>
              <a:p>
                <a:pPr algn="ctr"/>
                <a:r>
                  <a:rPr lang="zh-CN" altLang="en-US" sz="1600" b="1">
                    <a:solidFill>
                      <a:srgbClr val="7030A0"/>
                    </a:solidFill>
                  </a:rPr>
                  <a:t>创新内容形式</a:t>
                </a:r>
              </a:p>
            </p:txBody>
          </p:sp>
        </p:grpSp>
      </p:grpSp>
    </p:spTree>
    <p:extLst>
      <p:ext uri="{BB962C8B-B14F-4D97-AF65-F5344CB8AC3E}">
        <p14:creationId xmlns:p14="http://schemas.microsoft.com/office/powerpoint/2010/main" val="1030780240"/>
      </p:ext>
    </p:extLst>
  </p:cSld>
  <p:clrMapOvr>
    <a:masterClrMapping/>
  </p:clrMapOvr>
  <p:transition spd="slow" advClick="0" advTm="0">
    <p:comb/>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44234B52-24F4-4954-3E77-D26887D5011F}"/>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F8C62C70-7AFE-14A1-F7D7-BE6BA078BE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43969C2F-897B-C92D-E504-1AAB80548DBA}"/>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内容力如何打造</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能停留</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ADF654ED-DDB9-5C33-B3BB-CBBE2C94156E}"/>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9</a:t>
            </a:fld>
            <a:endParaRPr lang="zh-CN" altLang="en-US" sz="1000">
              <a:solidFill>
                <a:schemeClr val="tx1"/>
              </a:solidFill>
            </a:endParaRPr>
          </a:p>
        </p:txBody>
      </p:sp>
      <p:sp>
        <p:nvSpPr>
          <p:cNvPr id="7" name="矩形: 圆角 6">
            <a:extLst>
              <a:ext uri="{FF2B5EF4-FFF2-40B4-BE49-F238E27FC236}">
                <a16:creationId xmlns:a16="http://schemas.microsoft.com/office/drawing/2014/main" id="{53E5E844-9A8B-D765-58E9-69E42E18CC0C}"/>
              </a:ext>
            </a:extLst>
          </p:cNvPr>
          <p:cNvSpPr/>
          <p:nvPr/>
        </p:nvSpPr>
        <p:spPr>
          <a:xfrm>
            <a:off x="3655350" y="1280018"/>
            <a:ext cx="4881300"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画面美观，构图合理，不踩红线</a:t>
            </a:r>
          </a:p>
        </p:txBody>
      </p:sp>
      <p:grpSp>
        <p:nvGrpSpPr>
          <p:cNvPr id="37" name="组合 36">
            <a:extLst>
              <a:ext uri="{FF2B5EF4-FFF2-40B4-BE49-F238E27FC236}">
                <a16:creationId xmlns:a16="http://schemas.microsoft.com/office/drawing/2014/main" id="{5175914D-CF26-C1A9-480F-D4C2A68EF0C4}"/>
              </a:ext>
            </a:extLst>
          </p:cNvPr>
          <p:cNvGrpSpPr/>
          <p:nvPr/>
        </p:nvGrpSpPr>
        <p:grpSpPr>
          <a:xfrm>
            <a:off x="691036" y="2404782"/>
            <a:ext cx="10746109" cy="3367803"/>
            <a:chOff x="691036" y="2404782"/>
            <a:chExt cx="10746109" cy="3367803"/>
          </a:xfrm>
        </p:grpSpPr>
        <p:grpSp>
          <p:nvGrpSpPr>
            <p:cNvPr id="31" name="组合 30">
              <a:extLst>
                <a:ext uri="{FF2B5EF4-FFF2-40B4-BE49-F238E27FC236}">
                  <a16:creationId xmlns:a16="http://schemas.microsoft.com/office/drawing/2014/main" id="{1A0F68EB-FE80-7343-33AA-2F66B3D494BB}"/>
                </a:ext>
              </a:extLst>
            </p:cNvPr>
            <p:cNvGrpSpPr/>
            <p:nvPr/>
          </p:nvGrpSpPr>
          <p:grpSpPr>
            <a:xfrm>
              <a:off x="691036" y="2404782"/>
              <a:ext cx="4153192" cy="3367803"/>
              <a:chOff x="823657" y="2404782"/>
              <a:chExt cx="4153192" cy="3367803"/>
            </a:xfrm>
          </p:grpSpPr>
          <p:sp>
            <p:nvSpPr>
              <p:cNvPr id="10" name="矩形: 圆角 9">
                <a:extLst>
                  <a:ext uri="{FF2B5EF4-FFF2-40B4-BE49-F238E27FC236}">
                    <a16:creationId xmlns:a16="http://schemas.microsoft.com/office/drawing/2014/main" id="{5A2C457C-379D-F942-A389-C84953286867}"/>
                  </a:ext>
                </a:extLst>
              </p:cNvPr>
              <p:cNvSpPr/>
              <p:nvPr/>
            </p:nvSpPr>
            <p:spPr>
              <a:xfrm>
                <a:off x="823657" y="3256180"/>
                <a:ext cx="1591475"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zh-CN" altLang="en-US" sz="1600" b="1">
                    <a:solidFill>
                      <a:schemeClr val="bg1"/>
                    </a:solidFill>
                    <a:latin typeface="Arial" panose="020B0604020202020204" pitchFamily="34" charset="0"/>
                    <a:ea typeface="微软雅黑" panose="020B0503020204020204" pitchFamily="34" charset="-122"/>
                  </a:rPr>
                  <a:t>  画面美观</a:t>
                </a:r>
              </a:p>
            </p:txBody>
          </p:sp>
          <p:pic>
            <p:nvPicPr>
              <p:cNvPr id="8" name="图片 7">
                <a:extLst>
                  <a:ext uri="{FF2B5EF4-FFF2-40B4-BE49-F238E27FC236}">
                    <a16:creationId xmlns:a16="http://schemas.microsoft.com/office/drawing/2014/main" id="{86BA4FD8-58DC-E6E2-4A9C-D3EFA40FBC50}"/>
                  </a:ext>
                </a:extLst>
              </p:cNvPr>
              <p:cNvPicPr>
                <a:picLocks noChangeAspect="1"/>
              </p:cNvPicPr>
              <p:nvPr/>
            </p:nvPicPr>
            <p:blipFill>
              <a:blip r:embed="rId5">
                <a:extLst>
                  <a:ext uri="{28A0092B-C50C-407E-A947-70E740481C1C}">
                    <a14:useLocalDpi xmlns:a14="http://schemas.microsoft.com/office/drawing/2010/main" val="0"/>
                  </a:ext>
                </a:extLst>
              </a:blip>
              <a:srcRect t="131" b="131"/>
              <a:stretch/>
            </p:blipFill>
            <p:spPr>
              <a:xfrm>
                <a:off x="2077836" y="2404782"/>
                <a:ext cx="1735212" cy="3367803"/>
              </a:xfrm>
              <a:prstGeom prst="roundRect">
                <a:avLst>
                  <a:gd name="adj" fmla="val 7803"/>
                </a:avLst>
              </a:prstGeom>
            </p:spPr>
          </p:pic>
          <p:sp>
            <p:nvSpPr>
              <p:cNvPr id="11" name="矩形: 圆角 10">
                <a:extLst>
                  <a:ext uri="{FF2B5EF4-FFF2-40B4-BE49-F238E27FC236}">
                    <a16:creationId xmlns:a16="http://schemas.microsoft.com/office/drawing/2014/main" id="{414A7800-88B3-0C88-42AD-12CAA9AAD659}"/>
                  </a:ext>
                </a:extLst>
              </p:cNvPr>
              <p:cNvSpPr/>
              <p:nvPr/>
            </p:nvSpPr>
            <p:spPr>
              <a:xfrm>
                <a:off x="3872570" y="2988729"/>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清晰度高</a:t>
                </a:r>
              </a:p>
            </p:txBody>
          </p:sp>
          <p:sp>
            <p:nvSpPr>
              <p:cNvPr id="14" name="矩形: 圆角 13">
                <a:extLst>
                  <a:ext uri="{FF2B5EF4-FFF2-40B4-BE49-F238E27FC236}">
                    <a16:creationId xmlns:a16="http://schemas.microsoft.com/office/drawing/2014/main" id="{DC87EA4A-051B-F729-2B74-6F452BA19727}"/>
                  </a:ext>
                </a:extLst>
              </p:cNvPr>
              <p:cNvSpPr/>
              <p:nvPr/>
            </p:nvSpPr>
            <p:spPr>
              <a:xfrm>
                <a:off x="3872569" y="3601819"/>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灯光明亮</a:t>
                </a:r>
              </a:p>
            </p:txBody>
          </p:sp>
          <p:sp>
            <p:nvSpPr>
              <p:cNvPr id="15" name="矩形: 圆角 14">
                <a:extLst>
                  <a:ext uri="{FF2B5EF4-FFF2-40B4-BE49-F238E27FC236}">
                    <a16:creationId xmlns:a16="http://schemas.microsoft.com/office/drawing/2014/main" id="{B6082AA8-1508-0C4D-1FF0-1396341DD7E2}"/>
                  </a:ext>
                </a:extLst>
              </p:cNvPr>
              <p:cNvSpPr/>
              <p:nvPr/>
            </p:nvSpPr>
            <p:spPr>
              <a:xfrm>
                <a:off x="3872570" y="4214909"/>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环境整洁</a:t>
                </a:r>
              </a:p>
            </p:txBody>
          </p:sp>
          <p:sp>
            <p:nvSpPr>
              <p:cNvPr id="16" name="矩形: 圆角 15">
                <a:extLst>
                  <a:ext uri="{FF2B5EF4-FFF2-40B4-BE49-F238E27FC236}">
                    <a16:creationId xmlns:a16="http://schemas.microsoft.com/office/drawing/2014/main" id="{731A1593-86C3-5B80-7897-0A7E7330FF37}"/>
                  </a:ext>
                </a:extLst>
              </p:cNvPr>
              <p:cNvSpPr/>
              <p:nvPr/>
            </p:nvSpPr>
            <p:spPr>
              <a:xfrm>
                <a:off x="3872569" y="4827999"/>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收音清晰</a:t>
                </a:r>
              </a:p>
            </p:txBody>
          </p:sp>
        </p:grpSp>
        <p:grpSp>
          <p:nvGrpSpPr>
            <p:cNvPr id="30" name="组合 29">
              <a:extLst>
                <a:ext uri="{FF2B5EF4-FFF2-40B4-BE49-F238E27FC236}">
                  <a16:creationId xmlns:a16="http://schemas.microsoft.com/office/drawing/2014/main" id="{B8A7E360-5414-1E50-85A6-208AC7CCBE51}"/>
                </a:ext>
              </a:extLst>
            </p:cNvPr>
            <p:cNvGrpSpPr/>
            <p:nvPr/>
          </p:nvGrpSpPr>
          <p:grpSpPr>
            <a:xfrm>
              <a:off x="5442193" y="2404782"/>
              <a:ext cx="4057794" cy="3367803"/>
              <a:chOff x="6419415" y="2404782"/>
              <a:chExt cx="4057794" cy="3367803"/>
            </a:xfrm>
          </p:grpSpPr>
          <p:sp>
            <p:nvSpPr>
              <p:cNvPr id="18" name="矩形: 圆角 17">
                <a:extLst>
                  <a:ext uri="{FF2B5EF4-FFF2-40B4-BE49-F238E27FC236}">
                    <a16:creationId xmlns:a16="http://schemas.microsoft.com/office/drawing/2014/main" id="{241EB544-F41E-058B-B150-62548BCE663B}"/>
                  </a:ext>
                </a:extLst>
              </p:cNvPr>
              <p:cNvSpPr/>
              <p:nvPr/>
            </p:nvSpPr>
            <p:spPr>
              <a:xfrm>
                <a:off x="6419415" y="3256179"/>
                <a:ext cx="1591475"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zh-CN" altLang="en-US" sz="1600" b="1">
                    <a:solidFill>
                      <a:schemeClr val="bg1"/>
                    </a:solidFill>
                    <a:latin typeface="Arial" panose="020B0604020202020204" pitchFamily="34" charset="0"/>
                    <a:ea typeface="微软雅黑" panose="020B0503020204020204" pitchFamily="34" charset="-122"/>
                  </a:rPr>
                  <a:t>构图合理</a:t>
                </a:r>
              </a:p>
            </p:txBody>
          </p:sp>
          <p:pic>
            <p:nvPicPr>
              <p:cNvPr id="13" name="图片 12">
                <a:extLst>
                  <a:ext uri="{FF2B5EF4-FFF2-40B4-BE49-F238E27FC236}">
                    <a16:creationId xmlns:a16="http://schemas.microsoft.com/office/drawing/2014/main" id="{F2247A00-636A-36EC-E9A3-2D2D2FE25879}"/>
                  </a:ext>
                </a:extLst>
              </p:cNvPr>
              <p:cNvPicPr>
                <a:picLocks noChangeAspect="1"/>
              </p:cNvPicPr>
              <p:nvPr/>
            </p:nvPicPr>
            <p:blipFill>
              <a:blip r:embed="rId6"/>
              <a:stretch>
                <a:fillRect/>
              </a:stretch>
            </p:blipFill>
            <p:spPr>
              <a:xfrm>
                <a:off x="7498144" y="2404782"/>
                <a:ext cx="1761619" cy="3367803"/>
              </a:xfrm>
              <a:prstGeom prst="roundRect">
                <a:avLst>
                  <a:gd name="adj" fmla="val 9535"/>
                </a:avLst>
              </a:prstGeom>
            </p:spPr>
          </p:pic>
          <p:sp>
            <p:nvSpPr>
              <p:cNvPr id="20" name="文本框 19">
                <a:extLst>
                  <a:ext uri="{FF2B5EF4-FFF2-40B4-BE49-F238E27FC236}">
                    <a16:creationId xmlns:a16="http://schemas.microsoft.com/office/drawing/2014/main" id="{228F75A7-24C7-5319-02EF-A2421496326E}"/>
                  </a:ext>
                </a:extLst>
              </p:cNvPr>
              <p:cNvSpPr txBox="1"/>
              <p:nvPr/>
            </p:nvSpPr>
            <p:spPr>
              <a:xfrm>
                <a:off x="9548848" y="2520143"/>
                <a:ext cx="928361" cy="461665"/>
              </a:xfrm>
              <a:prstGeom prst="rect">
                <a:avLst/>
              </a:prstGeom>
              <a:noFill/>
            </p:spPr>
            <p:txBody>
              <a:bodyPr wrap="square">
                <a:spAutoFit/>
              </a:bodyPr>
              <a:lstStyle/>
              <a:p>
                <a:r>
                  <a:rPr lang="zh-CN" altLang="en-US" sz="1200" b="1"/>
                  <a:t>顶部展示直播主题</a:t>
                </a:r>
              </a:p>
            </p:txBody>
          </p:sp>
          <p:cxnSp>
            <p:nvCxnSpPr>
              <p:cNvPr id="22" name="直接箭头连接符 21">
                <a:extLst>
                  <a:ext uri="{FF2B5EF4-FFF2-40B4-BE49-F238E27FC236}">
                    <a16:creationId xmlns:a16="http://schemas.microsoft.com/office/drawing/2014/main" id="{49350270-87CF-45B0-EB59-601872CFC245}"/>
                  </a:ext>
                </a:extLst>
              </p:cNvPr>
              <p:cNvCxnSpPr>
                <a:cxnSpLocks/>
                <a:endCxn id="20" idx="1"/>
              </p:cNvCxnSpPr>
              <p:nvPr/>
            </p:nvCxnSpPr>
            <p:spPr>
              <a:xfrm>
                <a:off x="9206821" y="2750976"/>
                <a:ext cx="342027" cy="0"/>
              </a:xfrm>
              <a:prstGeom prst="straightConnector1">
                <a:avLst/>
              </a:prstGeom>
              <a:ln w="19050">
                <a:solidFill>
                  <a:srgbClr val="7030A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4" name="直接箭头连接符 23">
                <a:extLst>
                  <a:ext uri="{FF2B5EF4-FFF2-40B4-BE49-F238E27FC236}">
                    <a16:creationId xmlns:a16="http://schemas.microsoft.com/office/drawing/2014/main" id="{AEAE87C8-D14F-CE23-336D-F000A480BD07}"/>
                  </a:ext>
                </a:extLst>
              </p:cNvPr>
              <p:cNvCxnSpPr>
                <a:cxnSpLocks/>
              </p:cNvCxnSpPr>
              <p:nvPr/>
            </p:nvCxnSpPr>
            <p:spPr>
              <a:xfrm>
                <a:off x="9206821" y="3503669"/>
                <a:ext cx="342027" cy="0"/>
              </a:xfrm>
              <a:prstGeom prst="straightConnector1">
                <a:avLst/>
              </a:prstGeom>
              <a:ln w="19050">
                <a:solidFill>
                  <a:srgbClr val="7030A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a16="http://schemas.microsoft.com/office/drawing/2014/main" id="{2F7723DE-6CA6-1711-C62F-40F3A481F3AF}"/>
                  </a:ext>
                </a:extLst>
              </p:cNvPr>
              <p:cNvSpPr txBox="1"/>
              <p:nvPr/>
            </p:nvSpPr>
            <p:spPr>
              <a:xfrm>
                <a:off x="9548848" y="3212641"/>
                <a:ext cx="928361" cy="461665"/>
              </a:xfrm>
              <a:prstGeom prst="rect">
                <a:avLst/>
              </a:prstGeom>
              <a:noFill/>
            </p:spPr>
            <p:txBody>
              <a:bodyPr wrap="square">
                <a:spAutoFit/>
              </a:bodyPr>
              <a:lstStyle/>
              <a:p>
                <a:r>
                  <a:rPr lang="zh-CN" altLang="en-US" sz="1200" b="1"/>
                  <a:t>侧边放置活动贴</a:t>
                </a:r>
              </a:p>
            </p:txBody>
          </p:sp>
          <p:cxnSp>
            <p:nvCxnSpPr>
              <p:cNvPr id="26" name="直接箭头连接符 25">
                <a:extLst>
                  <a:ext uri="{FF2B5EF4-FFF2-40B4-BE49-F238E27FC236}">
                    <a16:creationId xmlns:a16="http://schemas.microsoft.com/office/drawing/2014/main" id="{03A22D5A-E37A-DA19-158C-A55B33CEDE7E}"/>
                  </a:ext>
                </a:extLst>
              </p:cNvPr>
              <p:cNvCxnSpPr>
                <a:cxnSpLocks/>
              </p:cNvCxnSpPr>
              <p:nvPr/>
            </p:nvCxnSpPr>
            <p:spPr>
              <a:xfrm>
                <a:off x="9206821" y="4176461"/>
                <a:ext cx="342027" cy="0"/>
              </a:xfrm>
              <a:prstGeom prst="straightConnector1">
                <a:avLst/>
              </a:prstGeom>
              <a:ln w="19050">
                <a:solidFill>
                  <a:srgbClr val="7030A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7" name="文本框 26">
                <a:extLst>
                  <a:ext uri="{FF2B5EF4-FFF2-40B4-BE49-F238E27FC236}">
                    <a16:creationId xmlns:a16="http://schemas.microsoft.com/office/drawing/2014/main" id="{1C39A097-7231-14C6-44B5-98A8FBC8F899}"/>
                  </a:ext>
                </a:extLst>
              </p:cNvPr>
              <p:cNvSpPr txBox="1"/>
              <p:nvPr/>
            </p:nvSpPr>
            <p:spPr>
              <a:xfrm>
                <a:off x="9548848" y="3885433"/>
                <a:ext cx="928361" cy="461665"/>
              </a:xfrm>
              <a:prstGeom prst="rect">
                <a:avLst/>
              </a:prstGeom>
              <a:noFill/>
            </p:spPr>
            <p:txBody>
              <a:bodyPr wrap="square">
                <a:spAutoFit/>
              </a:bodyPr>
              <a:lstStyle/>
              <a:p>
                <a:r>
                  <a:rPr lang="zh-CN" altLang="en-US" sz="1200" b="1"/>
                  <a:t>中部展示主播</a:t>
                </a:r>
                <a:r>
                  <a:rPr lang="en-US" altLang="zh-CN" sz="1200" b="1"/>
                  <a:t>+</a:t>
                </a:r>
                <a:r>
                  <a:rPr lang="zh-CN" altLang="en-US" sz="1200" b="1"/>
                  <a:t>产品</a:t>
                </a:r>
              </a:p>
            </p:txBody>
          </p:sp>
          <p:cxnSp>
            <p:nvCxnSpPr>
              <p:cNvPr id="28" name="直接箭头连接符 27">
                <a:extLst>
                  <a:ext uri="{FF2B5EF4-FFF2-40B4-BE49-F238E27FC236}">
                    <a16:creationId xmlns:a16="http://schemas.microsoft.com/office/drawing/2014/main" id="{D05B2B0A-DB86-7119-E323-DA24BE61A44A}"/>
                  </a:ext>
                </a:extLst>
              </p:cNvPr>
              <p:cNvCxnSpPr>
                <a:cxnSpLocks/>
              </p:cNvCxnSpPr>
              <p:nvPr/>
            </p:nvCxnSpPr>
            <p:spPr>
              <a:xfrm>
                <a:off x="9206821" y="5221891"/>
                <a:ext cx="342027" cy="0"/>
              </a:xfrm>
              <a:prstGeom prst="straightConnector1">
                <a:avLst/>
              </a:prstGeom>
              <a:ln w="19050">
                <a:solidFill>
                  <a:srgbClr val="7030A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29" name="文本框 28">
                <a:extLst>
                  <a:ext uri="{FF2B5EF4-FFF2-40B4-BE49-F238E27FC236}">
                    <a16:creationId xmlns:a16="http://schemas.microsoft.com/office/drawing/2014/main" id="{032029B7-D13B-1DD0-CFDE-8F0FFA182203}"/>
                  </a:ext>
                </a:extLst>
              </p:cNvPr>
              <p:cNvSpPr txBox="1"/>
              <p:nvPr/>
            </p:nvSpPr>
            <p:spPr>
              <a:xfrm>
                <a:off x="9548848" y="4930863"/>
                <a:ext cx="928361" cy="461665"/>
              </a:xfrm>
              <a:prstGeom prst="rect">
                <a:avLst/>
              </a:prstGeom>
              <a:noFill/>
            </p:spPr>
            <p:txBody>
              <a:bodyPr wrap="square">
                <a:spAutoFit/>
              </a:bodyPr>
              <a:lstStyle/>
              <a:p>
                <a:r>
                  <a:rPr lang="zh-CN" altLang="en-US" sz="1200" b="1"/>
                  <a:t>底部展示商品细节</a:t>
                </a:r>
              </a:p>
            </p:txBody>
          </p:sp>
        </p:grpSp>
        <p:grpSp>
          <p:nvGrpSpPr>
            <p:cNvPr id="36" name="组合 35">
              <a:extLst>
                <a:ext uri="{FF2B5EF4-FFF2-40B4-BE49-F238E27FC236}">
                  <a16:creationId xmlns:a16="http://schemas.microsoft.com/office/drawing/2014/main" id="{D6881FED-2F53-1A46-01C7-FF231373053E}"/>
                </a:ext>
              </a:extLst>
            </p:cNvPr>
            <p:cNvGrpSpPr/>
            <p:nvPr/>
          </p:nvGrpSpPr>
          <p:grpSpPr>
            <a:xfrm>
              <a:off x="9845670" y="3256178"/>
              <a:ext cx="1591475" cy="1826393"/>
              <a:chOff x="9845670" y="3256178"/>
              <a:chExt cx="1591475" cy="1826393"/>
            </a:xfrm>
          </p:grpSpPr>
          <p:sp>
            <p:nvSpPr>
              <p:cNvPr id="32" name="矩形: 圆角 31">
                <a:extLst>
                  <a:ext uri="{FF2B5EF4-FFF2-40B4-BE49-F238E27FC236}">
                    <a16:creationId xmlns:a16="http://schemas.microsoft.com/office/drawing/2014/main" id="{0EF5C6E6-84F4-A26A-9639-F02A8524A5FE}"/>
                  </a:ext>
                </a:extLst>
              </p:cNvPr>
              <p:cNvSpPr/>
              <p:nvPr/>
            </p:nvSpPr>
            <p:spPr>
              <a:xfrm>
                <a:off x="9845670" y="3256178"/>
                <a:ext cx="1591475" cy="3456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不踩红线</a:t>
                </a:r>
              </a:p>
            </p:txBody>
          </p:sp>
          <p:pic>
            <p:nvPicPr>
              <p:cNvPr id="34" name="图形 33">
                <a:extLst>
                  <a:ext uri="{FF2B5EF4-FFF2-40B4-BE49-F238E27FC236}">
                    <a16:creationId xmlns:a16="http://schemas.microsoft.com/office/drawing/2014/main" id="{AA677DA4-6433-578A-B901-F174D2A1CCA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22511" y="3797369"/>
                <a:ext cx="637791" cy="461665"/>
              </a:xfrm>
              <a:prstGeom prst="rect">
                <a:avLst/>
              </a:prstGeom>
            </p:spPr>
          </p:pic>
          <p:sp>
            <p:nvSpPr>
              <p:cNvPr id="35" name="文本框 34">
                <a:extLst>
                  <a:ext uri="{FF2B5EF4-FFF2-40B4-BE49-F238E27FC236}">
                    <a16:creationId xmlns:a16="http://schemas.microsoft.com/office/drawing/2014/main" id="{9269BD1F-A835-58B0-D561-9319C2EA2A37}"/>
                  </a:ext>
                </a:extLst>
              </p:cNvPr>
              <p:cNvSpPr txBox="1"/>
              <p:nvPr/>
            </p:nvSpPr>
            <p:spPr>
              <a:xfrm>
                <a:off x="10194675" y="4469198"/>
                <a:ext cx="928361" cy="613373"/>
              </a:xfrm>
              <a:prstGeom prst="rect">
                <a:avLst/>
              </a:prstGeom>
              <a:noFill/>
            </p:spPr>
            <p:txBody>
              <a:bodyPr wrap="square">
                <a:spAutoFit/>
              </a:bodyPr>
              <a:lstStyle/>
              <a:p>
                <a:pPr algn="ctr">
                  <a:lnSpc>
                    <a:spcPct val="150000"/>
                  </a:lnSpc>
                </a:pPr>
                <a:r>
                  <a:rPr lang="zh-CN" altLang="en-US" sz="1200" b="1"/>
                  <a:t>禁止违背公序良俗</a:t>
                </a:r>
              </a:p>
            </p:txBody>
          </p:sp>
        </p:grpSp>
      </p:grpSp>
    </p:spTree>
    <p:extLst>
      <p:ext uri="{BB962C8B-B14F-4D97-AF65-F5344CB8AC3E}">
        <p14:creationId xmlns:p14="http://schemas.microsoft.com/office/powerpoint/2010/main" val="3918152794"/>
      </p:ext>
    </p:extLst>
  </p:cSld>
  <p:clrMapOvr>
    <a:masterClrMapping/>
  </p:clrMapOvr>
  <p:transition spd="slow" advClick="0" advTm="0">
    <p:comb/>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0F50D9E7-54D5-365C-E5AF-18D72C7360B0}"/>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4EC7AA9F-09BA-0366-36BE-202E1730DD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F132EB06-1B39-ED88-763E-BD379F7449DD}"/>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内容力如何打造</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喜欢看</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0CBD5F37-95E7-A29B-E468-2BC59D4B8C98}"/>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10</a:t>
            </a:fld>
            <a:endParaRPr lang="zh-CN" altLang="en-US" sz="1000">
              <a:solidFill>
                <a:schemeClr val="tx1"/>
              </a:solidFill>
            </a:endParaRPr>
          </a:p>
        </p:txBody>
      </p:sp>
      <p:grpSp>
        <p:nvGrpSpPr>
          <p:cNvPr id="29" name="组合 28">
            <a:extLst>
              <a:ext uri="{FF2B5EF4-FFF2-40B4-BE49-F238E27FC236}">
                <a16:creationId xmlns:a16="http://schemas.microsoft.com/office/drawing/2014/main" id="{CA79F28B-5AA6-1B07-BC3B-C514F6A6E8C1}"/>
              </a:ext>
            </a:extLst>
          </p:cNvPr>
          <p:cNvGrpSpPr/>
          <p:nvPr/>
        </p:nvGrpSpPr>
        <p:grpSpPr>
          <a:xfrm>
            <a:off x="788772" y="2144365"/>
            <a:ext cx="10446241" cy="3193905"/>
            <a:chOff x="788772" y="2144365"/>
            <a:chExt cx="10446241" cy="3193905"/>
          </a:xfrm>
        </p:grpSpPr>
        <p:grpSp>
          <p:nvGrpSpPr>
            <p:cNvPr id="28" name="组合 27">
              <a:extLst>
                <a:ext uri="{FF2B5EF4-FFF2-40B4-BE49-F238E27FC236}">
                  <a16:creationId xmlns:a16="http://schemas.microsoft.com/office/drawing/2014/main" id="{861062D8-3B1E-8065-C81A-BDA392DC6F6C}"/>
                </a:ext>
              </a:extLst>
            </p:cNvPr>
            <p:cNvGrpSpPr/>
            <p:nvPr/>
          </p:nvGrpSpPr>
          <p:grpSpPr>
            <a:xfrm>
              <a:off x="788772" y="2144367"/>
              <a:ext cx="4043961" cy="3193903"/>
              <a:chOff x="788772" y="2144367"/>
              <a:chExt cx="4043961" cy="3193903"/>
            </a:xfrm>
          </p:grpSpPr>
          <p:sp>
            <p:nvSpPr>
              <p:cNvPr id="14" name="矩形: 圆角 13">
                <a:extLst>
                  <a:ext uri="{FF2B5EF4-FFF2-40B4-BE49-F238E27FC236}">
                    <a16:creationId xmlns:a16="http://schemas.microsoft.com/office/drawing/2014/main" id="{4683B3B0-29C8-8F5B-5F93-2C47F5C3AD85}"/>
                  </a:ext>
                </a:extLst>
              </p:cNvPr>
              <p:cNvSpPr/>
              <p:nvPr/>
            </p:nvSpPr>
            <p:spPr>
              <a:xfrm>
                <a:off x="3447048" y="2917824"/>
                <a:ext cx="1104279"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美妆造型</a:t>
                </a:r>
              </a:p>
            </p:txBody>
          </p:sp>
          <p:pic>
            <p:nvPicPr>
              <p:cNvPr id="2" name="图片 1">
                <a:extLst>
                  <a:ext uri="{FF2B5EF4-FFF2-40B4-BE49-F238E27FC236}">
                    <a16:creationId xmlns:a16="http://schemas.microsoft.com/office/drawing/2014/main" id="{150AF63C-9A19-2303-8DED-41630414AF6A}"/>
                  </a:ext>
                </a:extLst>
              </p:cNvPr>
              <p:cNvPicPr>
                <a:picLocks noChangeAspect="1"/>
              </p:cNvPicPr>
              <p:nvPr/>
            </p:nvPicPr>
            <p:blipFill>
              <a:blip r:embed="rId5"/>
              <a:stretch>
                <a:fillRect/>
              </a:stretch>
            </p:blipFill>
            <p:spPr>
              <a:xfrm>
                <a:off x="1994604" y="2144367"/>
                <a:ext cx="1635075" cy="3193903"/>
              </a:xfrm>
              <a:prstGeom prst="roundRect">
                <a:avLst>
                  <a:gd name="adj" fmla="val 8124"/>
                </a:avLst>
              </a:prstGeom>
            </p:spPr>
          </p:pic>
          <p:sp>
            <p:nvSpPr>
              <p:cNvPr id="3" name="矩形: 圆角 2">
                <a:extLst>
                  <a:ext uri="{FF2B5EF4-FFF2-40B4-BE49-F238E27FC236}">
                    <a16:creationId xmlns:a16="http://schemas.microsoft.com/office/drawing/2014/main" id="{E732FBFB-8D9D-E858-6F51-7C65635AA8E2}"/>
                  </a:ext>
                </a:extLst>
              </p:cNvPr>
              <p:cNvSpPr/>
              <p:nvPr/>
            </p:nvSpPr>
            <p:spPr>
              <a:xfrm>
                <a:off x="791549" y="2409376"/>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萌宠家庭</a:t>
                </a:r>
              </a:p>
            </p:txBody>
          </p:sp>
          <p:sp>
            <p:nvSpPr>
              <p:cNvPr id="7" name="矩形: 圆角 6">
                <a:extLst>
                  <a:ext uri="{FF2B5EF4-FFF2-40B4-BE49-F238E27FC236}">
                    <a16:creationId xmlns:a16="http://schemas.microsoft.com/office/drawing/2014/main" id="{9616734B-6521-DCDA-2172-655518A5CE36}"/>
                  </a:ext>
                </a:extLst>
              </p:cNvPr>
              <p:cNvSpPr/>
              <p:nvPr/>
            </p:nvSpPr>
            <p:spPr>
              <a:xfrm>
                <a:off x="791548" y="2827022"/>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线下商场</a:t>
                </a:r>
              </a:p>
            </p:txBody>
          </p:sp>
          <p:sp>
            <p:nvSpPr>
              <p:cNvPr id="8" name="矩形: 圆角 7">
                <a:extLst>
                  <a:ext uri="{FF2B5EF4-FFF2-40B4-BE49-F238E27FC236}">
                    <a16:creationId xmlns:a16="http://schemas.microsoft.com/office/drawing/2014/main" id="{78AD1D7C-9FAA-F264-41BC-6521C5FF6A11}"/>
                  </a:ext>
                </a:extLst>
              </p:cNvPr>
              <p:cNvSpPr/>
              <p:nvPr/>
            </p:nvSpPr>
            <p:spPr>
              <a:xfrm>
                <a:off x="791549" y="3244668"/>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工厂仓库</a:t>
                </a:r>
              </a:p>
            </p:txBody>
          </p:sp>
          <p:sp>
            <p:nvSpPr>
              <p:cNvPr id="9" name="矩形: 圆角 8">
                <a:extLst>
                  <a:ext uri="{FF2B5EF4-FFF2-40B4-BE49-F238E27FC236}">
                    <a16:creationId xmlns:a16="http://schemas.microsoft.com/office/drawing/2014/main" id="{204858A0-E303-ACF7-AFD4-50915C22C6AA}"/>
                  </a:ext>
                </a:extLst>
              </p:cNvPr>
              <p:cNvSpPr/>
              <p:nvPr/>
            </p:nvSpPr>
            <p:spPr>
              <a:xfrm>
                <a:off x="791548" y="3662314"/>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户外场景</a:t>
                </a:r>
              </a:p>
            </p:txBody>
          </p:sp>
          <p:sp>
            <p:nvSpPr>
              <p:cNvPr id="10" name="矩形: 圆角 9">
                <a:extLst>
                  <a:ext uri="{FF2B5EF4-FFF2-40B4-BE49-F238E27FC236}">
                    <a16:creationId xmlns:a16="http://schemas.microsoft.com/office/drawing/2014/main" id="{79BE8E6F-2A29-AF55-C4E5-6D621E93D919}"/>
                  </a:ext>
                </a:extLst>
              </p:cNvPr>
              <p:cNvSpPr/>
              <p:nvPr/>
            </p:nvSpPr>
            <p:spPr>
              <a:xfrm>
                <a:off x="788773" y="4078797"/>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美妆造型</a:t>
                </a:r>
              </a:p>
            </p:txBody>
          </p:sp>
          <p:sp>
            <p:nvSpPr>
              <p:cNvPr id="11" name="矩形: 圆角 10">
                <a:extLst>
                  <a:ext uri="{FF2B5EF4-FFF2-40B4-BE49-F238E27FC236}">
                    <a16:creationId xmlns:a16="http://schemas.microsoft.com/office/drawing/2014/main" id="{8A22A969-6286-0668-99FA-9D6674C8750C}"/>
                  </a:ext>
                </a:extLst>
              </p:cNvPr>
              <p:cNvSpPr/>
              <p:nvPr/>
            </p:nvSpPr>
            <p:spPr>
              <a:xfrm>
                <a:off x="788772" y="4496443"/>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厨艺烹饪</a:t>
                </a:r>
              </a:p>
            </p:txBody>
          </p:sp>
          <p:sp>
            <p:nvSpPr>
              <p:cNvPr id="13" name="文本框 12">
                <a:extLst>
                  <a:ext uri="{FF2B5EF4-FFF2-40B4-BE49-F238E27FC236}">
                    <a16:creationId xmlns:a16="http://schemas.microsoft.com/office/drawing/2014/main" id="{C1CD94AD-5CBB-E1A3-7D6E-6B2806AF4585}"/>
                  </a:ext>
                </a:extLst>
              </p:cNvPr>
              <p:cNvSpPr txBox="1"/>
              <p:nvPr/>
            </p:nvSpPr>
            <p:spPr>
              <a:xfrm>
                <a:off x="875859" y="4910600"/>
                <a:ext cx="930104" cy="369332"/>
              </a:xfrm>
              <a:prstGeom prst="rect">
                <a:avLst/>
              </a:prstGeom>
              <a:noFill/>
            </p:spPr>
            <p:txBody>
              <a:bodyPr wrap="square">
                <a:spAutoFit/>
              </a:bodyPr>
              <a:lstStyle/>
              <a:p>
                <a:pPr algn="ctr"/>
                <a:r>
                  <a:rPr lang="en-US" altLang="zh-CN"/>
                  <a:t>……</a:t>
                </a:r>
                <a:endParaRPr lang="zh-CN" altLang="en-US"/>
              </a:p>
            </p:txBody>
          </p:sp>
          <p:sp>
            <p:nvSpPr>
              <p:cNvPr id="17" name="文本框 16">
                <a:extLst>
                  <a:ext uri="{FF2B5EF4-FFF2-40B4-BE49-F238E27FC236}">
                    <a16:creationId xmlns:a16="http://schemas.microsoft.com/office/drawing/2014/main" id="{368ED0B6-B4C5-818F-17BC-CA2E36E16B28}"/>
                  </a:ext>
                </a:extLst>
              </p:cNvPr>
              <p:cNvSpPr txBox="1"/>
              <p:nvPr/>
            </p:nvSpPr>
            <p:spPr>
              <a:xfrm>
                <a:off x="3728454" y="3801798"/>
                <a:ext cx="1104279" cy="338554"/>
              </a:xfrm>
              <a:prstGeom prst="rect">
                <a:avLst/>
              </a:prstGeom>
              <a:noFill/>
            </p:spPr>
            <p:txBody>
              <a:bodyPr wrap="square">
                <a:spAutoFit/>
              </a:bodyPr>
              <a:lstStyle/>
              <a:p>
                <a:r>
                  <a:rPr lang="en-US" altLang="zh-CN" sz="1600" b="1">
                    <a:solidFill>
                      <a:srgbClr val="7030A0"/>
                    </a:solidFill>
                  </a:rPr>
                  <a:t>3</a:t>
                </a:r>
                <a:r>
                  <a:rPr lang="zh-CN" altLang="en-US" sz="1600" b="1">
                    <a:solidFill>
                      <a:srgbClr val="7030A0"/>
                    </a:solidFill>
                  </a:rPr>
                  <a:t>分</a:t>
                </a:r>
                <a:r>
                  <a:rPr lang="en-US" altLang="zh-CN" sz="1600" b="1">
                    <a:solidFill>
                      <a:srgbClr val="7030A0"/>
                    </a:solidFill>
                  </a:rPr>
                  <a:t>X</a:t>
                </a:r>
                <a:r>
                  <a:rPr lang="zh-CN" altLang="en-US" sz="1600" b="1">
                    <a:solidFill>
                      <a:srgbClr val="7030A0"/>
                    </a:solidFill>
                  </a:rPr>
                  <a:t>秒</a:t>
                </a:r>
              </a:p>
            </p:txBody>
          </p:sp>
          <p:sp>
            <p:nvSpPr>
              <p:cNvPr id="18" name="文本框 17">
                <a:extLst>
                  <a:ext uri="{FF2B5EF4-FFF2-40B4-BE49-F238E27FC236}">
                    <a16:creationId xmlns:a16="http://schemas.microsoft.com/office/drawing/2014/main" id="{D10E9212-9805-6B71-DC21-DFF3CAB769A4}"/>
                  </a:ext>
                </a:extLst>
              </p:cNvPr>
              <p:cNvSpPr txBox="1"/>
              <p:nvPr/>
            </p:nvSpPr>
            <p:spPr>
              <a:xfrm>
                <a:off x="3728454" y="4213076"/>
                <a:ext cx="928361" cy="276999"/>
              </a:xfrm>
              <a:prstGeom prst="rect">
                <a:avLst/>
              </a:prstGeom>
              <a:noFill/>
            </p:spPr>
            <p:txBody>
              <a:bodyPr wrap="square">
                <a:spAutoFit/>
              </a:bodyPr>
              <a:lstStyle/>
              <a:p>
                <a:r>
                  <a:rPr lang="zh-CN" altLang="en-US" sz="1200" b="1"/>
                  <a:t>停留时长</a:t>
                </a:r>
              </a:p>
            </p:txBody>
          </p:sp>
        </p:grpSp>
        <p:grpSp>
          <p:nvGrpSpPr>
            <p:cNvPr id="27" name="组合 26">
              <a:extLst>
                <a:ext uri="{FF2B5EF4-FFF2-40B4-BE49-F238E27FC236}">
                  <a16:creationId xmlns:a16="http://schemas.microsoft.com/office/drawing/2014/main" id="{2F4126EF-91D0-5207-630E-DBE98CDD0DF3}"/>
                </a:ext>
              </a:extLst>
            </p:cNvPr>
            <p:cNvGrpSpPr/>
            <p:nvPr/>
          </p:nvGrpSpPr>
          <p:grpSpPr>
            <a:xfrm>
              <a:off x="5273193" y="2144366"/>
              <a:ext cx="2828002" cy="3193903"/>
              <a:chOff x="5273193" y="2144366"/>
              <a:chExt cx="2828002" cy="3193903"/>
            </a:xfrm>
          </p:grpSpPr>
          <p:sp>
            <p:nvSpPr>
              <p:cNvPr id="19" name="矩形: 圆角 18">
                <a:extLst>
                  <a:ext uri="{FF2B5EF4-FFF2-40B4-BE49-F238E27FC236}">
                    <a16:creationId xmlns:a16="http://schemas.microsoft.com/office/drawing/2014/main" id="{810673A7-8039-B11D-130E-34D5214068A1}"/>
                  </a:ext>
                </a:extLst>
              </p:cNvPr>
              <p:cNvSpPr/>
              <p:nvPr/>
            </p:nvSpPr>
            <p:spPr>
              <a:xfrm>
                <a:off x="6636283" y="2917824"/>
                <a:ext cx="1104279"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zh-CN" altLang="en-US" sz="1200" b="1">
                    <a:solidFill>
                      <a:schemeClr val="bg1"/>
                    </a:solidFill>
                    <a:latin typeface="Arial" panose="020B0604020202020204" pitchFamily="34" charset="0"/>
                    <a:ea typeface="微软雅黑" panose="020B0503020204020204" pitchFamily="34" charset="-122"/>
                  </a:rPr>
                  <a:t>户外场景</a:t>
                </a:r>
              </a:p>
            </p:txBody>
          </p:sp>
          <p:pic>
            <p:nvPicPr>
              <p:cNvPr id="15" name="图片 14">
                <a:extLst>
                  <a:ext uri="{FF2B5EF4-FFF2-40B4-BE49-F238E27FC236}">
                    <a16:creationId xmlns:a16="http://schemas.microsoft.com/office/drawing/2014/main" id="{DF7BE1F9-280E-D047-66B7-04F83942C8E1}"/>
                  </a:ext>
                </a:extLst>
              </p:cNvPr>
              <p:cNvPicPr>
                <a:picLocks noChangeAspect="1"/>
              </p:cNvPicPr>
              <p:nvPr/>
            </p:nvPicPr>
            <p:blipFill>
              <a:blip r:embed="rId6">
                <a:extLst>
                  <a:ext uri="{28A0092B-C50C-407E-A947-70E740481C1C}">
                    <a14:useLocalDpi xmlns:a14="http://schemas.microsoft.com/office/drawing/2010/main" val="0"/>
                  </a:ext>
                </a:extLst>
              </a:blip>
              <a:srcRect l="405" r="405"/>
              <a:stretch/>
            </p:blipFill>
            <p:spPr>
              <a:xfrm>
                <a:off x="5273193" y="2144366"/>
                <a:ext cx="1645613" cy="3193903"/>
              </a:xfrm>
              <a:prstGeom prst="roundRect">
                <a:avLst>
                  <a:gd name="adj" fmla="val 7803"/>
                </a:avLst>
              </a:prstGeom>
            </p:spPr>
          </p:pic>
          <p:sp>
            <p:nvSpPr>
              <p:cNvPr id="22" name="文本框 21">
                <a:extLst>
                  <a:ext uri="{FF2B5EF4-FFF2-40B4-BE49-F238E27FC236}">
                    <a16:creationId xmlns:a16="http://schemas.microsoft.com/office/drawing/2014/main" id="{619FDFA4-F1B4-58F8-D6A6-D7CDE06F6887}"/>
                  </a:ext>
                </a:extLst>
              </p:cNvPr>
              <p:cNvSpPr txBox="1"/>
              <p:nvPr/>
            </p:nvSpPr>
            <p:spPr>
              <a:xfrm>
                <a:off x="6996916" y="3667519"/>
                <a:ext cx="1104279" cy="338554"/>
              </a:xfrm>
              <a:prstGeom prst="rect">
                <a:avLst/>
              </a:prstGeom>
              <a:noFill/>
            </p:spPr>
            <p:txBody>
              <a:bodyPr wrap="square">
                <a:spAutoFit/>
              </a:bodyPr>
              <a:lstStyle/>
              <a:p>
                <a:r>
                  <a:rPr lang="en-US" altLang="zh-CN" sz="1600" b="1">
                    <a:solidFill>
                      <a:srgbClr val="7030A0"/>
                    </a:solidFill>
                  </a:rPr>
                  <a:t>3</a:t>
                </a:r>
                <a:r>
                  <a:rPr lang="zh-CN" altLang="en-US" sz="1600" b="1">
                    <a:solidFill>
                      <a:srgbClr val="7030A0"/>
                    </a:solidFill>
                  </a:rPr>
                  <a:t>分</a:t>
                </a:r>
                <a:r>
                  <a:rPr lang="en-US" altLang="zh-CN" sz="1600" b="1">
                    <a:solidFill>
                      <a:srgbClr val="7030A0"/>
                    </a:solidFill>
                  </a:rPr>
                  <a:t>X</a:t>
                </a:r>
                <a:r>
                  <a:rPr lang="zh-CN" altLang="en-US" sz="1600" b="1">
                    <a:solidFill>
                      <a:srgbClr val="7030A0"/>
                    </a:solidFill>
                  </a:rPr>
                  <a:t>秒</a:t>
                </a:r>
              </a:p>
            </p:txBody>
          </p:sp>
          <p:sp>
            <p:nvSpPr>
              <p:cNvPr id="23" name="文本框 22">
                <a:extLst>
                  <a:ext uri="{FF2B5EF4-FFF2-40B4-BE49-F238E27FC236}">
                    <a16:creationId xmlns:a16="http://schemas.microsoft.com/office/drawing/2014/main" id="{7E904413-8A03-3109-D0A4-4B35C81B81B8}"/>
                  </a:ext>
                </a:extLst>
              </p:cNvPr>
              <p:cNvSpPr txBox="1"/>
              <p:nvPr/>
            </p:nvSpPr>
            <p:spPr>
              <a:xfrm>
                <a:off x="6996916" y="4078797"/>
                <a:ext cx="928361" cy="276999"/>
              </a:xfrm>
              <a:prstGeom prst="rect">
                <a:avLst/>
              </a:prstGeom>
              <a:noFill/>
            </p:spPr>
            <p:txBody>
              <a:bodyPr wrap="square">
                <a:spAutoFit/>
              </a:bodyPr>
              <a:lstStyle/>
              <a:p>
                <a:r>
                  <a:rPr lang="zh-CN" altLang="en-US" sz="1200" b="1"/>
                  <a:t>停留时长</a:t>
                </a:r>
              </a:p>
            </p:txBody>
          </p:sp>
        </p:grpSp>
        <p:grpSp>
          <p:nvGrpSpPr>
            <p:cNvPr id="26" name="组合 25">
              <a:extLst>
                <a:ext uri="{FF2B5EF4-FFF2-40B4-BE49-F238E27FC236}">
                  <a16:creationId xmlns:a16="http://schemas.microsoft.com/office/drawing/2014/main" id="{BC739354-9C31-11B5-4CD9-47405E565438}"/>
                </a:ext>
              </a:extLst>
            </p:cNvPr>
            <p:cNvGrpSpPr/>
            <p:nvPr/>
          </p:nvGrpSpPr>
          <p:grpSpPr>
            <a:xfrm>
              <a:off x="7640672" y="2144365"/>
              <a:ext cx="3594341" cy="3193903"/>
              <a:chOff x="7640672" y="2144365"/>
              <a:chExt cx="3594341" cy="3193903"/>
            </a:xfrm>
          </p:grpSpPr>
          <p:sp>
            <p:nvSpPr>
              <p:cNvPr id="21" name="矩形: 圆角 20">
                <a:extLst>
                  <a:ext uri="{FF2B5EF4-FFF2-40B4-BE49-F238E27FC236}">
                    <a16:creationId xmlns:a16="http://schemas.microsoft.com/office/drawing/2014/main" id="{710815CE-7AF4-6162-7C92-42FC5C36CF5E}"/>
                  </a:ext>
                </a:extLst>
              </p:cNvPr>
              <p:cNvSpPr/>
              <p:nvPr/>
            </p:nvSpPr>
            <p:spPr>
              <a:xfrm>
                <a:off x="7640672" y="2354632"/>
                <a:ext cx="1104279"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检测实证</a:t>
                </a:r>
              </a:p>
            </p:txBody>
          </p:sp>
          <p:sp>
            <p:nvSpPr>
              <p:cNvPr id="20" name="矩形: 圆角 19">
                <a:extLst>
                  <a:ext uri="{FF2B5EF4-FFF2-40B4-BE49-F238E27FC236}">
                    <a16:creationId xmlns:a16="http://schemas.microsoft.com/office/drawing/2014/main" id="{4E5887D4-5863-B83D-8E1E-ACCDB89556A9}"/>
                  </a:ext>
                </a:extLst>
              </p:cNvPr>
              <p:cNvSpPr/>
              <p:nvPr/>
            </p:nvSpPr>
            <p:spPr>
              <a:xfrm>
                <a:off x="9884838" y="2917824"/>
                <a:ext cx="1104279"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工厂仓库</a:t>
                </a:r>
              </a:p>
            </p:txBody>
          </p:sp>
          <p:pic>
            <p:nvPicPr>
              <p:cNvPr id="16" name="图片 15">
                <a:extLst>
                  <a:ext uri="{FF2B5EF4-FFF2-40B4-BE49-F238E27FC236}">
                    <a16:creationId xmlns:a16="http://schemas.microsoft.com/office/drawing/2014/main" id="{6CC3E335-0D39-98FE-5B6D-BB6CD60BDE5D}"/>
                  </a:ext>
                </a:extLst>
              </p:cNvPr>
              <p:cNvPicPr>
                <a:picLocks noChangeAspect="1"/>
              </p:cNvPicPr>
              <p:nvPr/>
            </p:nvPicPr>
            <p:blipFill>
              <a:blip r:embed="rId7">
                <a:extLst>
                  <a:ext uri="{28A0092B-C50C-407E-A947-70E740481C1C}">
                    <a14:useLocalDpi xmlns:a14="http://schemas.microsoft.com/office/drawing/2010/main" val="0"/>
                  </a:ext>
                </a:extLst>
              </a:blip>
              <a:srcRect l="1581" r="1581"/>
              <a:stretch/>
            </p:blipFill>
            <p:spPr>
              <a:xfrm>
                <a:off x="8562320" y="2144365"/>
                <a:ext cx="1460314" cy="3193903"/>
              </a:xfrm>
              <a:prstGeom prst="roundRect">
                <a:avLst>
                  <a:gd name="adj" fmla="val 9596"/>
                </a:avLst>
              </a:prstGeom>
            </p:spPr>
          </p:pic>
          <p:sp>
            <p:nvSpPr>
              <p:cNvPr id="24" name="文本框 23">
                <a:extLst>
                  <a:ext uri="{FF2B5EF4-FFF2-40B4-BE49-F238E27FC236}">
                    <a16:creationId xmlns:a16="http://schemas.microsoft.com/office/drawing/2014/main" id="{7119D4F3-32CF-5336-A2D5-9F4C45825B91}"/>
                  </a:ext>
                </a:extLst>
              </p:cNvPr>
              <p:cNvSpPr txBox="1"/>
              <p:nvPr/>
            </p:nvSpPr>
            <p:spPr>
              <a:xfrm>
                <a:off x="10130734" y="3662314"/>
                <a:ext cx="1104279" cy="338554"/>
              </a:xfrm>
              <a:prstGeom prst="rect">
                <a:avLst/>
              </a:prstGeom>
              <a:noFill/>
            </p:spPr>
            <p:txBody>
              <a:bodyPr wrap="square">
                <a:spAutoFit/>
              </a:bodyPr>
              <a:lstStyle/>
              <a:p>
                <a:r>
                  <a:rPr lang="en-US" altLang="zh-CN" sz="1600" b="1">
                    <a:solidFill>
                      <a:srgbClr val="7030A0"/>
                    </a:solidFill>
                  </a:rPr>
                  <a:t>2</a:t>
                </a:r>
                <a:r>
                  <a:rPr lang="zh-CN" altLang="en-US" sz="1600" b="1">
                    <a:solidFill>
                      <a:srgbClr val="7030A0"/>
                    </a:solidFill>
                  </a:rPr>
                  <a:t>分</a:t>
                </a:r>
                <a:r>
                  <a:rPr lang="en-US" altLang="zh-CN" sz="1600" b="1">
                    <a:solidFill>
                      <a:srgbClr val="7030A0"/>
                    </a:solidFill>
                  </a:rPr>
                  <a:t>X</a:t>
                </a:r>
                <a:r>
                  <a:rPr lang="zh-CN" altLang="en-US" sz="1600" b="1">
                    <a:solidFill>
                      <a:srgbClr val="7030A0"/>
                    </a:solidFill>
                  </a:rPr>
                  <a:t>秒</a:t>
                </a:r>
              </a:p>
            </p:txBody>
          </p:sp>
          <p:sp>
            <p:nvSpPr>
              <p:cNvPr id="25" name="文本框 24">
                <a:extLst>
                  <a:ext uri="{FF2B5EF4-FFF2-40B4-BE49-F238E27FC236}">
                    <a16:creationId xmlns:a16="http://schemas.microsoft.com/office/drawing/2014/main" id="{D486F93C-683B-70AF-1AB7-776F3DDDD5D3}"/>
                  </a:ext>
                </a:extLst>
              </p:cNvPr>
              <p:cNvSpPr txBox="1"/>
              <p:nvPr/>
            </p:nvSpPr>
            <p:spPr>
              <a:xfrm>
                <a:off x="10130734" y="4073592"/>
                <a:ext cx="928361" cy="276999"/>
              </a:xfrm>
              <a:prstGeom prst="rect">
                <a:avLst/>
              </a:prstGeom>
              <a:noFill/>
            </p:spPr>
            <p:txBody>
              <a:bodyPr wrap="square">
                <a:spAutoFit/>
              </a:bodyPr>
              <a:lstStyle/>
              <a:p>
                <a:r>
                  <a:rPr lang="zh-CN" altLang="en-US" sz="1200" b="1"/>
                  <a:t>停留时长</a:t>
                </a:r>
              </a:p>
            </p:txBody>
          </p:sp>
        </p:grpSp>
      </p:grpSp>
      <p:sp>
        <p:nvSpPr>
          <p:cNvPr id="30" name="矩形: 圆角 29">
            <a:extLst>
              <a:ext uri="{FF2B5EF4-FFF2-40B4-BE49-F238E27FC236}">
                <a16:creationId xmlns:a16="http://schemas.microsoft.com/office/drawing/2014/main" id="{426C8F60-65ED-4DF3-3941-B76919BFD60B}"/>
              </a:ext>
            </a:extLst>
          </p:cNvPr>
          <p:cNvSpPr/>
          <p:nvPr/>
        </p:nvSpPr>
        <p:spPr>
          <a:xfrm>
            <a:off x="2912357" y="1271240"/>
            <a:ext cx="6367284"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把生活照搬到直播里，用“真实”“熟悉感”快速抓眼球</a:t>
            </a:r>
          </a:p>
        </p:txBody>
      </p:sp>
    </p:spTree>
    <p:extLst>
      <p:ext uri="{BB962C8B-B14F-4D97-AF65-F5344CB8AC3E}">
        <p14:creationId xmlns:p14="http://schemas.microsoft.com/office/powerpoint/2010/main" val="1057285071"/>
      </p:ext>
    </p:extLst>
  </p:cSld>
  <p:clrMapOvr>
    <a:masterClrMapping/>
  </p:clrMapOvr>
  <p:transition spd="slow" advClick="0" advTm="0">
    <p:comb/>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297547AF-2887-3D41-7D97-BA49E2685637}"/>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E8C91E6A-8E40-1F79-2439-DE85C6C299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B7E4E763-BD95-7164-22A8-8734A51AF843}"/>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内容力如何打造</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自己嗨</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491FE04E-44A5-7A91-934E-846FDD8329DF}"/>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11</a:t>
            </a:fld>
            <a:endParaRPr lang="zh-CN" altLang="en-US" sz="1000">
              <a:solidFill>
                <a:schemeClr val="tx1"/>
              </a:solidFill>
            </a:endParaRPr>
          </a:p>
        </p:txBody>
      </p:sp>
      <p:grpSp>
        <p:nvGrpSpPr>
          <p:cNvPr id="40" name="组合 39">
            <a:extLst>
              <a:ext uri="{FF2B5EF4-FFF2-40B4-BE49-F238E27FC236}">
                <a16:creationId xmlns:a16="http://schemas.microsoft.com/office/drawing/2014/main" id="{DB66388F-32D7-15D0-FAD6-2D09EDD20567}"/>
              </a:ext>
            </a:extLst>
          </p:cNvPr>
          <p:cNvGrpSpPr/>
          <p:nvPr/>
        </p:nvGrpSpPr>
        <p:grpSpPr>
          <a:xfrm>
            <a:off x="471004" y="1948526"/>
            <a:ext cx="3537442" cy="2974894"/>
            <a:chOff x="471004" y="1948526"/>
            <a:chExt cx="3537442" cy="2974894"/>
          </a:xfrm>
        </p:grpSpPr>
        <p:pic>
          <p:nvPicPr>
            <p:cNvPr id="8" name="图片 7">
              <a:extLst>
                <a:ext uri="{FF2B5EF4-FFF2-40B4-BE49-F238E27FC236}">
                  <a16:creationId xmlns:a16="http://schemas.microsoft.com/office/drawing/2014/main" id="{78B95F6D-5F44-57ED-0B65-89170E469493}"/>
                </a:ext>
              </a:extLst>
            </p:cNvPr>
            <p:cNvPicPr>
              <a:picLocks noChangeAspect="1"/>
            </p:cNvPicPr>
            <p:nvPr/>
          </p:nvPicPr>
          <p:blipFill>
            <a:blip r:embed="rId5"/>
            <a:stretch>
              <a:fillRect/>
            </a:stretch>
          </p:blipFill>
          <p:spPr>
            <a:xfrm>
              <a:off x="471004" y="2037383"/>
              <a:ext cx="1504863" cy="2886037"/>
            </a:xfrm>
            <a:prstGeom prst="roundRect">
              <a:avLst>
                <a:gd name="adj" fmla="val 10460"/>
              </a:avLst>
            </a:prstGeom>
          </p:spPr>
        </p:pic>
        <p:grpSp>
          <p:nvGrpSpPr>
            <p:cNvPr id="18" name="组合 17">
              <a:extLst>
                <a:ext uri="{FF2B5EF4-FFF2-40B4-BE49-F238E27FC236}">
                  <a16:creationId xmlns:a16="http://schemas.microsoft.com/office/drawing/2014/main" id="{CE25BE86-A8F8-3685-E320-D1D02763ACAD}"/>
                </a:ext>
              </a:extLst>
            </p:cNvPr>
            <p:cNvGrpSpPr/>
            <p:nvPr/>
          </p:nvGrpSpPr>
          <p:grpSpPr>
            <a:xfrm>
              <a:off x="2080775" y="1948526"/>
              <a:ext cx="1927671" cy="2960948"/>
              <a:chOff x="2749032" y="2446391"/>
              <a:chExt cx="1927671" cy="2960948"/>
            </a:xfrm>
          </p:grpSpPr>
          <p:sp>
            <p:nvSpPr>
              <p:cNvPr id="9" name="矩形: 圆角 8">
                <a:extLst>
                  <a:ext uri="{FF2B5EF4-FFF2-40B4-BE49-F238E27FC236}">
                    <a16:creationId xmlns:a16="http://schemas.microsoft.com/office/drawing/2014/main" id="{8F3E2CB6-3D7A-7406-8853-C051371BD32A}"/>
                  </a:ext>
                </a:extLst>
              </p:cNvPr>
              <p:cNvSpPr/>
              <p:nvPr/>
            </p:nvSpPr>
            <p:spPr>
              <a:xfrm>
                <a:off x="2749033" y="2820102"/>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清晰流畅</a:t>
                </a:r>
              </a:p>
            </p:txBody>
          </p:sp>
          <p:sp>
            <p:nvSpPr>
              <p:cNvPr id="11" name="文本框 10">
                <a:extLst>
                  <a:ext uri="{FF2B5EF4-FFF2-40B4-BE49-F238E27FC236}">
                    <a16:creationId xmlns:a16="http://schemas.microsoft.com/office/drawing/2014/main" id="{E805A3DA-2D18-5A1C-3108-C78A75B038C3}"/>
                  </a:ext>
                </a:extLst>
              </p:cNvPr>
              <p:cNvSpPr txBox="1"/>
              <p:nvPr/>
            </p:nvSpPr>
            <p:spPr>
              <a:xfrm>
                <a:off x="3124132" y="2446391"/>
                <a:ext cx="1002965" cy="276999"/>
              </a:xfrm>
              <a:prstGeom prst="rect">
                <a:avLst/>
              </a:prstGeom>
              <a:noFill/>
            </p:spPr>
            <p:txBody>
              <a:bodyPr wrap="square">
                <a:spAutoFit/>
              </a:bodyPr>
              <a:lstStyle/>
              <a:p>
                <a:pPr algn="dist"/>
                <a:r>
                  <a:rPr lang="zh-CN" altLang="en-US" sz="1200" b="1">
                    <a:latin typeface="Arial" panose="020B0604020202020204" pitchFamily="34" charset="0"/>
                    <a:ea typeface="微软雅黑" panose="020B0503020204020204" pitchFamily="34" charset="-122"/>
                  </a:rPr>
                  <a:t>语言表达</a:t>
                </a:r>
              </a:p>
            </p:txBody>
          </p:sp>
          <p:sp>
            <p:nvSpPr>
              <p:cNvPr id="13" name="文本框 12">
                <a:extLst>
                  <a:ext uri="{FF2B5EF4-FFF2-40B4-BE49-F238E27FC236}">
                    <a16:creationId xmlns:a16="http://schemas.microsoft.com/office/drawing/2014/main" id="{6F093766-710A-8116-7FFE-EAE9024A088F}"/>
                  </a:ext>
                </a:extLst>
              </p:cNvPr>
              <p:cNvSpPr txBox="1"/>
              <p:nvPr/>
            </p:nvSpPr>
            <p:spPr>
              <a:xfrm>
                <a:off x="2749033" y="3215598"/>
                <a:ext cx="1927670" cy="1033040"/>
              </a:xfrm>
              <a:prstGeom prst="rect">
                <a:avLst/>
              </a:prstGeom>
              <a:noFill/>
            </p:spPr>
            <p:txBody>
              <a:bodyPr wrap="square">
                <a:spAutoFit/>
              </a:bodyPr>
              <a:lstStyle/>
              <a:p>
                <a:pPr>
                  <a:lnSpc>
                    <a:spcPct val="150000"/>
                  </a:lnSpc>
                </a:pPr>
                <a:r>
                  <a:rPr lang="zh-CN" altLang="en-US" sz="1050" b="1"/>
                  <a:t>主播表达清晰，流畅讲解产品</a:t>
                </a:r>
                <a:endParaRPr lang="en-US" altLang="zh-CN" sz="1050" b="1"/>
              </a:p>
              <a:p>
                <a:pPr>
                  <a:lnSpc>
                    <a:spcPct val="150000"/>
                  </a:lnSpc>
                </a:pPr>
                <a:r>
                  <a:rPr lang="zh-CN" altLang="en-US" sz="1050" b="1"/>
                  <a:t>副播补充信息和弹幕互动时简洁及时给到用户回答，直播间交流感强</a:t>
                </a:r>
              </a:p>
            </p:txBody>
          </p:sp>
          <p:sp>
            <p:nvSpPr>
              <p:cNvPr id="14" name="文本框 13">
                <a:extLst>
                  <a:ext uri="{FF2B5EF4-FFF2-40B4-BE49-F238E27FC236}">
                    <a16:creationId xmlns:a16="http://schemas.microsoft.com/office/drawing/2014/main" id="{6DC6AE96-7007-A7CC-0F97-A887E1D2CDF9}"/>
                  </a:ext>
                </a:extLst>
              </p:cNvPr>
              <p:cNvSpPr txBox="1"/>
              <p:nvPr/>
            </p:nvSpPr>
            <p:spPr>
              <a:xfrm>
                <a:off x="2749032" y="4719062"/>
                <a:ext cx="1104279" cy="338554"/>
              </a:xfrm>
              <a:prstGeom prst="rect">
                <a:avLst/>
              </a:prstGeom>
              <a:noFill/>
            </p:spPr>
            <p:txBody>
              <a:bodyPr wrap="square">
                <a:spAutoFit/>
              </a:bodyPr>
              <a:lstStyle/>
              <a:p>
                <a:r>
                  <a:rPr lang="en-US" altLang="zh-CN" sz="1600" b="1">
                    <a:solidFill>
                      <a:srgbClr val="7030A0"/>
                    </a:solidFill>
                  </a:rPr>
                  <a:t>1X</a:t>
                </a:r>
                <a:r>
                  <a:rPr lang="zh-CN" altLang="en-US" sz="1600" b="1">
                    <a:solidFill>
                      <a:srgbClr val="7030A0"/>
                    </a:solidFill>
                  </a:rPr>
                  <a:t>万</a:t>
                </a:r>
              </a:p>
            </p:txBody>
          </p:sp>
          <p:sp>
            <p:nvSpPr>
              <p:cNvPr id="15" name="文本框 14">
                <a:extLst>
                  <a:ext uri="{FF2B5EF4-FFF2-40B4-BE49-F238E27FC236}">
                    <a16:creationId xmlns:a16="http://schemas.microsoft.com/office/drawing/2014/main" id="{A6AE8DFA-D5BE-5FF4-6E5D-BF803BC9F062}"/>
                  </a:ext>
                </a:extLst>
              </p:cNvPr>
              <p:cNvSpPr txBox="1"/>
              <p:nvPr/>
            </p:nvSpPr>
            <p:spPr>
              <a:xfrm>
                <a:off x="2749032" y="5130340"/>
                <a:ext cx="928361" cy="276999"/>
              </a:xfrm>
              <a:prstGeom prst="rect">
                <a:avLst/>
              </a:prstGeom>
              <a:noFill/>
            </p:spPr>
            <p:txBody>
              <a:bodyPr wrap="square">
                <a:spAutoFit/>
              </a:bodyPr>
              <a:lstStyle/>
              <a:p>
                <a:r>
                  <a:rPr lang="zh-CN" altLang="en-US" sz="1200" b="1"/>
                  <a:t>场均点赞</a:t>
                </a:r>
              </a:p>
            </p:txBody>
          </p:sp>
          <p:sp>
            <p:nvSpPr>
              <p:cNvPr id="16" name="文本框 15">
                <a:extLst>
                  <a:ext uri="{FF2B5EF4-FFF2-40B4-BE49-F238E27FC236}">
                    <a16:creationId xmlns:a16="http://schemas.microsoft.com/office/drawing/2014/main" id="{5E213B7A-90FB-2965-D2FF-FC1B81456B02}"/>
                  </a:ext>
                </a:extLst>
              </p:cNvPr>
              <p:cNvSpPr txBox="1"/>
              <p:nvPr/>
            </p:nvSpPr>
            <p:spPr>
              <a:xfrm>
                <a:off x="3662271" y="4719062"/>
                <a:ext cx="928362" cy="338554"/>
              </a:xfrm>
              <a:prstGeom prst="rect">
                <a:avLst/>
              </a:prstGeom>
              <a:noFill/>
            </p:spPr>
            <p:txBody>
              <a:bodyPr wrap="square">
                <a:spAutoFit/>
              </a:bodyPr>
              <a:lstStyle/>
              <a:p>
                <a:r>
                  <a:rPr lang="en-US" altLang="zh-CN" sz="1600" b="1">
                    <a:solidFill>
                      <a:srgbClr val="7030A0"/>
                    </a:solidFill>
                  </a:rPr>
                  <a:t>2.X</a:t>
                </a:r>
                <a:r>
                  <a:rPr lang="zh-CN" altLang="en-US" sz="1600" b="1">
                    <a:solidFill>
                      <a:srgbClr val="7030A0"/>
                    </a:solidFill>
                  </a:rPr>
                  <a:t>万</a:t>
                </a:r>
              </a:p>
            </p:txBody>
          </p:sp>
          <p:sp>
            <p:nvSpPr>
              <p:cNvPr id="17" name="文本框 16">
                <a:extLst>
                  <a:ext uri="{FF2B5EF4-FFF2-40B4-BE49-F238E27FC236}">
                    <a16:creationId xmlns:a16="http://schemas.microsoft.com/office/drawing/2014/main" id="{BC1DE97C-AB19-E114-F68A-77B70ECCC522}"/>
                  </a:ext>
                </a:extLst>
              </p:cNvPr>
              <p:cNvSpPr txBox="1"/>
              <p:nvPr/>
            </p:nvSpPr>
            <p:spPr>
              <a:xfrm>
                <a:off x="3662270" y="5130340"/>
                <a:ext cx="986509" cy="276999"/>
              </a:xfrm>
              <a:prstGeom prst="rect">
                <a:avLst/>
              </a:prstGeom>
              <a:noFill/>
            </p:spPr>
            <p:txBody>
              <a:bodyPr wrap="square">
                <a:spAutoFit/>
              </a:bodyPr>
              <a:lstStyle/>
              <a:p>
                <a:r>
                  <a:rPr lang="zh-CN" altLang="en-US" sz="1200" b="1"/>
                  <a:t>场均评论量</a:t>
                </a:r>
              </a:p>
            </p:txBody>
          </p:sp>
        </p:grpSp>
      </p:grpSp>
      <p:grpSp>
        <p:nvGrpSpPr>
          <p:cNvPr id="41" name="组合 40">
            <a:extLst>
              <a:ext uri="{FF2B5EF4-FFF2-40B4-BE49-F238E27FC236}">
                <a16:creationId xmlns:a16="http://schemas.microsoft.com/office/drawing/2014/main" id="{C215D0A1-CA0F-3CB6-BF8C-4D647398D506}"/>
              </a:ext>
            </a:extLst>
          </p:cNvPr>
          <p:cNvGrpSpPr/>
          <p:nvPr/>
        </p:nvGrpSpPr>
        <p:grpSpPr>
          <a:xfrm>
            <a:off x="4323907" y="1948526"/>
            <a:ext cx="3542355" cy="2974893"/>
            <a:chOff x="4313949" y="1948526"/>
            <a:chExt cx="3542355" cy="2974893"/>
          </a:xfrm>
        </p:grpSpPr>
        <p:pic>
          <p:nvPicPr>
            <p:cNvPr id="20" name="图片 19">
              <a:extLst>
                <a:ext uri="{FF2B5EF4-FFF2-40B4-BE49-F238E27FC236}">
                  <a16:creationId xmlns:a16="http://schemas.microsoft.com/office/drawing/2014/main" id="{E69C57C5-4680-2E61-AC72-EE6FEF9C4459}"/>
                </a:ext>
              </a:extLst>
            </p:cNvPr>
            <p:cNvPicPr>
              <a:picLocks noChangeAspect="1"/>
            </p:cNvPicPr>
            <p:nvPr/>
          </p:nvPicPr>
          <p:blipFill>
            <a:blip r:embed="rId6"/>
            <a:stretch>
              <a:fillRect/>
            </a:stretch>
          </p:blipFill>
          <p:spPr>
            <a:xfrm>
              <a:off x="4313949" y="2037383"/>
              <a:ext cx="1509776" cy="2886036"/>
            </a:xfrm>
            <a:prstGeom prst="roundRect">
              <a:avLst>
                <a:gd name="adj" fmla="val 8761"/>
              </a:avLst>
            </a:prstGeom>
          </p:spPr>
        </p:pic>
        <p:grpSp>
          <p:nvGrpSpPr>
            <p:cNvPr id="21" name="组合 20">
              <a:extLst>
                <a:ext uri="{FF2B5EF4-FFF2-40B4-BE49-F238E27FC236}">
                  <a16:creationId xmlns:a16="http://schemas.microsoft.com/office/drawing/2014/main" id="{93554A32-4EF8-CA23-4531-D8EA7E50DAF5}"/>
                </a:ext>
              </a:extLst>
            </p:cNvPr>
            <p:cNvGrpSpPr/>
            <p:nvPr/>
          </p:nvGrpSpPr>
          <p:grpSpPr>
            <a:xfrm>
              <a:off x="5928633" y="1948526"/>
              <a:ext cx="1927671" cy="2960948"/>
              <a:chOff x="2749032" y="2446391"/>
              <a:chExt cx="1927671" cy="2960948"/>
            </a:xfrm>
          </p:grpSpPr>
          <p:sp>
            <p:nvSpPr>
              <p:cNvPr id="22" name="矩形: 圆角 21">
                <a:extLst>
                  <a:ext uri="{FF2B5EF4-FFF2-40B4-BE49-F238E27FC236}">
                    <a16:creationId xmlns:a16="http://schemas.microsoft.com/office/drawing/2014/main" id="{F10F8CCB-C720-4DBF-A071-9011B6EA85B1}"/>
                  </a:ext>
                </a:extLst>
              </p:cNvPr>
              <p:cNvSpPr/>
              <p:nvPr/>
            </p:nvSpPr>
            <p:spPr>
              <a:xfrm>
                <a:off x="2749033" y="2820102"/>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搞笑夸张</a:t>
                </a:r>
              </a:p>
            </p:txBody>
          </p:sp>
          <p:sp>
            <p:nvSpPr>
              <p:cNvPr id="23" name="文本框 22">
                <a:extLst>
                  <a:ext uri="{FF2B5EF4-FFF2-40B4-BE49-F238E27FC236}">
                    <a16:creationId xmlns:a16="http://schemas.microsoft.com/office/drawing/2014/main" id="{12AB8B04-E972-92D3-94A7-47720A25DD6F}"/>
                  </a:ext>
                </a:extLst>
              </p:cNvPr>
              <p:cNvSpPr txBox="1"/>
              <p:nvPr/>
            </p:nvSpPr>
            <p:spPr>
              <a:xfrm>
                <a:off x="3124132" y="2446391"/>
                <a:ext cx="1002965" cy="276999"/>
              </a:xfrm>
              <a:prstGeom prst="rect">
                <a:avLst/>
              </a:prstGeom>
              <a:noFill/>
            </p:spPr>
            <p:txBody>
              <a:bodyPr wrap="square">
                <a:spAutoFit/>
              </a:bodyPr>
              <a:lstStyle/>
              <a:p>
                <a:pPr algn="dist"/>
                <a:r>
                  <a:rPr lang="zh-CN" altLang="en-US" sz="1200" b="1">
                    <a:latin typeface="Arial" panose="020B0604020202020204" pitchFamily="34" charset="0"/>
                    <a:ea typeface="微软雅黑" panose="020B0503020204020204" pitchFamily="34" charset="-122"/>
                  </a:rPr>
                  <a:t>镜头表现力</a:t>
                </a:r>
              </a:p>
            </p:txBody>
          </p:sp>
          <p:sp>
            <p:nvSpPr>
              <p:cNvPr id="24" name="文本框 23">
                <a:extLst>
                  <a:ext uri="{FF2B5EF4-FFF2-40B4-BE49-F238E27FC236}">
                    <a16:creationId xmlns:a16="http://schemas.microsoft.com/office/drawing/2014/main" id="{E15C52BA-35BD-8B83-4EF9-27C77F1757B0}"/>
                  </a:ext>
                </a:extLst>
              </p:cNvPr>
              <p:cNvSpPr txBox="1"/>
              <p:nvPr/>
            </p:nvSpPr>
            <p:spPr>
              <a:xfrm>
                <a:off x="2749033" y="3215598"/>
                <a:ext cx="1927670" cy="1033040"/>
              </a:xfrm>
              <a:prstGeom prst="rect">
                <a:avLst/>
              </a:prstGeom>
              <a:noFill/>
            </p:spPr>
            <p:txBody>
              <a:bodyPr wrap="square">
                <a:spAutoFit/>
              </a:bodyPr>
              <a:lstStyle/>
              <a:p>
                <a:pPr>
                  <a:lnSpc>
                    <a:spcPct val="150000"/>
                  </a:lnSpc>
                </a:pPr>
                <a:r>
                  <a:rPr lang="zh-CN" altLang="en-US" sz="1050" b="1"/>
                  <a:t>在收到礼物</a:t>
                </a:r>
                <a:r>
                  <a:rPr lang="en-US" altLang="zh-CN" sz="1050" b="1"/>
                  <a:t>/</a:t>
                </a:r>
                <a:r>
                  <a:rPr lang="zh-CN" altLang="en-US" sz="1050" b="1"/>
                  <a:t>在线人数上涨后主播用搞笑夸张的表情和动作让用户感觉有意思，激发互动热情</a:t>
                </a:r>
              </a:p>
            </p:txBody>
          </p:sp>
          <p:sp>
            <p:nvSpPr>
              <p:cNvPr id="25" name="文本框 24">
                <a:extLst>
                  <a:ext uri="{FF2B5EF4-FFF2-40B4-BE49-F238E27FC236}">
                    <a16:creationId xmlns:a16="http://schemas.microsoft.com/office/drawing/2014/main" id="{4C4D592E-FA33-A34E-7502-39B40B824343}"/>
                  </a:ext>
                </a:extLst>
              </p:cNvPr>
              <p:cNvSpPr txBox="1"/>
              <p:nvPr/>
            </p:nvSpPr>
            <p:spPr>
              <a:xfrm>
                <a:off x="2749032" y="4719062"/>
                <a:ext cx="1104279" cy="338554"/>
              </a:xfrm>
              <a:prstGeom prst="rect">
                <a:avLst/>
              </a:prstGeom>
              <a:noFill/>
            </p:spPr>
            <p:txBody>
              <a:bodyPr wrap="square">
                <a:spAutoFit/>
              </a:bodyPr>
              <a:lstStyle/>
              <a:p>
                <a:r>
                  <a:rPr lang="en-US" altLang="zh-CN" sz="1600" b="1">
                    <a:solidFill>
                      <a:srgbClr val="7030A0"/>
                    </a:solidFill>
                  </a:rPr>
                  <a:t>5.X</a:t>
                </a:r>
                <a:r>
                  <a:rPr lang="zh-CN" altLang="en-US" sz="1600" b="1">
                    <a:solidFill>
                      <a:srgbClr val="7030A0"/>
                    </a:solidFill>
                  </a:rPr>
                  <a:t>万</a:t>
                </a:r>
              </a:p>
            </p:txBody>
          </p:sp>
          <p:sp>
            <p:nvSpPr>
              <p:cNvPr id="26" name="文本框 25">
                <a:extLst>
                  <a:ext uri="{FF2B5EF4-FFF2-40B4-BE49-F238E27FC236}">
                    <a16:creationId xmlns:a16="http://schemas.microsoft.com/office/drawing/2014/main" id="{F2EAFF3A-BCC7-7B5D-BECC-9A81DBE47E87}"/>
                  </a:ext>
                </a:extLst>
              </p:cNvPr>
              <p:cNvSpPr txBox="1"/>
              <p:nvPr/>
            </p:nvSpPr>
            <p:spPr>
              <a:xfrm>
                <a:off x="2749032" y="5130340"/>
                <a:ext cx="928361" cy="276999"/>
              </a:xfrm>
              <a:prstGeom prst="rect">
                <a:avLst/>
              </a:prstGeom>
              <a:noFill/>
            </p:spPr>
            <p:txBody>
              <a:bodyPr wrap="square">
                <a:spAutoFit/>
              </a:bodyPr>
              <a:lstStyle/>
              <a:p>
                <a:r>
                  <a:rPr lang="zh-CN" altLang="en-US" sz="1200" b="1"/>
                  <a:t>场均点赞</a:t>
                </a:r>
              </a:p>
            </p:txBody>
          </p:sp>
          <p:sp>
            <p:nvSpPr>
              <p:cNvPr id="27" name="文本框 26">
                <a:extLst>
                  <a:ext uri="{FF2B5EF4-FFF2-40B4-BE49-F238E27FC236}">
                    <a16:creationId xmlns:a16="http://schemas.microsoft.com/office/drawing/2014/main" id="{4BCFD261-07C7-89E2-B069-2DE1E8CF61DE}"/>
                  </a:ext>
                </a:extLst>
              </p:cNvPr>
              <p:cNvSpPr txBox="1"/>
              <p:nvPr/>
            </p:nvSpPr>
            <p:spPr>
              <a:xfrm>
                <a:off x="3662271" y="4719062"/>
                <a:ext cx="928362" cy="338554"/>
              </a:xfrm>
              <a:prstGeom prst="rect">
                <a:avLst/>
              </a:prstGeom>
              <a:noFill/>
            </p:spPr>
            <p:txBody>
              <a:bodyPr wrap="square">
                <a:spAutoFit/>
              </a:bodyPr>
              <a:lstStyle/>
              <a:p>
                <a:r>
                  <a:rPr lang="en-US" altLang="zh-CN" sz="1600" b="1">
                    <a:solidFill>
                      <a:srgbClr val="7030A0"/>
                    </a:solidFill>
                  </a:rPr>
                  <a:t>7.X</a:t>
                </a:r>
                <a:r>
                  <a:rPr lang="zh-CN" altLang="en-US" sz="1600" b="1">
                    <a:solidFill>
                      <a:srgbClr val="7030A0"/>
                    </a:solidFill>
                  </a:rPr>
                  <a:t>万</a:t>
                </a:r>
              </a:p>
            </p:txBody>
          </p:sp>
          <p:sp>
            <p:nvSpPr>
              <p:cNvPr id="28" name="文本框 27">
                <a:extLst>
                  <a:ext uri="{FF2B5EF4-FFF2-40B4-BE49-F238E27FC236}">
                    <a16:creationId xmlns:a16="http://schemas.microsoft.com/office/drawing/2014/main" id="{64AAE1D8-0C75-CFF8-D787-B4E2FF2B907F}"/>
                  </a:ext>
                </a:extLst>
              </p:cNvPr>
              <p:cNvSpPr txBox="1"/>
              <p:nvPr/>
            </p:nvSpPr>
            <p:spPr>
              <a:xfrm>
                <a:off x="3662270" y="5130340"/>
                <a:ext cx="986509" cy="276999"/>
              </a:xfrm>
              <a:prstGeom prst="rect">
                <a:avLst/>
              </a:prstGeom>
              <a:noFill/>
            </p:spPr>
            <p:txBody>
              <a:bodyPr wrap="square">
                <a:spAutoFit/>
              </a:bodyPr>
              <a:lstStyle/>
              <a:p>
                <a:r>
                  <a:rPr lang="zh-CN" altLang="en-US" sz="1200" b="1"/>
                  <a:t>场均评论量</a:t>
                </a:r>
              </a:p>
            </p:txBody>
          </p:sp>
        </p:grpSp>
      </p:grpSp>
      <p:grpSp>
        <p:nvGrpSpPr>
          <p:cNvPr id="42" name="组合 41">
            <a:extLst>
              <a:ext uri="{FF2B5EF4-FFF2-40B4-BE49-F238E27FC236}">
                <a16:creationId xmlns:a16="http://schemas.microsoft.com/office/drawing/2014/main" id="{DD665DCB-A268-E7B5-88AB-E4AE6B069DBF}"/>
              </a:ext>
            </a:extLst>
          </p:cNvPr>
          <p:cNvGrpSpPr/>
          <p:nvPr/>
        </p:nvGrpSpPr>
        <p:grpSpPr>
          <a:xfrm>
            <a:off x="8157343" y="1948526"/>
            <a:ext cx="3480756" cy="2960948"/>
            <a:chOff x="8125114" y="1948526"/>
            <a:chExt cx="3480756" cy="2960948"/>
          </a:xfrm>
        </p:grpSpPr>
        <p:grpSp>
          <p:nvGrpSpPr>
            <p:cNvPr id="30" name="组合 29">
              <a:extLst>
                <a:ext uri="{FF2B5EF4-FFF2-40B4-BE49-F238E27FC236}">
                  <a16:creationId xmlns:a16="http://schemas.microsoft.com/office/drawing/2014/main" id="{46E3C23C-2527-14C3-D992-7F041F0AE600}"/>
                </a:ext>
              </a:extLst>
            </p:cNvPr>
            <p:cNvGrpSpPr/>
            <p:nvPr/>
          </p:nvGrpSpPr>
          <p:grpSpPr>
            <a:xfrm>
              <a:off x="9678199" y="1948526"/>
              <a:ext cx="1927671" cy="2960948"/>
              <a:chOff x="2749032" y="2446391"/>
              <a:chExt cx="1927671" cy="2960948"/>
            </a:xfrm>
          </p:grpSpPr>
          <p:sp>
            <p:nvSpPr>
              <p:cNvPr id="31" name="矩形: 圆角 30">
                <a:extLst>
                  <a:ext uri="{FF2B5EF4-FFF2-40B4-BE49-F238E27FC236}">
                    <a16:creationId xmlns:a16="http://schemas.microsoft.com/office/drawing/2014/main" id="{33EC5C6F-06FF-4A79-BFA5-54BB313DB3BE}"/>
                  </a:ext>
                </a:extLst>
              </p:cNvPr>
              <p:cNvSpPr/>
              <p:nvPr/>
            </p:nvSpPr>
            <p:spPr>
              <a:xfrm>
                <a:off x="2749033" y="2820102"/>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带动氛围</a:t>
                </a:r>
              </a:p>
            </p:txBody>
          </p:sp>
          <p:sp>
            <p:nvSpPr>
              <p:cNvPr id="32" name="文本框 31">
                <a:extLst>
                  <a:ext uri="{FF2B5EF4-FFF2-40B4-BE49-F238E27FC236}">
                    <a16:creationId xmlns:a16="http://schemas.microsoft.com/office/drawing/2014/main" id="{92FAC12D-2282-F088-5E3A-086B119C9E83}"/>
                  </a:ext>
                </a:extLst>
              </p:cNvPr>
              <p:cNvSpPr txBox="1"/>
              <p:nvPr/>
            </p:nvSpPr>
            <p:spPr>
              <a:xfrm>
                <a:off x="3124132" y="2446391"/>
                <a:ext cx="1002965" cy="276999"/>
              </a:xfrm>
              <a:prstGeom prst="rect">
                <a:avLst/>
              </a:prstGeom>
              <a:noFill/>
            </p:spPr>
            <p:txBody>
              <a:bodyPr wrap="square">
                <a:spAutoFit/>
              </a:bodyPr>
              <a:lstStyle/>
              <a:p>
                <a:pPr algn="dist"/>
                <a:r>
                  <a:rPr lang="zh-CN" altLang="en-US" sz="1200" b="1">
                    <a:latin typeface="Arial" panose="020B0604020202020204" pitchFamily="34" charset="0"/>
                    <a:ea typeface="微软雅黑" panose="020B0503020204020204" pitchFamily="34" charset="-122"/>
                  </a:rPr>
                  <a:t>团队配合</a:t>
                </a:r>
              </a:p>
            </p:txBody>
          </p:sp>
          <p:sp>
            <p:nvSpPr>
              <p:cNvPr id="33" name="文本框 32">
                <a:extLst>
                  <a:ext uri="{FF2B5EF4-FFF2-40B4-BE49-F238E27FC236}">
                    <a16:creationId xmlns:a16="http://schemas.microsoft.com/office/drawing/2014/main" id="{46D4D47B-B779-117C-8FF8-E72DC1F746E2}"/>
                  </a:ext>
                </a:extLst>
              </p:cNvPr>
              <p:cNvSpPr txBox="1"/>
              <p:nvPr/>
            </p:nvSpPr>
            <p:spPr>
              <a:xfrm>
                <a:off x="2749033" y="3215598"/>
                <a:ext cx="1927670" cy="790666"/>
              </a:xfrm>
              <a:prstGeom prst="rect">
                <a:avLst/>
              </a:prstGeom>
              <a:noFill/>
            </p:spPr>
            <p:txBody>
              <a:bodyPr wrap="square">
                <a:spAutoFit/>
              </a:bodyPr>
              <a:lstStyle/>
              <a:p>
                <a:pPr>
                  <a:lnSpc>
                    <a:spcPct val="150000"/>
                  </a:lnSpc>
                </a:pPr>
                <a:r>
                  <a:rPr lang="zh-CN" altLang="en-US" sz="1050" b="1"/>
                  <a:t>副播配合主播讲述故事</a:t>
                </a:r>
                <a:endParaRPr lang="en-US" altLang="zh-CN" sz="1050" b="1"/>
              </a:p>
              <a:p>
                <a:pPr>
                  <a:lnSpc>
                    <a:spcPct val="150000"/>
                  </a:lnSpc>
                </a:pPr>
                <a:r>
                  <a:rPr lang="zh-CN" altLang="en-US" sz="1050" b="1"/>
                  <a:t>场控配合主播引导互动</a:t>
                </a:r>
                <a:endParaRPr lang="en-US" altLang="zh-CN" sz="1050" b="1"/>
              </a:p>
              <a:p>
                <a:pPr>
                  <a:lnSpc>
                    <a:spcPct val="150000"/>
                  </a:lnSpc>
                </a:pPr>
                <a:r>
                  <a:rPr lang="zh-CN" altLang="en-US" sz="1050" b="1"/>
                  <a:t>直播间氛围欢快、热烈</a:t>
                </a:r>
              </a:p>
            </p:txBody>
          </p:sp>
          <p:sp>
            <p:nvSpPr>
              <p:cNvPr id="34" name="文本框 33">
                <a:extLst>
                  <a:ext uri="{FF2B5EF4-FFF2-40B4-BE49-F238E27FC236}">
                    <a16:creationId xmlns:a16="http://schemas.microsoft.com/office/drawing/2014/main" id="{E4812872-2ADC-1D10-5CFE-95F4CBFF690D}"/>
                  </a:ext>
                </a:extLst>
              </p:cNvPr>
              <p:cNvSpPr txBox="1"/>
              <p:nvPr/>
            </p:nvSpPr>
            <p:spPr>
              <a:xfrm>
                <a:off x="2749032" y="4719062"/>
                <a:ext cx="1104279" cy="338554"/>
              </a:xfrm>
              <a:prstGeom prst="rect">
                <a:avLst/>
              </a:prstGeom>
              <a:noFill/>
            </p:spPr>
            <p:txBody>
              <a:bodyPr wrap="square">
                <a:spAutoFit/>
              </a:bodyPr>
              <a:lstStyle/>
              <a:p>
                <a:r>
                  <a:rPr lang="en-US" altLang="zh-CN" sz="1600" b="1">
                    <a:solidFill>
                      <a:srgbClr val="7030A0"/>
                    </a:solidFill>
                  </a:rPr>
                  <a:t>5.X</a:t>
                </a:r>
                <a:r>
                  <a:rPr lang="zh-CN" altLang="en-US" sz="1600" b="1">
                    <a:solidFill>
                      <a:srgbClr val="7030A0"/>
                    </a:solidFill>
                  </a:rPr>
                  <a:t>万</a:t>
                </a:r>
              </a:p>
            </p:txBody>
          </p:sp>
          <p:sp>
            <p:nvSpPr>
              <p:cNvPr id="35" name="文本框 34">
                <a:extLst>
                  <a:ext uri="{FF2B5EF4-FFF2-40B4-BE49-F238E27FC236}">
                    <a16:creationId xmlns:a16="http://schemas.microsoft.com/office/drawing/2014/main" id="{A6128100-00D7-8D99-B7C3-AC8B492123DC}"/>
                  </a:ext>
                </a:extLst>
              </p:cNvPr>
              <p:cNvSpPr txBox="1"/>
              <p:nvPr/>
            </p:nvSpPr>
            <p:spPr>
              <a:xfrm>
                <a:off x="2749032" y="5130340"/>
                <a:ext cx="928361" cy="276999"/>
              </a:xfrm>
              <a:prstGeom prst="rect">
                <a:avLst/>
              </a:prstGeom>
              <a:noFill/>
            </p:spPr>
            <p:txBody>
              <a:bodyPr wrap="square">
                <a:spAutoFit/>
              </a:bodyPr>
              <a:lstStyle/>
              <a:p>
                <a:r>
                  <a:rPr lang="zh-CN" altLang="en-US" sz="1200" b="1"/>
                  <a:t>场均点赞</a:t>
                </a:r>
              </a:p>
            </p:txBody>
          </p:sp>
          <p:sp>
            <p:nvSpPr>
              <p:cNvPr id="36" name="文本框 35">
                <a:extLst>
                  <a:ext uri="{FF2B5EF4-FFF2-40B4-BE49-F238E27FC236}">
                    <a16:creationId xmlns:a16="http://schemas.microsoft.com/office/drawing/2014/main" id="{87323980-F98C-5943-2E2B-B70AD2918E06}"/>
                  </a:ext>
                </a:extLst>
              </p:cNvPr>
              <p:cNvSpPr txBox="1"/>
              <p:nvPr/>
            </p:nvSpPr>
            <p:spPr>
              <a:xfrm>
                <a:off x="3662271" y="4719062"/>
                <a:ext cx="928362" cy="338554"/>
              </a:xfrm>
              <a:prstGeom prst="rect">
                <a:avLst/>
              </a:prstGeom>
              <a:noFill/>
            </p:spPr>
            <p:txBody>
              <a:bodyPr wrap="square">
                <a:spAutoFit/>
              </a:bodyPr>
              <a:lstStyle/>
              <a:p>
                <a:r>
                  <a:rPr lang="en-US" altLang="zh-CN" sz="1600" b="1">
                    <a:solidFill>
                      <a:srgbClr val="7030A0"/>
                    </a:solidFill>
                  </a:rPr>
                  <a:t>1X.X</a:t>
                </a:r>
                <a:r>
                  <a:rPr lang="zh-CN" altLang="en-US" sz="1600" b="1">
                    <a:solidFill>
                      <a:srgbClr val="7030A0"/>
                    </a:solidFill>
                  </a:rPr>
                  <a:t>万</a:t>
                </a:r>
              </a:p>
            </p:txBody>
          </p:sp>
          <p:sp>
            <p:nvSpPr>
              <p:cNvPr id="37" name="文本框 36">
                <a:extLst>
                  <a:ext uri="{FF2B5EF4-FFF2-40B4-BE49-F238E27FC236}">
                    <a16:creationId xmlns:a16="http://schemas.microsoft.com/office/drawing/2014/main" id="{9CF3AA04-C913-FDF8-45B2-1E916EDDAE67}"/>
                  </a:ext>
                </a:extLst>
              </p:cNvPr>
              <p:cNvSpPr txBox="1"/>
              <p:nvPr/>
            </p:nvSpPr>
            <p:spPr>
              <a:xfrm>
                <a:off x="3662270" y="5130340"/>
                <a:ext cx="986509" cy="276999"/>
              </a:xfrm>
              <a:prstGeom prst="rect">
                <a:avLst/>
              </a:prstGeom>
              <a:noFill/>
            </p:spPr>
            <p:txBody>
              <a:bodyPr wrap="square">
                <a:spAutoFit/>
              </a:bodyPr>
              <a:lstStyle/>
              <a:p>
                <a:r>
                  <a:rPr lang="zh-CN" altLang="en-US" sz="1200" b="1"/>
                  <a:t>场均评论量</a:t>
                </a:r>
              </a:p>
            </p:txBody>
          </p:sp>
        </p:grpSp>
        <p:pic>
          <p:nvPicPr>
            <p:cNvPr id="39" name="图片 38">
              <a:extLst>
                <a:ext uri="{FF2B5EF4-FFF2-40B4-BE49-F238E27FC236}">
                  <a16:creationId xmlns:a16="http://schemas.microsoft.com/office/drawing/2014/main" id="{A37A85FC-1D1C-2368-BCF7-9AA19AB82FEF}"/>
                </a:ext>
              </a:extLst>
            </p:cNvPr>
            <p:cNvPicPr>
              <a:picLocks noChangeAspect="1"/>
            </p:cNvPicPr>
            <p:nvPr/>
          </p:nvPicPr>
          <p:blipFill>
            <a:blip r:embed="rId7"/>
            <a:stretch>
              <a:fillRect/>
            </a:stretch>
          </p:blipFill>
          <p:spPr>
            <a:xfrm>
              <a:off x="8125114" y="2037382"/>
              <a:ext cx="1471566" cy="2872092"/>
            </a:xfrm>
            <a:prstGeom prst="roundRect">
              <a:avLst>
                <a:gd name="adj" fmla="val 9552"/>
              </a:avLst>
            </a:prstGeom>
          </p:spPr>
        </p:pic>
      </p:grpSp>
      <p:sp>
        <p:nvSpPr>
          <p:cNvPr id="43" name="矩形: 圆角 42">
            <a:extLst>
              <a:ext uri="{FF2B5EF4-FFF2-40B4-BE49-F238E27FC236}">
                <a16:creationId xmlns:a16="http://schemas.microsoft.com/office/drawing/2014/main" id="{35A22139-A638-9090-F15F-87B26C6FA561}"/>
              </a:ext>
            </a:extLst>
          </p:cNvPr>
          <p:cNvSpPr/>
          <p:nvPr/>
        </p:nvSpPr>
        <p:spPr>
          <a:xfrm>
            <a:off x="3581872" y="1268136"/>
            <a:ext cx="5028728"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主播强感染力行为，营造“热闹”氛围，激发互动</a:t>
            </a:r>
          </a:p>
        </p:txBody>
      </p:sp>
    </p:spTree>
    <p:extLst>
      <p:ext uri="{BB962C8B-B14F-4D97-AF65-F5344CB8AC3E}">
        <p14:creationId xmlns:p14="http://schemas.microsoft.com/office/powerpoint/2010/main" val="1574696077"/>
      </p:ext>
    </p:extLst>
  </p:cSld>
  <p:clrMapOvr>
    <a:masterClrMapping/>
  </p:clrMapOvr>
  <p:transition spd="slow" advClick="0" advTm="0">
    <p:comb/>
  </p:transition>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66D23FB4-98C5-4BF7-4007-38D914D65553}"/>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5DBA2197-53B6-53DE-CF91-80EE8225E3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378B77C9-1CDB-AC2D-A657-558322DAFB03}"/>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内容力如何打造</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一起嗨</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572336A3-6C39-83CF-48F2-6958D280D39E}"/>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12</a:t>
            </a:fld>
            <a:endParaRPr lang="zh-CN" altLang="en-US" sz="1000">
              <a:solidFill>
                <a:schemeClr val="tx1"/>
              </a:solidFill>
            </a:endParaRPr>
          </a:p>
        </p:txBody>
      </p:sp>
      <p:sp>
        <p:nvSpPr>
          <p:cNvPr id="30" name="矩形: 圆角 29">
            <a:extLst>
              <a:ext uri="{FF2B5EF4-FFF2-40B4-BE49-F238E27FC236}">
                <a16:creationId xmlns:a16="http://schemas.microsoft.com/office/drawing/2014/main" id="{8816465C-4B12-202E-A923-4C9279B894E6}"/>
              </a:ext>
            </a:extLst>
          </p:cNvPr>
          <p:cNvSpPr/>
          <p:nvPr/>
        </p:nvSpPr>
        <p:spPr>
          <a:xfrm>
            <a:off x="3521797" y="1291739"/>
            <a:ext cx="5156699"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用高关注度的话题，把用户“卷”进来，一起热聊</a:t>
            </a:r>
          </a:p>
        </p:txBody>
      </p:sp>
      <p:grpSp>
        <p:nvGrpSpPr>
          <p:cNvPr id="58" name="组合 57">
            <a:extLst>
              <a:ext uri="{FF2B5EF4-FFF2-40B4-BE49-F238E27FC236}">
                <a16:creationId xmlns:a16="http://schemas.microsoft.com/office/drawing/2014/main" id="{05D5DEE0-8B7C-86B4-0BD0-B1330A324CF3}"/>
              </a:ext>
            </a:extLst>
          </p:cNvPr>
          <p:cNvGrpSpPr/>
          <p:nvPr/>
        </p:nvGrpSpPr>
        <p:grpSpPr>
          <a:xfrm>
            <a:off x="533501" y="2313903"/>
            <a:ext cx="11124995" cy="2966029"/>
            <a:chOff x="788772" y="2313903"/>
            <a:chExt cx="11124995" cy="2966029"/>
          </a:xfrm>
        </p:grpSpPr>
        <p:grpSp>
          <p:nvGrpSpPr>
            <p:cNvPr id="57" name="组合 56">
              <a:extLst>
                <a:ext uri="{FF2B5EF4-FFF2-40B4-BE49-F238E27FC236}">
                  <a16:creationId xmlns:a16="http://schemas.microsoft.com/office/drawing/2014/main" id="{2120D603-208D-5333-E711-4F8B6D470448}"/>
                </a:ext>
              </a:extLst>
            </p:cNvPr>
            <p:cNvGrpSpPr/>
            <p:nvPr/>
          </p:nvGrpSpPr>
          <p:grpSpPr>
            <a:xfrm>
              <a:off x="788772" y="2313903"/>
              <a:ext cx="3471824" cy="2966029"/>
              <a:chOff x="788772" y="2313903"/>
              <a:chExt cx="3471824" cy="2966029"/>
            </a:xfrm>
          </p:grpSpPr>
          <p:grpSp>
            <p:nvGrpSpPr>
              <p:cNvPr id="56" name="组合 55">
                <a:extLst>
                  <a:ext uri="{FF2B5EF4-FFF2-40B4-BE49-F238E27FC236}">
                    <a16:creationId xmlns:a16="http://schemas.microsoft.com/office/drawing/2014/main" id="{FC1C918A-4AD9-3261-C74F-3324FEB200F7}"/>
                  </a:ext>
                </a:extLst>
              </p:cNvPr>
              <p:cNvGrpSpPr/>
              <p:nvPr/>
            </p:nvGrpSpPr>
            <p:grpSpPr>
              <a:xfrm>
                <a:off x="788772" y="2409376"/>
                <a:ext cx="1107056" cy="2870556"/>
                <a:chOff x="788772" y="2409376"/>
                <a:chExt cx="1107056" cy="2870556"/>
              </a:xfrm>
            </p:grpSpPr>
            <p:sp>
              <p:nvSpPr>
                <p:cNvPr id="3" name="矩形: 圆角 2">
                  <a:extLst>
                    <a:ext uri="{FF2B5EF4-FFF2-40B4-BE49-F238E27FC236}">
                      <a16:creationId xmlns:a16="http://schemas.microsoft.com/office/drawing/2014/main" id="{DA1B2325-7BC8-59DB-BCDB-657AC3C4ECB5}"/>
                    </a:ext>
                  </a:extLst>
                </p:cNvPr>
                <p:cNvSpPr/>
                <p:nvPr/>
              </p:nvSpPr>
              <p:spPr>
                <a:xfrm>
                  <a:off x="791549" y="2409376"/>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热点新闻</a:t>
                  </a:r>
                </a:p>
              </p:txBody>
            </p:sp>
            <p:sp>
              <p:nvSpPr>
                <p:cNvPr id="7" name="矩形: 圆角 6">
                  <a:extLst>
                    <a:ext uri="{FF2B5EF4-FFF2-40B4-BE49-F238E27FC236}">
                      <a16:creationId xmlns:a16="http://schemas.microsoft.com/office/drawing/2014/main" id="{C9FBF6FF-18B3-71A0-2E2D-BE1E00F08E68}"/>
                    </a:ext>
                  </a:extLst>
                </p:cNvPr>
                <p:cNvSpPr/>
                <p:nvPr/>
              </p:nvSpPr>
              <p:spPr>
                <a:xfrm>
                  <a:off x="791548" y="2827022"/>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育儿早教</a:t>
                  </a:r>
                </a:p>
              </p:txBody>
            </p:sp>
            <p:sp>
              <p:nvSpPr>
                <p:cNvPr id="8" name="矩形: 圆角 7">
                  <a:extLst>
                    <a:ext uri="{FF2B5EF4-FFF2-40B4-BE49-F238E27FC236}">
                      <a16:creationId xmlns:a16="http://schemas.microsoft.com/office/drawing/2014/main" id="{44F8EC55-9FA8-8935-5F7B-853FDD58EC17}"/>
                    </a:ext>
                  </a:extLst>
                </p:cNvPr>
                <p:cNvSpPr/>
                <p:nvPr/>
              </p:nvSpPr>
              <p:spPr>
                <a:xfrm>
                  <a:off x="791549" y="3244668"/>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教育升学</a:t>
                  </a:r>
                </a:p>
              </p:txBody>
            </p:sp>
            <p:sp>
              <p:nvSpPr>
                <p:cNvPr id="9" name="矩形: 圆角 8">
                  <a:extLst>
                    <a:ext uri="{FF2B5EF4-FFF2-40B4-BE49-F238E27FC236}">
                      <a16:creationId xmlns:a16="http://schemas.microsoft.com/office/drawing/2014/main" id="{0483E15E-D307-2758-5849-D306F1EC41AA}"/>
                    </a:ext>
                  </a:extLst>
                </p:cNvPr>
                <p:cNvSpPr/>
                <p:nvPr/>
              </p:nvSpPr>
              <p:spPr>
                <a:xfrm>
                  <a:off x="791548" y="3662314"/>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职场成长</a:t>
                  </a:r>
                </a:p>
              </p:txBody>
            </p:sp>
            <p:sp>
              <p:nvSpPr>
                <p:cNvPr id="10" name="矩形: 圆角 9">
                  <a:extLst>
                    <a:ext uri="{FF2B5EF4-FFF2-40B4-BE49-F238E27FC236}">
                      <a16:creationId xmlns:a16="http://schemas.microsoft.com/office/drawing/2014/main" id="{2D6A8189-2141-F0F5-B47E-056F5D15EDEE}"/>
                    </a:ext>
                  </a:extLst>
                </p:cNvPr>
                <p:cNvSpPr/>
                <p:nvPr/>
              </p:nvSpPr>
              <p:spPr>
                <a:xfrm>
                  <a:off x="788773" y="4078797"/>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恋爱情感</a:t>
                  </a:r>
                </a:p>
              </p:txBody>
            </p:sp>
            <p:sp>
              <p:nvSpPr>
                <p:cNvPr id="11" name="矩形: 圆角 10">
                  <a:extLst>
                    <a:ext uri="{FF2B5EF4-FFF2-40B4-BE49-F238E27FC236}">
                      <a16:creationId xmlns:a16="http://schemas.microsoft.com/office/drawing/2014/main" id="{5CCFCE4D-BBC4-E603-CC53-183CFA8232BC}"/>
                    </a:ext>
                  </a:extLst>
                </p:cNvPr>
                <p:cNvSpPr/>
                <p:nvPr/>
              </p:nvSpPr>
              <p:spPr>
                <a:xfrm>
                  <a:off x="788772" y="4496443"/>
                  <a:ext cx="1104279" cy="326844"/>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游戏娱乐</a:t>
                  </a:r>
                </a:p>
              </p:txBody>
            </p:sp>
            <p:sp>
              <p:nvSpPr>
                <p:cNvPr id="13" name="文本框 12">
                  <a:extLst>
                    <a:ext uri="{FF2B5EF4-FFF2-40B4-BE49-F238E27FC236}">
                      <a16:creationId xmlns:a16="http://schemas.microsoft.com/office/drawing/2014/main" id="{E60DE2BD-C619-B3E6-2356-D0C4901F5DD9}"/>
                    </a:ext>
                  </a:extLst>
                </p:cNvPr>
                <p:cNvSpPr txBox="1"/>
                <p:nvPr/>
              </p:nvSpPr>
              <p:spPr>
                <a:xfrm>
                  <a:off x="875859" y="4910600"/>
                  <a:ext cx="930104" cy="369332"/>
                </a:xfrm>
                <a:prstGeom prst="rect">
                  <a:avLst/>
                </a:prstGeom>
                <a:noFill/>
              </p:spPr>
              <p:txBody>
                <a:bodyPr wrap="square">
                  <a:spAutoFit/>
                </a:bodyPr>
                <a:lstStyle/>
                <a:p>
                  <a:pPr algn="ctr"/>
                  <a:r>
                    <a:rPr lang="en-US" altLang="zh-CN"/>
                    <a:t>……</a:t>
                  </a:r>
                  <a:endParaRPr lang="zh-CN" altLang="en-US"/>
                </a:p>
              </p:txBody>
            </p:sp>
          </p:grpSp>
          <p:grpSp>
            <p:nvGrpSpPr>
              <p:cNvPr id="34" name="组合 33">
                <a:extLst>
                  <a:ext uri="{FF2B5EF4-FFF2-40B4-BE49-F238E27FC236}">
                    <a16:creationId xmlns:a16="http://schemas.microsoft.com/office/drawing/2014/main" id="{5D75CD11-4DB7-FFEC-3C4E-60F5A3246AF3}"/>
                  </a:ext>
                </a:extLst>
              </p:cNvPr>
              <p:cNvGrpSpPr/>
              <p:nvPr/>
            </p:nvGrpSpPr>
            <p:grpSpPr>
              <a:xfrm>
                <a:off x="1959590" y="2313903"/>
                <a:ext cx="2301006" cy="2696822"/>
                <a:chOff x="1959590" y="2313903"/>
                <a:chExt cx="2301006" cy="2696822"/>
              </a:xfrm>
            </p:grpSpPr>
            <p:sp>
              <p:nvSpPr>
                <p:cNvPr id="14" name="矩形: 圆角 13">
                  <a:extLst>
                    <a:ext uri="{FF2B5EF4-FFF2-40B4-BE49-F238E27FC236}">
                      <a16:creationId xmlns:a16="http://schemas.microsoft.com/office/drawing/2014/main" id="{79DE1A70-AF64-2685-B30F-63728C369696}"/>
                    </a:ext>
                  </a:extLst>
                </p:cNvPr>
                <p:cNvSpPr/>
                <p:nvPr/>
              </p:nvSpPr>
              <p:spPr>
                <a:xfrm>
                  <a:off x="3131289" y="2917824"/>
                  <a:ext cx="1029418"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zh-CN" altLang="en-US" sz="1200" b="1">
                      <a:solidFill>
                        <a:schemeClr val="bg1"/>
                      </a:solidFill>
                      <a:latin typeface="Arial" panose="020B0604020202020204" pitchFamily="34" charset="0"/>
                      <a:ea typeface="微软雅黑" panose="020B0503020204020204" pitchFamily="34" charset="-122"/>
                    </a:rPr>
                    <a:t>职场成长</a:t>
                  </a:r>
                </a:p>
              </p:txBody>
            </p:sp>
            <p:sp>
              <p:nvSpPr>
                <p:cNvPr id="17" name="文本框 16">
                  <a:extLst>
                    <a:ext uri="{FF2B5EF4-FFF2-40B4-BE49-F238E27FC236}">
                      <a16:creationId xmlns:a16="http://schemas.microsoft.com/office/drawing/2014/main" id="{8567C59B-523D-C1C7-045E-17E54689FC5B}"/>
                    </a:ext>
                  </a:extLst>
                </p:cNvPr>
                <p:cNvSpPr txBox="1"/>
                <p:nvPr/>
              </p:nvSpPr>
              <p:spPr>
                <a:xfrm>
                  <a:off x="3402710" y="3613333"/>
                  <a:ext cx="722980" cy="338554"/>
                </a:xfrm>
                <a:prstGeom prst="rect">
                  <a:avLst/>
                </a:prstGeom>
                <a:noFill/>
              </p:spPr>
              <p:txBody>
                <a:bodyPr wrap="square">
                  <a:spAutoFit/>
                </a:bodyPr>
                <a:lstStyle/>
                <a:p>
                  <a:pPr algn="ctr"/>
                  <a:r>
                    <a:rPr lang="en-US" altLang="zh-CN" sz="1600" b="1">
                      <a:solidFill>
                        <a:srgbClr val="7030A0"/>
                      </a:solidFill>
                    </a:rPr>
                    <a:t>1.X</a:t>
                  </a:r>
                  <a:r>
                    <a:rPr lang="zh-CN" altLang="en-US" sz="1600" b="1">
                      <a:solidFill>
                        <a:srgbClr val="7030A0"/>
                      </a:solidFill>
                    </a:rPr>
                    <a:t>亿</a:t>
                  </a:r>
                </a:p>
              </p:txBody>
            </p:sp>
            <p:sp>
              <p:nvSpPr>
                <p:cNvPr id="18" name="文本框 17">
                  <a:extLst>
                    <a:ext uri="{FF2B5EF4-FFF2-40B4-BE49-F238E27FC236}">
                      <a16:creationId xmlns:a16="http://schemas.microsoft.com/office/drawing/2014/main" id="{EFC5EDA1-B91B-64D5-160D-D43622AA4780}"/>
                    </a:ext>
                  </a:extLst>
                </p:cNvPr>
                <p:cNvSpPr txBox="1"/>
                <p:nvPr/>
              </p:nvSpPr>
              <p:spPr>
                <a:xfrm>
                  <a:off x="3402710" y="3975909"/>
                  <a:ext cx="722980" cy="246221"/>
                </a:xfrm>
                <a:prstGeom prst="rect">
                  <a:avLst/>
                </a:prstGeom>
                <a:noFill/>
              </p:spPr>
              <p:txBody>
                <a:bodyPr wrap="square">
                  <a:spAutoFit/>
                </a:bodyPr>
                <a:lstStyle/>
                <a:p>
                  <a:r>
                    <a:rPr lang="zh-CN" altLang="en-US" sz="1000" b="1"/>
                    <a:t>场均点赞</a:t>
                  </a:r>
                </a:p>
              </p:txBody>
            </p:sp>
            <p:pic>
              <p:nvPicPr>
                <p:cNvPr id="31" name="图片 30">
                  <a:extLst>
                    <a:ext uri="{FF2B5EF4-FFF2-40B4-BE49-F238E27FC236}">
                      <a16:creationId xmlns:a16="http://schemas.microsoft.com/office/drawing/2014/main" id="{17B93626-9CA3-6645-A24A-9158A18240A0}"/>
                    </a:ext>
                  </a:extLst>
                </p:cNvPr>
                <p:cNvPicPr>
                  <a:picLocks noChangeAspect="1"/>
                </p:cNvPicPr>
                <p:nvPr/>
              </p:nvPicPr>
              <p:blipFill>
                <a:blip r:embed="rId5"/>
                <a:stretch>
                  <a:fillRect/>
                </a:stretch>
              </p:blipFill>
              <p:spPr>
                <a:xfrm>
                  <a:off x="1959590" y="2313903"/>
                  <a:ext cx="1379358" cy="2696822"/>
                </a:xfrm>
                <a:prstGeom prst="roundRect">
                  <a:avLst>
                    <a:gd name="adj" fmla="val 12619"/>
                  </a:avLst>
                </a:prstGeom>
              </p:spPr>
            </p:pic>
            <p:sp>
              <p:nvSpPr>
                <p:cNvPr id="32" name="文本框 31">
                  <a:extLst>
                    <a:ext uri="{FF2B5EF4-FFF2-40B4-BE49-F238E27FC236}">
                      <a16:creationId xmlns:a16="http://schemas.microsoft.com/office/drawing/2014/main" id="{D17070B4-23D9-8CD7-313A-16AB7FE6AFD7}"/>
                    </a:ext>
                  </a:extLst>
                </p:cNvPr>
                <p:cNvSpPr txBox="1"/>
                <p:nvPr/>
              </p:nvSpPr>
              <p:spPr>
                <a:xfrm>
                  <a:off x="3402710" y="4282818"/>
                  <a:ext cx="722980" cy="338554"/>
                </a:xfrm>
                <a:prstGeom prst="rect">
                  <a:avLst/>
                </a:prstGeom>
                <a:noFill/>
              </p:spPr>
              <p:txBody>
                <a:bodyPr wrap="square">
                  <a:spAutoFit/>
                </a:bodyPr>
                <a:lstStyle/>
                <a:p>
                  <a:pPr algn="ctr"/>
                  <a:r>
                    <a:rPr lang="en-US" altLang="zh-CN" sz="1600" b="1">
                      <a:solidFill>
                        <a:srgbClr val="7030A0"/>
                      </a:solidFill>
                    </a:rPr>
                    <a:t>6X</a:t>
                  </a:r>
                  <a:r>
                    <a:rPr lang="zh-CN" altLang="en-US" sz="1600" b="1">
                      <a:solidFill>
                        <a:srgbClr val="7030A0"/>
                      </a:solidFill>
                    </a:rPr>
                    <a:t>万</a:t>
                  </a:r>
                </a:p>
              </p:txBody>
            </p:sp>
            <p:sp>
              <p:nvSpPr>
                <p:cNvPr id="33" name="文本框 32">
                  <a:extLst>
                    <a:ext uri="{FF2B5EF4-FFF2-40B4-BE49-F238E27FC236}">
                      <a16:creationId xmlns:a16="http://schemas.microsoft.com/office/drawing/2014/main" id="{466C017B-7AE2-65DA-D1C5-0DE652889174}"/>
                    </a:ext>
                  </a:extLst>
                </p:cNvPr>
                <p:cNvSpPr txBox="1"/>
                <p:nvPr/>
              </p:nvSpPr>
              <p:spPr>
                <a:xfrm>
                  <a:off x="3402710" y="4645394"/>
                  <a:ext cx="857886" cy="246221"/>
                </a:xfrm>
                <a:prstGeom prst="rect">
                  <a:avLst/>
                </a:prstGeom>
                <a:noFill/>
              </p:spPr>
              <p:txBody>
                <a:bodyPr wrap="square">
                  <a:spAutoFit/>
                </a:bodyPr>
                <a:lstStyle/>
                <a:p>
                  <a:r>
                    <a:rPr lang="zh-CN" altLang="en-US" sz="1000" b="1"/>
                    <a:t>场均评论量</a:t>
                  </a:r>
                </a:p>
              </p:txBody>
            </p:sp>
          </p:grpSp>
        </p:grpSp>
        <p:grpSp>
          <p:nvGrpSpPr>
            <p:cNvPr id="35" name="组合 34">
              <a:extLst>
                <a:ext uri="{FF2B5EF4-FFF2-40B4-BE49-F238E27FC236}">
                  <a16:creationId xmlns:a16="http://schemas.microsoft.com/office/drawing/2014/main" id="{469805A7-3154-2E73-B89B-A2F9C3362F84}"/>
                </a:ext>
              </a:extLst>
            </p:cNvPr>
            <p:cNvGrpSpPr/>
            <p:nvPr/>
          </p:nvGrpSpPr>
          <p:grpSpPr>
            <a:xfrm>
              <a:off x="4510647" y="2313903"/>
              <a:ext cx="2301006" cy="2696822"/>
              <a:chOff x="1959590" y="2313903"/>
              <a:chExt cx="2301006" cy="2696822"/>
            </a:xfrm>
          </p:grpSpPr>
          <p:sp>
            <p:nvSpPr>
              <p:cNvPr id="36" name="矩形: 圆角 35">
                <a:extLst>
                  <a:ext uri="{FF2B5EF4-FFF2-40B4-BE49-F238E27FC236}">
                    <a16:creationId xmlns:a16="http://schemas.microsoft.com/office/drawing/2014/main" id="{A3C658FC-3054-523B-BFD6-D5E2D8A34D98}"/>
                  </a:ext>
                </a:extLst>
              </p:cNvPr>
              <p:cNvSpPr/>
              <p:nvPr/>
            </p:nvSpPr>
            <p:spPr>
              <a:xfrm>
                <a:off x="3131289" y="2917824"/>
                <a:ext cx="1029418"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zh-CN" altLang="en-US" sz="1200" b="1">
                    <a:solidFill>
                      <a:schemeClr val="bg1"/>
                    </a:solidFill>
                    <a:latin typeface="Arial" panose="020B0604020202020204" pitchFamily="34" charset="0"/>
                    <a:ea typeface="微软雅黑" panose="020B0503020204020204" pitchFamily="34" charset="-122"/>
                  </a:rPr>
                  <a:t>高考升学</a:t>
                </a:r>
              </a:p>
            </p:txBody>
          </p:sp>
          <p:sp>
            <p:nvSpPr>
              <p:cNvPr id="37" name="文本框 36">
                <a:extLst>
                  <a:ext uri="{FF2B5EF4-FFF2-40B4-BE49-F238E27FC236}">
                    <a16:creationId xmlns:a16="http://schemas.microsoft.com/office/drawing/2014/main" id="{C3975DA1-693F-E21C-A922-9D3E2CEFE480}"/>
                  </a:ext>
                </a:extLst>
              </p:cNvPr>
              <p:cNvSpPr txBox="1"/>
              <p:nvPr/>
            </p:nvSpPr>
            <p:spPr>
              <a:xfrm>
                <a:off x="3402710" y="3613333"/>
                <a:ext cx="786742" cy="338554"/>
              </a:xfrm>
              <a:prstGeom prst="rect">
                <a:avLst/>
              </a:prstGeom>
              <a:noFill/>
            </p:spPr>
            <p:txBody>
              <a:bodyPr wrap="square">
                <a:spAutoFit/>
              </a:bodyPr>
              <a:lstStyle/>
              <a:p>
                <a:pPr algn="ctr"/>
                <a:r>
                  <a:rPr lang="en-US" altLang="zh-CN" sz="1600" b="1">
                    <a:solidFill>
                      <a:srgbClr val="7030A0"/>
                    </a:solidFill>
                  </a:rPr>
                  <a:t>1XX</a:t>
                </a:r>
                <a:r>
                  <a:rPr lang="zh-CN" altLang="en-US" sz="1600" b="1">
                    <a:solidFill>
                      <a:srgbClr val="7030A0"/>
                    </a:solidFill>
                  </a:rPr>
                  <a:t>万</a:t>
                </a:r>
              </a:p>
            </p:txBody>
          </p:sp>
          <p:sp>
            <p:nvSpPr>
              <p:cNvPr id="38" name="文本框 37">
                <a:extLst>
                  <a:ext uri="{FF2B5EF4-FFF2-40B4-BE49-F238E27FC236}">
                    <a16:creationId xmlns:a16="http://schemas.microsoft.com/office/drawing/2014/main" id="{BAD61DA1-F9EF-27AD-942A-60A443EA716B}"/>
                  </a:ext>
                </a:extLst>
              </p:cNvPr>
              <p:cNvSpPr txBox="1"/>
              <p:nvPr/>
            </p:nvSpPr>
            <p:spPr>
              <a:xfrm>
                <a:off x="3402710" y="3975909"/>
                <a:ext cx="722980" cy="246221"/>
              </a:xfrm>
              <a:prstGeom prst="rect">
                <a:avLst/>
              </a:prstGeom>
              <a:noFill/>
            </p:spPr>
            <p:txBody>
              <a:bodyPr wrap="square">
                <a:spAutoFit/>
              </a:bodyPr>
              <a:lstStyle/>
              <a:p>
                <a:r>
                  <a:rPr lang="zh-CN" altLang="en-US" sz="1000" b="1"/>
                  <a:t>场均点赞</a:t>
                </a:r>
              </a:p>
            </p:txBody>
          </p:sp>
          <p:pic>
            <p:nvPicPr>
              <p:cNvPr id="39" name="图片 38">
                <a:extLst>
                  <a:ext uri="{FF2B5EF4-FFF2-40B4-BE49-F238E27FC236}">
                    <a16:creationId xmlns:a16="http://schemas.microsoft.com/office/drawing/2014/main" id="{279AF318-C4C0-20F8-65C7-547AA62FDD0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959590" y="2313903"/>
                <a:ext cx="1379358" cy="2696822"/>
              </a:xfrm>
              <a:prstGeom prst="roundRect">
                <a:avLst>
                  <a:gd name="adj" fmla="val 12619"/>
                </a:avLst>
              </a:prstGeom>
            </p:spPr>
          </p:pic>
          <p:sp>
            <p:nvSpPr>
              <p:cNvPr id="40" name="文本框 39">
                <a:extLst>
                  <a:ext uri="{FF2B5EF4-FFF2-40B4-BE49-F238E27FC236}">
                    <a16:creationId xmlns:a16="http://schemas.microsoft.com/office/drawing/2014/main" id="{DB15068D-0FCA-7BE6-D518-A996CD8D4E4D}"/>
                  </a:ext>
                </a:extLst>
              </p:cNvPr>
              <p:cNvSpPr txBox="1"/>
              <p:nvPr/>
            </p:nvSpPr>
            <p:spPr>
              <a:xfrm>
                <a:off x="3402710" y="4282818"/>
                <a:ext cx="722980" cy="338554"/>
              </a:xfrm>
              <a:prstGeom prst="rect">
                <a:avLst/>
              </a:prstGeom>
              <a:noFill/>
            </p:spPr>
            <p:txBody>
              <a:bodyPr wrap="square">
                <a:spAutoFit/>
              </a:bodyPr>
              <a:lstStyle/>
              <a:p>
                <a:pPr algn="ctr"/>
                <a:r>
                  <a:rPr lang="en-US" altLang="zh-CN" sz="1600" b="1">
                    <a:solidFill>
                      <a:srgbClr val="7030A0"/>
                    </a:solidFill>
                  </a:rPr>
                  <a:t>1.X</a:t>
                </a:r>
                <a:r>
                  <a:rPr lang="zh-CN" altLang="en-US" sz="1600" b="1">
                    <a:solidFill>
                      <a:srgbClr val="7030A0"/>
                    </a:solidFill>
                  </a:rPr>
                  <a:t>万</a:t>
                </a:r>
              </a:p>
            </p:txBody>
          </p:sp>
          <p:sp>
            <p:nvSpPr>
              <p:cNvPr id="41" name="文本框 40">
                <a:extLst>
                  <a:ext uri="{FF2B5EF4-FFF2-40B4-BE49-F238E27FC236}">
                    <a16:creationId xmlns:a16="http://schemas.microsoft.com/office/drawing/2014/main" id="{94722522-8478-D62A-3C0B-390FAA88A8E3}"/>
                  </a:ext>
                </a:extLst>
              </p:cNvPr>
              <p:cNvSpPr txBox="1"/>
              <p:nvPr/>
            </p:nvSpPr>
            <p:spPr>
              <a:xfrm>
                <a:off x="3402710" y="4645394"/>
                <a:ext cx="857886" cy="246221"/>
              </a:xfrm>
              <a:prstGeom prst="rect">
                <a:avLst/>
              </a:prstGeom>
              <a:noFill/>
            </p:spPr>
            <p:txBody>
              <a:bodyPr wrap="square">
                <a:spAutoFit/>
              </a:bodyPr>
              <a:lstStyle/>
              <a:p>
                <a:r>
                  <a:rPr lang="zh-CN" altLang="en-US" sz="1000" b="1"/>
                  <a:t>场均评论量</a:t>
                </a:r>
              </a:p>
            </p:txBody>
          </p:sp>
        </p:grpSp>
        <p:grpSp>
          <p:nvGrpSpPr>
            <p:cNvPr id="42" name="组合 41">
              <a:extLst>
                <a:ext uri="{FF2B5EF4-FFF2-40B4-BE49-F238E27FC236}">
                  <a16:creationId xmlns:a16="http://schemas.microsoft.com/office/drawing/2014/main" id="{774A2647-6AD6-BADE-9254-92631AF14C66}"/>
                </a:ext>
              </a:extLst>
            </p:cNvPr>
            <p:cNvGrpSpPr/>
            <p:nvPr/>
          </p:nvGrpSpPr>
          <p:grpSpPr>
            <a:xfrm>
              <a:off x="7061704" y="2313903"/>
              <a:ext cx="2301006" cy="2696822"/>
              <a:chOff x="1959590" y="2313903"/>
              <a:chExt cx="2301006" cy="2696822"/>
            </a:xfrm>
          </p:grpSpPr>
          <p:sp>
            <p:nvSpPr>
              <p:cNvPr id="43" name="矩形: 圆角 42">
                <a:extLst>
                  <a:ext uri="{FF2B5EF4-FFF2-40B4-BE49-F238E27FC236}">
                    <a16:creationId xmlns:a16="http://schemas.microsoft.com/office/drawing/2014/main" id="{009E5C19-498B-AC3C-497F-167CDCB948A9}"/>
                  </a:ext>
                </a:extLst>
              </p:cNvPr>
              <p:cNvSpPr/>
              <p:nvPr/>
            </p:nvSpPr>
            <p:spPr>
              <a:xfrm>
                <a:off x="3131289" y="2917824"/>
                <a:ext cx="1029418"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zh-CN" altLang="en-US" sz="1200" b="1">
                    <a:solidFill>
                      <a:schemeClr val="bg1"/>
                    </a:solidFill>
                    <a:latin typeface="Arial" panose="020B0604020202020204" pitchFamily="34" charset="0"/>
                    <a:ea typeface="微软雅黑" panose="020B0503020204020204" pitchFamily="34" charset="-122"/>
                  </a:rPr>
                  <a:t>宫廷穿越</a:t>
                </a:r>
              </a:p>
            </p:txBody>
          </p:sp>
          <p:sp>
            <p:nvSpPr>
              <p:cNvPr id="44" name="文本框 43">
                <a:extLst>
                  <a:ext uri="{FF2B5EF4-FFF2-40B4-BE49-F238E27FC236}">
                    <a16:creationId xmlns:a16="http://schemas.microsoft.com/office/drawing/2014/main" id="{21E9B513-DCDF-BEDE-F53D-F79937872C66}"/>
                  </a:ext>
                </a:extLst>
              </p:cNvPr>
              <p:cNvSpPr txBox="1"/>
              <p:nvPr/>
            </p:nvSpPr>
            <p:spPr>
              <a:xfrm>
                <a:off x="3402710" y="3613333"/>
                <a:ext cx="722980" cy="338554"/>
              </a:xfrm>
              <a:prstGeom prst="rect">
                <a:avLst/>
              </a:prstGeom>
              <a:noFill/>
            </p:spPr>
            <p:txBody>
              <a:bodyPr wrap="square">
                <a:spAutoFit/>
              </a:bodyPr>
              <a:lstStyle/>
              <a:p>
                <a:pPr algn="ctr"/>
                <a:r>
                  <a:rPr lang="en-US" altLang="zh-CN" sz="1600" b="1">
                    <a:solidFill>
                      <a:srgbClr val="7030A0"/>
                    </a:solidFill>
                  </a:rPr>
                  <a:t>9X</a:t>
                </a:r>
                <a:r>
                  <a:rPr lang="zh-CN" altLang="en-US" sz="1600" b="1">
                    <a:solidFill>
                      <a:srgbClr val="7030A0"/>
                    </a:solidFill>
                  </a:rPr>
                  <a:t>万</a:t>
                </a:r>
              </a:p>
            </p:txBody>
          </p:sp>
          <p:sp>
            <p:nvSpPr>
              <p:cNvPr id="45" name="文本框 44">
                <a:extLst>
                  <a:ext uri="{FF2B5EF4-FFF2-40B4-BE49-F238E27FC236}">
                    <a16:creationId xmlns:a16="http://schemas.microsoft.com/office/drawing/2014/main" id="{9F80866F-CB02-DD63-BDAF-7F41DE61E82B}"/>
                  </a:ext>
                </a:extLst>
              </p:cNvPr>
              <p:cNvSpPr txBox="1"/>
              <p:nvPr/>
            </p:nvSpPr>
            <p:spPr>
              <a:xfrm>
                <a:off x="3402710" y="3975909"/>
                <a:ext cx="722980" cy="246221"/>
              </a:xfrm>
              <a:prstGeom prst="rect">
                <a:avLst/>
              </a:prstGeom>
              <a:noFill/>
            </p:spPr>
            <p:txBody>
              <a:bodyPr wrap="square">
                <a:spAutoFit/>
              </a:bodyPr>
              <a:lstStyle/>
              <a:p>
                <a:r>
                  <a:rPr lang="zh-CN" altLang="en-US" sz="1000" b="1"/>
                  <a:t>场均点赞</a:t>
                </a:r>
              </a:p>
            </p:txBody>
          </p:sp>
          <p:pic>
            <p:nvPicPr>
              <p:cNvPr id="46" name="图片 45">
                <a:extLst>
                  <a:ext uri="{FF2B5EF4-FFF2-40B4-BE49-F238E27FC236}">
                    <a16:creationId xmlns:a16="http://schemas.microsoft.com/office/drawing/2014/main" id="{E77FD0FB-F6FE-4D9B-3892-9AD3E3A1EFC3}"/>
                  </a:ext>
                </a:extLst>
              </p:cNvPr>
              <p:cNvPicPr>
                <a:picLocks noChangeAspect="1"/>
              </p:cNvPicPr>
              <p:nvPr/>
            </p:nvPicPr>
            <p:blipFill>
              <a:blip r:embed="rId7">
                <a:extLst>
                  <a:ext uri="{28A0092B-C50C-407E-A947-70E740481C1C}">
                    <a14:useLocalDpi xmlns:a14="http://schemas.microsoft.com/office/drawing/2010/main" val="0"/>
                  </a:ext>
                </a:extLst>
              </a:blip>
              <a:srcRect l="5853" r="5853"/>
              <a:stretch/>
            </p:blipFill>
            <p:spPr>
              <a:xfrm>
                <a:off x="1959590" y="2313903"/>
                <a:ext cx="1379358" cy="2696822"/>
              </a:xfrm>
              <a:prstGeom prst="roundRect">
                <a:avLst>
                  <a:gd name="adj" fmla="val 12619"/>
                </a:avLst>
              </a:prstGeom>
            </p:spPr>
          </p:pic>
          <p:sp>
            <p:nvSpPr>
              <p:cNvPr id="47" name="文本框 46">
                <a:extLst>
                  <a:ext uri="{FF2B5EF4-FFF2-40B4-BE49-F238E27FC236}">
                    <a16:creationId xmlns:a16="http://schemas.microsoft.com/office/drawing/2014/main" id="{2C47328F-811E-5DAE-11EA-C87AA6006FB3}"/>
                  </a:ext>
                </a:extLst>
              </p:cNvPr>
              <p:cNvSpPr txBox="1"/>
              <p:nvPr/>
            </p:nvSpPr>
            <p:spPr>
              <a:xfrm>
                <a:off x="3402710" y="4282818"/>
                <a:ext cx="722980" cy="338554"/>
              </a:xfrm>
              <a:prstGeom prst="rect">
                <a:avLst/>
              </a:prstGeom>
              <a:noFill/>
            </p:spPr>
            <p:txBody>
              <a:bodyPr wrap="square">
                <a:spAutoFit/>
              </a:bodyPr>
              <a:lstStyle/>
              <a:p>
                <a:pPr algn="ctr"/>
                <a:r>
                  <a:rPr lang="en-US" altLang="zh-CN" sz="1600" b="1">
                    <a:solidFill>
                      <a:srgbClr val="7030A0"/>
                    </a:solidFill>
                  </a:rPr>
                  <a:t>1.X</a:t>
                </a:r>
                <a:r>
                  <a:rPr lang="zh-CN" altLang="en-US" sz="1600" b="1">
                    <a:solidFill>
                      <a:srgbClr val="7030A0"/>
                    </a:solidFill>
                  </a:rPr>
                  <a:t>万</a:t>
                </a:r>
              </a:p>
            </p:txBody>
          </p:sp>
          <p:sp>
            <p:nvSpPr>
              <p:cNvPr id="48" name="文本框 47">
                <a:extLst>
                  <a:ext uri="{FF2B5EF4-FFF2-40B4-BE49-F238E27FC236}">
                    <a16:creationId xmlns:a16="http://schemas.microsoft.com/office/drawing/2014/main" id="{6C6A5D02-558D-F221-206F-84B33EFC6F9F}"/>
                  </a:ext>
                </a:extLst>
              </p:cNvPr>
              <p:cNvSpPr txBox="1"/>
              <p:nvPr/>
            </p:nvSpPr>
            <p:spPr>
              <a:xfrm>
                <a:off x="3402710" y="4645394"/>
                <a:ext cx="857886" cy="246221"/>
              </a:xfrm>
              <a:prstGeom prst="rect">
                <a:avLst/>
              </a:prstGeom>
              <a:noFill/>
            </p:spPr>
            <p:txBody>
              <a:bodyPr wrap="square">
                <a:spAutoFit/>
              </a:bodyPr>
              <a:lstStyle/>
              <a:p>
                <a:r>
                  <a:rPr lang="zh-CN" altLang="en-US" sz="1000" b="1"/>
                  <a:t>场均评论量</a:t>
                </a:r>
              </a:p>
            </p:txBody>
          </p:sp>
        </p:grpSp>
        <p:grpSp>
          <p:nvGrpSpPr>
            <p:cNvPr id="49" name="组合 48">
              <a:extLst>
                <a:ext uri="{FF2B5EF4-FFF2-40B4-BE49-F238E27FC236}">
                  <a16:creationId xmlns:a16="http://schemas.microsoft.com/office/drawing/2014/main" id="{F6E26477-8FF2-1B0E-A523-37F237431409}"/>
                </a:ext>
              </a:extLst>
            </p:cNvPr>
            <p:cNvGrpSpPr/>
            <p:nvPr/>
          </p:nvGrpSpPr>
          <p:grpSpPr>
            <a:xfrm>
              <a:off x="9612761" y="2313903"/>
              <a:ext cx="2301006" cy="2696822"/>
              <a:chOff x="1959590" y="2313903"/>
              <a:chExt cx="2301006" cy="2696822"/>
            </a:xfrm>
          </p:grpSpPr>
          <p:sp>
            <p:nvSpPr>
              <p:cNvPr id="50" name="矩形: 圆角 49">
                <a:extLst>
                  <a:ext uri="{FF2B5EF4-FFF2-40B4-BE49-F238E27FC236}">
                    <a16:creationId xmlns:a16="http://schemas.microsoft.com/office/drawing/2014/main" id="{49F8451F-FC85-B870-5DFE-E43A46099A4C}"/>
                  </a:ext>
                </a:extLst>
              </p:cNvPr>
              <p:cNvSpPr/>
              <p:nvPr/>
            </p:nvSpPr>
            <p:spPr>
              <a:xfrm>
                <a:off x="3131289" y="2917824"/>
                <a:ext cx="1029418"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zh-CN" altLang="en-US" sz="1200" b="1">
                    <a:solidFill>
                      <a:schemeClr val="bg1"/>
                    </a:solidFill>
                    <a:latin typeface="Arial" panose="020B0604020202020204" pitchFamily="34" charset="0"/>
                    <a:ea typeface="微软雅黑" panose="020B0503020204020204" pitchFamily="34" charset="-122"/>
                  </a:rPr>
                  <a:t>热点娱乐</a:t>
                </a:r>
              </a:p>
            </p:txBody>
          </p:sp>
          <p:sp>
            <p:nvSpPr>
              <p:cNvPr id="51" name="文本框 50">
                <a:extLst>
                  <a:ext uri="{FF2B5EF4-FFF2-40B4-BE49-F238E27FC236}">
                    <a16:creationId xmlns:a16="http://schemas.microsoft.com/office/drawing/2014/main" id="{B0D7F0EB-76D0-F702-E318-44927AF16208}"/>
                  </a:ext>
                </a:extLst>
              </p:cNvPr>
              <p:cNvSpPr txBox="1"/>
              <p:nvPr/>
            </p:nvSpPr>
            <p:spPr>
              <a:xfrm>
                <a:off x="3402710" y="3613333"/>
                <a:ext cx="722980" cy="338554"/>
              </a:xfrm>
              <a:prstGeom prst="rect">
                <a:avLst/>
              </a:prstGeom>
              <a:noFill/>
            </p:spPr>
            <p:txBody>
              <a:bodyPr wrap="square">
                <a:spAutoFit/>
              </a:bodyPr>
              <a:lstStyle/>
              <a:p>
                <a:pPr algn="ctr"/>
                <a:r>
                  <a:rPr lang="en-US" altLang="zh-CN" sz="1600" b="1">
                    <a:solidFill>
                      <a:srgbClr val="7030A0"/>
                    </a:solidFill>
                  </a:rPr>
                  <a:t>8.X</a:t>
                </a:r>
                <a:r>
                  <a:rPr lang="zh-CN" altLang="en-US" sz="1600" b="1">
                    <a:solidFill>
                      <a:srgbClr val="7030A0"/>
                    </a:solidFill>
                  </a:rPr>
                  <a:t>万</a:t>
                </a:r>
              </a:p>
            </p:txBody>
          </p:sp>
          <p:sp>
            <p:nvSpPr>
              <p:cNvPr id="52" name="文本框 51">
                <a:extLst>
                  <a:ext uri="{FF2B5EF4-FFF2-40B4-BE49-F238E27FC236}">
                    <a16:creationId xmlns:a16="http://schemas.microsoft.com/office/drawing/2014/main" id="{E51B3D50-077E-1EFE-CD3F-B36F0A05190A}"/>
                  </a:ext>
                </a:extLst>
              </p:cNvPr>
              <p:cNvSpPr txBox="1"/>
              <p:nvPr/>
            </p:nvSpPr>
            <p:spPr>
              <a:xfrm>
                <a:off x="3402710" y="3975909"/>
                <a:ext cx="722980" cy="246221"/>
              </a:xfrm>
              <a:prstGeom prst="rect">
                <a:avLst/>
              </a:prstGeom>
              <a:noFill/>
            </p:spPr>
            <p:txBody>
              <a:bodyPr wrap="square">
                <a:spAutoFit/>
              </a:bodyPr>
              <a:lstStyle/>
              <a:p>
                <a:r>
                  <a:rPr lang="zh-CN" altLang="en-US" sz="1000" b="1"/>
                  <a:t>场均点赞</a:t>
                </a:r>
              </a:p>
            </p:txBody>
          </p:sp>
          <p:pic>
            <p:nvPicPr>
              <p:cNvPr id="53" name="图片 52">
                <a:extLst>
                  <a:ext uri="{FF2B5EF4-FFF2-40B4-BE49-F238E27FC236}">
                    <a16:creationId xmlns:a16="http://schemas.microsoft.com/office/drawing/2014/main" id="{9DCD6047-4543-5F86-1440-F9CEC535FE7D}"/>
                  </a:ext>
                </a:extLst>
              </p:cNvPr>
              <p:cNvPicPr>
                <a:picLocks noChangeAspect="1"/>
              </p:cNvPicPr>
              <p:nvPr/>
            </p:nvPicPr>
            <p:blipFill>
              <a:blip r:embed="rId8">
                <a:extLst>
                  <a:ext uri="{28A0092B-C50C-407E-A947-70E740481C1C}">
                    <a14:useLocalDpi xmlns:a14="http://schemas.microsoft.com/office/drawing/2010/main" val="0"/>
                  </a:ext>
                </a:extLst>
              </a:blip>
              <a:srcRect l="309" r="309"/>
              <a:stretch/>
            </p:blipFill>
            <p:spPr>
              <a:xfrm>
                <a:off x="1959590" y="2313903"/>
                <a:ext cx="1379358" cy="2696822"/>
              </a:xfrm>
              <a:prstGeom prst="roundRect">
                <a:avLst>
                  <a:gd name="adj" fmla="val 12619"/>
                </a:avLst>
              </a:prstGeom>
            </p:spPr>
          </p:pic>
          <p:sp>
            <p:nvSpPr>
              <p:cNvPr id="54" name="文本框 53">
                <a:extLst>
                  <a:ext uri="{FF2B5EF4-FFF2-40B4-BE49-F238E27FC236}">
                    <a16:creationId xmlns:a16="http://schemas.microsoft.com/office/drawing/2014/main" id="{C0BD08AF-D1B2-045D-F204-D27FBC24AC91}"/>
                  </a:ext>
                </a:extLst>
              </p:cNvPr>
              <p:cNvSpPr txBox="1"/>
              <p:nvPr/>
            </p:nvSpPr>
            <p:spPr>
              <a:xfrm>
                <a:off x="3402710" y="4282818"/>
                <a:ext cx="722980" cy="338554"/>
              </a:xfrm>
              <a:prstGeom prst="rect">
                <a:avLst/>
              </a:prstGeom>
              <a:noFill/>
            </p:spPr>
            <p:txBody>
              <a:bodyPr wrap="square">
                <a:spAutoFit/>
              </a:bodyPr>
              <a:lstStyle/>
              <a:p>
                <a:pPr algn="ctr"/>
                <a:r>
                  <a:rPr lang="en-US" altLang="zh-CN" sz="1600" b="1">
                    <a:solidFill>
                      <a:srgbClr val="7030A0"/>
                    </a:solidFill>
                  </a:rPr>
                  <a:t>1.X</a:t>
                </a:r>
                <a:r>
                  <a:rPr lang="zh-CN" altLang="en-US" sz="1600" b="1">
                    <a:solidFill>
                      <a:srgbClr val="7030A0"/>
                    </a:solidFill>
                  </a:rPr>
                  <a:t>万</a:t>
                </a:r>
              </a:p>
            </p:txBody>
          </p:sp>
          <p:sp>
            <p:nvSpPr>
              <p:cNvPr id="55" name="文本框 54">
                <a:extLst>
                  <a:ext uri="{FF2B5EF4-FFF2-40B4-BE49-F238E27FC236}">
                    <a16:creationId xmlns:a16="http://schemas.microsoft.com/office/drawing/2014/main" id="{F6C2EA76-A0B0-D4EE-A9B5-3AFFA06A0238}"/>
                  </a:ext>
                </a:extLst>
              </p:cNvPr>
              <p:cNvSpPr txBox="1"/>
              <p:nvPr/>
            </p:nvSpPr>
            <p:spPr>
              <a:xfrm>
                <a:off x="3402710" y="4645394"/>
                <a:ext cx="857886" cy="246221"/>
              </a:xfrm>
              <a:prstGeom prst="rect">
                <a:avLst/>
              </a:prstGeom>
              <a:noFill/>
            </p:spPr>
            <p:txBody>
              <a:bodyPr wrap="square">
                <a:spAutoFit/>
              </a:bodyPr>
              <a:lstStyle/>
              <a:p>
                <a:r>
                  <a:rPr lang="zh-CN" altLang="en-US" sz="1000" b="1"/>
                  <a:t>场均评论量</a:t>
                </a:r>
              </a:p>
            </p:txBody>
          </p:sp>
        </p:grpSp>
      </p:grpSp>
    </p:spTree>
    <p:extLst>
      <p:ext uri="{BB962C8B-B14F-4D97-AF65-F5344CB8AC3E}">
        <p14:creationId xmlns:p14="http://schemas.microsoft.com/office/powerpoint/2010/main" val="1844067467"/>
      </p:ext>
    </p:extLst>
  </p:cSld>
  <p:clrMapOvr>
    <a:masterClrMapping/>
  </p:clrMapOvr>
  <p:transition spd="slow" advClick="0" advTm="0">
    <p:comb/>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A44932FF-A210-599F-834B-64296A06F142}"/>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CCB13C42-144E-8D63-29ED-255A7C237F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A5FEEFA6-F847-AC91-9CE7-73A8F416DC31}"/>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内容力如何打造</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稳步涨粉</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4A3BF641-EB21-B8D0-85D0-E8B73C69B4EE}"/>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13</a:t>
            </a:fld>
            <a:endParaRPr lang="zh-CN" altLang="en-US" sz="1000">
              <a:solidFill>
                <a:schemeClr val="tx1"/>
              </a:solidFill>
            </a:endParaRPr>
          </a:p>
        </p:txBody>
      </p:sp>
      <p:sp>
        <p:nvSpPr>
          <p:cNvPr id="43" name="矩形: 圆角 42">
            <a:extLst>
              <a:ext uri="{FF2B5EF4-FFF2-40B4-BE49-F238E27FC236}">
                <a16:creationId xmlns:a16="http://schemas.microsoft.com/office/drawing/2014/main" id="{4BD3C887-A634-E90B-C260-55AC37DEA3DA}"/>
              </a:ext>
            </a:extLst>
          </p:cNvPr>
          <p:cNvSpPr/>
          <p:nvPr/>
        </p:nvSpPr>
        <p:spPr>
          <a:xfrm>
            <a:off x="3581872" y="1268136"/>
            <a:ext cx="5028728"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用“有趣”“有用”的人设圈粉</a:t>
            </a:r>
          </a:p>
        </p:txBody>
      </p:sp>
      <p:grpSp>
        <p:nvGrpSpPr>
          <p:cNvPr id="46" name="组合 45">
            <a:extLst>
              <a:ext uri="{FF2B5EF4-FFF2-40B4-BE49-F238E27FC236}">
                <a16:creationId xmlns:a16="http://schemas.microsoft.com/office/drawing/2014/main" id="{A3A3614B-6BEE-98A1-8341-3A75354DB64D}"/>
              </a:ext>
            </a:extLst>
          </p:cNvPr>
          <p:cNvGrpSpPr/>
          <p:nvPr/>
        </p:nvGrpSpPr>
        <p:grpSpPr>
          <a:xfrm>
            <a:off x="512452" y="2037382"/>
            <a:ext cx="11167095" cy="2886038"/>
            <a:chOff x="471004" y="2037382"/>
            <a:chExt cx="11167095" cy="2886038"/>
          </a:xfrm>
        </p:grpSpPr>
        <p:grpSp>
          <p:nvGrpSpPr>
            <p:cNvPr id="45" name="组合 44">
              <a:extLst>
                <a:ext uri="{FF2B5EF4-FFF2-40B4-BE49-F238E27FC236}">
                  <a16:creationId xmlns:a16="http://schemas.microsoft.com/office/drawing/2014/main" id="{C6A27606-C4AE-8C50-FF3C-EC75E999C8C5}"/>
                </a:ext>
              </a:extLst>
            </p:cNvPr>
            <p:cNvGrpSpPr/>
            <p:nvPr/>
          </p:nvGrpSpPr>
          <p:grpSpPr>
            <a:xfrm>
              <a:off x="471004" y="2037383"/>
              <a:ext cx="3362937" cy="2886037"/>
              <a:chOff x="471004" y="2037383"/>
              <a:chExt cx="3362937" cy="2886037"/>
            </a:xfrm>
          </p:grpSpPr>
          <p:grpSp>
            <p:nvGrpSpPr>
              <p:cNvPr id="40" name="组合 39">
                <a:extLst>
                  <a:ext uri="{FF2B5EF4-FFF2-40B4-BE49-F238E27FC236}">
                    <a16:creationId xmlns:a16="http://schemas.microsoft.com/office/drawing/2014/main" id="{4E4F0259-0DD1-5291-A9A9-5557453BBBCF}"/>
                  </a:ext>
                </a:extLst>
              </p:cNvPr>
              <p:cNvGrpSpPr/>
              <p:nvPr/>
            </p:nvGrpSpPr>
            <p:grpSpPr>
              <a:xfrm>
                <a:off x="471004" y="2037383"/>
                <a:ext cx="3362937" cy="2886037"/>
                <a:chOff x="471004" y="2037383"/>
                <a:chExt cx="3362937" cy="2886037"/>
              </a:xfrm>
            </p:grpSpPr>
            <p:pic>
              <p:nvPicPr>
                <p:cNvPr id="8" name="图片 7">
                  <a:extLst>
                    <a:ext uri="{FF2B5EF4-FFF2-40B4-BE49-F238E27FC236}">
                      <a16:creationId xmlns:a16="http://schemas.microsoft.com/office/drawing/2014/main" id="{6AC7BAEB-53FA-7CA3-AB4D-B05FA3F77D14}"/>
                    </a:ext>
                  </a:extLst>
                </p:cNvPr>
                <p:cNvPicPr>
                  <a:picLocks noChangeAspect="1"/>
                </p:cNvPicPr>
                <p:nvPr/>
              </p:nvPicPr>
              <p:blipFill>
                <a:blip r:embed="rId5">
                  <a:extLst>
                    <a:ext uri="{28A0092B-C50C-407E-A947-70E740481C1C}">
                      <a14:useLocalDpi xmlns:a14="http://schemas.microsoft.com/office/drawing/2010/main" val="0"/>
                    </a:ext>
                  </a:extLst>
                </a:blip>
                <a:srcRect t="2055" b="2055"/>
                <a:stretch/>
              </p:blipFill>
              <p:spPr>
                <a:xfrm>
                  <a:off x="471004" y="2037383"/>
                  <a:ext cx="1504863" cy="2886037"/>
                </a:xfrm>
                <a:prstGeom prst="roundRect">
                  <a:avLst>
                    <a:gd name="adj" fmla="val 10460"/>
                  </a:avLst>
                </a:prstGeom>
              </p:spPr>
            </p:pic>
            <p:grpSp>
              <p:nvGrpSpPr>
                <p:cNvPr id="18" name="组合 17">
                  <a:extLst>
                    <a:ext uri="{FF2B5EF4-FFF2-40B4-BE49-F238E27FC236}">
                      <a16:creationId xmlns:a16="http://schemas.microsoft.com/office/drawing/2014/main" id="{D5CBAA8E-BFC5-7AD9-78B4-6ED0A7A7C37A}"/>
                    </a:ext>
                  </a:extLst>
                </p:cNvPr>
                <p:cNvGrpSpPr/>
                <p:nvPr/>
              </p:nvGrpSpPr>
              <p:grpSpPr>
                <a:xfrm>
                  <a:off x="2080776" y="2322237"/>
                  <a:ext cx="1753165" cy="1881116"/>
                  <a:chOff x="2749033" y="2820102"/>
                  <a:chExt cx="1753165" cy="1881116"/>
                </a:xfrm>
              </p:grpSpPr>
              <p:sp>
                <p:nvSpPr>
                  <p:cNvPr id="9" name="矩形: 圆角 8">
                    <a:extLst>
                      <a:ext uri="{FF2B5EF4-FFF2-40B4-BE49-F238E27FC236}">
                        <a16:creationId xmlns:a16="http://schemas.microsoft.com/office/drawing/2014/main" id="{85EFF98E-A6F9-6602-AB4A-2B5F0C96CD18}"/>
                      </a:ext>
                    </a:extLst>
                  </p:cNvPr>
                  <p:cNvSpPr/>
                  <p:nvPr/>
                </p:nvSpPr>
                <p:spPr>
                  <a:xfrm>
                    <a:off x="2749033" y="2820102"/>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土著部落 探险家</a:t>
                    </a:r>
                  </a:p>
                </p:txBody>
              </p:sp>
              <p:sp>
                <p:nvSpPr>
                  <p:cNvPr id="13" name="文本框 12">
                    <a:extLst>
                      <a:ext uri="{FF2B5EF4-FFF2-40B4-BE49-F238E27FC236}">
                        <a16:creationId xmlns:a16="http://schemas.microsoft.com/office/drawing/2014/main" id="{E30E5E17-8C53-BF31-62D6-781585789A87}"/>
                      </a:ext>
                    </a:extLst>
                  </p:cNvPr>
                  <p:cNvSpPr txBox="1"/>
                  <p:nvPr/>
                </p:nvSpPr>
                <p:spPr>
                  <a:xfrm>
                    <a:off x="2749033" y="3215598"/>
                    <a:ext cx="1753164" cy="548292"/>
                  </a:xfrm>
                  <a:prstGeom prst="rect">
                    <a:avLst/>
                  </a:prstGeom>
                  <a:noFill/>
                </p:spPr>
                <p:txBody>
                  <a:bodyPr wrap="square">
                    <a:spAutoFit/>
                  </a:bodyPr>
                  <a:lstStyle/>
                  <a:p>
                    <a:pPr>
                      <a:lnSpc>
                        <a:spcPct val="150000"/>
                      </a:lnSpc>
                    </a:pPr>
                    <a:r>
                      <a:rPr lang="zh-CN" altLang="en-US" sz="1050" b="1"/>
                      <a:t>打开用户认知以外的新世界</a:t>
                    </a:r>
                  </a:p>
                </p:txBody>
              </p:sp>
              <p:sp>
                <p:nvSpPr>
                  <p:cNvPr id="14" name="文本框 13">
                    <a:extLst>
                      <a:ext uri="{FF2B5EF4-FFF2-40B4-BE49-F238E27FC236}">
                        <a16:creationId xmlns:a16="http://schemas.microsoft.com/office/drawing/2014/main" id="{58BA52F2-45FB-EF55-3C79-D3B0EC72C6FA}"/>
                      </a:ext>
                    </a:extLst>
                  </p:cNvPr>
                  <p:cNvSpPr txBox="1"/>
                  <p:nvPr/>
                </p:nvSpPr>
                <p:spPr>
                  <a:xfrm>
                    <a:off x="2830236" y="3939030"/>
                    <a:ext cx="1104279" cy="461665"/>
                  </a:xfrm>
                  <a:prstGeom prst="rect">
                    <a:avLst/>
                  </a:prstGeom>
                  <a:noFill/>
                </p:spPr>
                <p:txBody>
                  <a:bodyPr wrap="square">
                    <a:spAutoFit/>
                  </a:bodyPr>
                  <a:lstStyle/>
                  <a:p>
                    <a:r>
                      <a:rPr lang="en-US" altLang="zh-CN" sz="2400" b="1">
                        <a:solidFill>
                          <a:srgbClr val="7030A0"/>
                        </a:solidFill>
                      </a:rPr>
                      <a:t>1X</a:t>
                    </a:r>
                    <a:r>
                      <a:rPr lang="zh-CN" altLang="en-US" sz="2400" b="1">
                        <a:solidFill>
                          <a:srgbClr val="7030A0"/>
                        </a:solidFill>
                      </a:rPr>
                      <a:t>万</a:t>
                    </a:r>
                    <a:r>
                      <a:rPr lang="en-US" altLang="zh-CN" sz="2400" b="1">
                        <a:solidFill>
                          <a:srgbClr val="7030A0"/>
                        </a:solidFill>
                      </a:rPr>
                      <a:t>+</a:t>
                    </a:r>
                    <a:endParaRPr lang="zh-CN" altLang="en-US" sz="2400" b="1">
                      <a:solidFill>
                        <a:srgbClr val="7030A0"/>
                      </a:solidFill>
                    </a:endParaRPr>
                  </a:p>
                </p:txBody>
              </p:sp>
              <p:sp>
                <p:nvSpPr>
                  <p:cNvPr id="15" name="文本框 14">
                    <a:extLst>
                      <a:ext uri="{FF2B5EF4-FFF2-40B4-BE49-F238E27FC236}">
                        <a16:creationId xmlns:a16="http://schemas.microsoft.com/office/drawing/2014/main" id="{D6019782-B349-61D7-1CC2-EAB7C49BB9D0}"/>
                      </a:ext>
                    </a:extLst>
                  </p:cNvPr>
                  <p:cNvSpPr txBox="1"/>
                  <p:nvPr/>
                </p:nvSpPr>
                <p:spPr>
                  <a:xfrm>
                    <a:off x="2830236" y="4424219"/>
                    <a:ext cx="928361" cy="276999"/>
                  </a:xfrm>
                  <a:prstGeom prst="rect">
                    <a:avLst/>
                  </a:prstGeom>
                  <a:noFill/>
                </p:spPr>
                <p:txBody>
                  <a:bodyPr wrap="square">
                    <a:spAutoFit/>
                  </a:bodyPr>
                  <a:lstStyle/>
                  <a:p>
                    <a:r>
                      <a:rPr lang="zh-CN" altLang="en-US" sz="1200" b="1"/>
                      <a:t>单月涨粉</a:t>
                    </a:r>
                  </a:p>
                </p:txBody>
              </p:sp>
            </p:grpSp>
          </p:grpSp>
          <p:pic>
            <p:nvPicPr>
              <p:cNvPr id="2" name="图形 1">
                <a:extLst>
                  <a:ext uri="{FF2B5EF4-FFF2-40B4-BE49-F238E27FC236}">
                    <a16:creationId xmlns:a16="http://schemas.microsoft.com/office/drawing/2014/main" id="{7F2ADAB2-B362-CBEA-0C2B-73F89BE5F0A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200000" flipV="1">
                <a:off x="3119735" y="3501171"/>
                <a:ext cx="324768" cy="283226"/>
              </a:xfrm>
              <a:prstGeom prst="rect">
                <a:avLst/>
              </a:prstGeom>
            </p:spPr>
          </p:pic>
        </p:grpSp>
        <p:grpSp>
          <p:nvGrpSpPr>
            <p:cNvPr id="44" name="组合 43">
              <a:extLst>
                <a:ext uri="{FF2B5EF4-FFF2-40B4-BE49-F238E27FC236}">
                  <a16:creationId xmlns:a16="http://schemas.microsoft.com/office/drawing/2014/main" id="{4591D606-F7CC-28ED-EDE2-3A472614EC17}"/>
                </a:ext>
              </a:extLst>
            </p:cNvPr>
            <p:cNvGrpSpPr/>
            <p:nvPr/>
          </p:nvGrpSpPr>
          <p:grpSpPr>
            <a:xfrm>
              <a:off x="4323907" y="2037383"/>
              <a:ext cx="3542355" cy="2886036"/>
              <a:chOff x="4323907" y="2037383"/>
              <a:chExt cx="3542355" cy="2886036"/>
            </a:xfrm>
          </p:grpSpPr>
          <p:grpSp>
            <p:nvGrpSpPr>
              <p:cNvPr id="41" name="组合 40">
                <a:extLst>
                  <a:ext uri="{FF2B5EF4-FFF2-40B4-BE49-F238E27FC236}">
                    <a16:creationId xmlns:a16="http://schemas.microsoft.com/office/drawing/2014/main" id="{C526EC3F-7F48-49A2-D1DB-E6F24FF6DFA4}"/>
                  </a:ext>
                </a:extLst>
              </p:cNvPr>
              <p:cNvGrpSpPr/>
              <p:nvPr/>
            </p:nvGrpSpPr>
            <p:grpSpPr>
              <a:xfrm>
                <a:off x="4323907" y="2037383"/>
                <a:ext cx="3542355" cy="2886036"/>
                <a:chOff x="4313949" y="2037383"/>
                <a:chExt cx="3542355" cy="2886036"/>
              </a:xfrm>
            </p:grpSpPr>
            <p:pic>
              <p:nvPicPr>
                <p:cNvPr id="20" name="图片 19">
                  <a:extLst>
                    <a:ext uri="{FF2B5EF4-FFF2-40B4-BE49-F238E27FC236}">
                      <a16:creationId xmlns:a16="http://schemas.microsoft.com/office/drawing/2014/main" id="{47D3A865-CA37-AC84-638D-5695CDEDE733}"/>
                    </a:ext>
                  </a:extLst>
                </p:cNvPr>
                <p:cNvPicPr>
                  <a:picLocks noChangeAspect="1"/>
                </p:cNvPicPr>
                <p:nvPr/>
              </p:nvPicPr>
              <p:blipFill>
                <a:blip r:embed="rId8">
                  <a:extLst>
                    <a:ext uri="{28A0092B-C50C-407E-A947-70E740481C1C}">
                      <a14:useLocalDpi xmlns:a14="http://schemas.microsoft.com/office/drawing/2010/main" val="0"/>
                    </a:ext>
                  </a:extLst>
                </a:blip>
                <a:srcRect t="1438" b="1438"/>
                <a:stretch/>
              </p:blipFill>
              <p:spPr>
                <a:xfrm>
                  <a:off x="4313949" y="2037383"/>
                  <a:ext cx="1509776" cy="2886036"/>
                </a:xfrm>
                <a:prstGeom prst="roundRect">
                  <a:avLst>
                    <a:gd name="adj" fmla="val 8761"/>
                  </a:avLst>
                </a:prstGeom>
              </p:spPr>
            </p:pic>
            <p:grpSp>
              <p:nvGrpSpPr>
                <p:cNvPr id="21" name="组合 20">
                  <a:extLst>
                    <a:ext uri="{FF2B5EF4-FFF2-40B4-BE49-F238E27FC236}">
                      <a16:creationId xmlns:a16="http://schemas.microsoft.com/office/drawing/2014/main" id="{4444C325-BDC0-114D-5DA7-AABA42D8A845}"/>
                    </a:ext>
                  </a:extLst>
                </p:cNvPr>
                <p:cNvGrpSpPr/>
                <p:nvPr/>
              </p:nvGrpSpPr>
              <p:grpSpPr>
                <a:xfrm>
                  <a:off x="5928634" y="2322237"/>
                  <a:ext cx="1927670" cy="943788"/>
                  <a:chOff x="2749033" y="2820102"/>
                  <a:chExt cx="1927670" cy="943788"/>
                </a:xfrm>
              </p:grpSpPr>
              <p:sp>
                <p:nvSpPr>
                  <p:cNvPr id="22" name="矩形: 圆角 21">
                    <a:extLst>
                      <a:ext uri="{FF2B5EF4-FFF2-40B4-BE49-F238E27FC236}">
                        <a16:creationId xmlns:a16="http://schemas.microsoft.com/office/drawing/2014/main" id="{41537C47-C0EC-A227-9B2A-758C8E491A13}"/>
                      </a:ext>
                    </a:extLst>
                  </p:cNvPr>
                  <p:cNvSpPr/>
                  <p:nvPr/>
                </p:nvSpPr>
                <p:spPr>
                  <a:xfrm>
                    <a:off x="2749033" y="2820102"/>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双口相声 天选打工人</a:t>
                    </a:r>
                  </a:p>
                </p:txBody>
              </p:sp>
              <p:sp>
                <p:nvSpPr>
                  <p:cNvPr id="24" name="文本框 23">
                    <a:extLst>
                      <a:ext uri="{FF2B5EF4-FFF2-40B4-BE49-F238E27FC236}">
                        <a16:creationId xmlns:a16="http://schemas.microsoft.com/office/drawing/2014/main" id="{87DDE73A-4271-3793-E1BF-224392A647C4}"/>
                      </a:ext>
                    </a:extLst>
                  </p:cNvPr>
                  <p:cNvSpPr txBox="1"/>
                  <p:nvPr/>
                </p:nvSpPr>
                <p:spPr>
                  <a:xfrm>
                    <a:off x="2749033" y="3215598"/>
                    <a:ext cx="1927670" cy="548292"/>
                  </a:xfrm>
                  <a:prstGeom prst="rect">
                    <a:avLst/>
                  </a:prstGeom>
                  <a:noFill/>
                </p:spPr>
                <p:txBody>
                  <a:bodyPr wrap="square">
                    <a:spAutoFit/>
                  </a:bodyPr>
                  <a:lstStyle/>
                  <a:p>
                    <a:pPr>
                      <a:lnSpc>
                        <a:spcPct val="150000"/>
                      </a:lnSpc>
                    </a:pPr>
                    <a:r>
                      <a:rPr lang="zh-CN" altLang="en-US" sz="1050" b="1"/>
                      <a:t>已读乱回保洁阿姨和老板的搞笑直播</a:t>
                    </a:r>
                  </a:p>
                </p:txBody>
              </p:sp>
            </p:grpSp>
          </p:grpSp>
          <p:sp>
            <p:nvSpPr>
              <p:cNvPr id="3" name="文本框 2">
                <a:extLst>
                  <a:ext uri="{FF2B5EF4-FFF2-40B4-BE49-F238E27FC236}">
                    <a16:creationId xmlns:a16="http://schemas.microsoft.com/office/drawing/2014/main" id="{83BD1161-5DCE-E052-C0E4-2A1655D1C76B}"/>
                  </a:ext>
                </a:extLst>
              </p:cNvPr>
              <p:cNvSpPr txBox="1"/>
              <p:nvPr/>
            </p:nvSpPr>
            <p:spPr>
              <a:xfrm>
                <a:off x="5991157" y="3480400"/>
                <a:ext cx="1386864" cy="461665"/>
              </a:xfrm>
              <a:prstGeom prst="rect">
                <a:avLst/>
              </a:prstGeom>
              <a:noFill/>
            </p:spPr>
            <p:txBody>
              <a:bodyPr wrap="square">
                <a:spAutoFit/>
              </a:bodyPr>
              <a:lstStyle/>
              <a:p>
                <a:r>
                  <a:rPr lang="en-US" altLang="zh-CN" sz="2400" b="1">
                    <a:solidFill>
                      <a:srgbClr val="7030A0"/>
                    </a:solidFill>
                  </a:rPr>
                  <a:t>1XX</a:t>
                </a:r>
                <a:r>
                  <a:rPr lang="zh-CN" altLang="en-US" sz="2400" b="1">
                    <a:solidFill>
                      <a:srgbClr val="7030A0"/>
                    </a:solidFill>
                  </a:rPr>
                  <a:t>万</a:t>
                </a:r>
                <a:r>
                  <a:rPr lang="en-US" altLang="zh-CN" sz="2400" b="1">
                    <a:solidFill>
                      <a:srgbClr val="7030A0"/>
                    </a:solidFill>
                  </a:rPr>
                  <a:t>+</a:t>
                </a:r>
                <a:endParaRPr lang="zh-CN" altLang="en-US" sz="2400" b="1">
                  <a:solidFill>
                    <a:srgbClr val="7030A0"/>
                  </a:solidFill>
                </a:endParaRPr>
              </a:p>
            </p:txBody>
          </p:sp>
          <p:sp>
            <p:nvSpPr>
              <p:cNvPr id="7" name="文本框 6">
                <a:extLst>
                  <a:ext uri="{FF2B5EF4-FFF2-40B4-BE49-F238E27FC236}">
                    <a16:creationId xmlns:a16="http://schemas.microsoft.com/office/drawing/2014/main" id="{99AA250B-D8A1-FD80-C170-F1341FA92DF7}"/>
                  </a:ext>
                </a:extLst>
              </p:cNvPr>
              <p:cNvSpPr txBox="1"/>
              <p:nvPr/>
            </p:nvSpPr>
            <p:spPr>
              <a:xfrm>
                <a:off x="5991157" y="3965589"/>
                <a:ext cx="928361" cy="276999"/>
              </a:xfrm>
              <a:prstGeom prst="rect">
                <a:avLst/>
              </a:prstGeom>
              <a:noFill/>
            </p:spPr>
            <p:txBody>
              <a:bodyPr wrap="square">
                <a:spAutoFit/>
              </a:bodyPr>
              <a:lstStyle/>
              <a:p>
                <a:r>
                  <a:rPr lang="en-US" altLang="zh-CN" sz="1200" b="1"/>
                  <a:t>2</a:t>
                </a:r>
                <a:r>
                  <a:rPr lang="zh-CN" altLang="en-US" sz="1200" b="1"/>
                  <a:t>周涨粉</a:t>
                </a:r>
              </a:p>
            </p:txBody>
          </p:sp>
          <p:pic>
            <p:nvPicPr>
              <p:cNvPr id="19" name="图形 18">
                <a:extLst>
                  <a:ext uri="{FF2B5EF4-FFF2-40B4-BE49-F238E27FC236}">
                    <a16:creationId xmlns:a16="http://schemas.microsoft.com/office/drawing/2014/main" id="{05B0A5B9-6228-3C17-7CBF-3410AE9532A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200000" flipV="1">
                <a:off x="7282410" y="3552666"/>
                <a:ext cx="324768" cy="283226"/>
              </a:xfrm>
              <a:prstGeom prst="rect">
                <a:avLst/>
              </a:prstGeom>
            </p:spPr>
          </p:pic>
        </p:grpSp>
        <p:grpSp>
          <p:nvGrpSpPr>
            <p:cNvPr id="38" name="组合 37">
              <a:extLst>
                <a:ext uri="{FF2B5EF4-FFF2-40B4-BE49-F238E27FC236}">
                  <a16:creationId xmlns:a16="http://schemas.microsoft.com/office/drawing/2014/main" id="{6F153D2A-2FF0-9799-37AE-AAF50CBEF6C6}"/>
                </a:ext>
              </a:extLst>
            </p:cNvPr>
            <p:cNvGrpSpPr/>
            <p:nvPr/>
          </p:nvGrpSpPr>
          <p:grpSpPr>
            <a:xfrm>
              <a:off x="8157343" y="2037382"/>
              <a:ext cx="3480756" cy="2872092"/>
              <a:chOff x="8157343" y="2037382"/>
              <a:chExt cx="3480756" cy="2872092"/>
            </a:xfrm>
          </p:grpSpPr>
          <p:grpSp>
            <p:nvGrpSpPr>
              <p:cNvPr id="42" name="组合 41">
                <a:extLst>
                  <a:ext uri="{FF2B5EF4-FFF2-40B4-BE49-F238E27FC236}">
                    <a16:creationId xmlns:a16="http://schemas.microsoft.com/office/drawing/2014/main" id="{8886F827-A0EB-71E7-900D-221C4F5CC81C}"/>
                  </a:ext>
                </a:extLst>
              </p:cNvPr>
              <p:cNvGrpSpPr/>
              <p:nvPr/>
            </p:nvGrpSpPr>
            <p:grpSpPr>
              <a:xfrm>
                <a:off x="8157343" y="2037382"/>
                <a:ext cx="3480756" cy="2872092"/>
                <a:chOff x="8125114" y="2037382"/>
                <a:chExt cx="3480756" cy="2872092"/>
              </a:xfrm>
            </p:grpSpPr>
            <p:grpSp>
              <p:nvGrpSpPr>
                <p:cNvPr id="30" name="组合 29">
                  <a:extLst>
                    <a:ext uri="{FF2B5EF4-FFF2-40B4-BE49-F238E27FC236}">
                      <a16:creationId xmlns:a16="http://schemas.microsoft.com/office/drawing/2014/main" id="{D37BF035-E91F-783D-AC93-E085C4D5A4EB}"/>
                    </a:ext>
                  </a:extLst>
                </p:cNvPr>
                <p:cNvGrpSpPr/>
                <p:nvPr/>
              </p:nvGrpSpPr>
              <p:grpSpPr>
                <a:xfrm>
                  <a:off x="9678200" y="2322237"/>
                  <a:ext cx="1927670" cy="701414"/>
                  <a:chOff x="2749033" y="2820102"/>
                  <a:chExt cx="1927670" cy="701414"/>
                </a:xfrm>
              </p:grpSpPr>
              <p:sp>
                <p:nvSpPr>
                  <p:cNvPr id="31" name="矩形: 圆角 30">
                    <a:extLst>
                      <a:ext uri="{FF2B5EF4-FFF2-40B4-BE49-F238E27FC236}">
                        <a16:creationId xmlns:a16="http://schemas.microsoft.com/office/drawing/2014/main" id="{87F96B1E-47AD-C19C-BCCD-4F2A35A65516}"/>
                      </a:ext>
                    </a:extLst>
                  </p:cNvPr>
                  <p:cNvSpPr/>
                  <p:nvPr/>
                </p:nvSpPr>
                <p:spPr>
                  <a:xfrm>
                    <a:off x="2749033" y="2820102"/>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自律正能量 健身达人</a:t>
                    </a:r>
                  </a:p>
                </p:txBody>
              </p:sp>
              <p:sp>
                <p:nvSpPr>
                  <p:cNvPr id="33" name="文本框 32">
                    <a:extLst>
                      <a:ext uri="{FF2B5EF4-FFF2-40B4-BE49-F238E27FC236}">
                        <a16:creationId xmlns:a16="http://schemas.microsoft.com/office/drawing/2014/main" id="{F17AC77A-795A-9A22-C81D-1A378E9A1D27}"/>
                      </a:ext>
                    </a:extLst>
                  </p:cNvPr>
                  <p:cNvSpPr txBox="1"/>
                  <p:nvPr/>
                </p:nvSpPr>
                <p:spPr>
                  <a:xfrm>
                    <a:off x="2749033" y="3215598"/>
                    <a:ext cx="1927670" cy="305918"/>
                  </a:xfrm>
                  <a:prstGeom prst="rect">
                    <a:avLst/>
                  </a:prstGeom>
                  <a:noFill/>
                </p:spPr>
                <p:txBody>
                  <a:bodyPr wrap="square">
                    <a:spAutoFit/>
                  </a:bodyPr>
                  <a:lstStyle/>
                  <a:p>
                    <a:pPr>
                      <a:lnSpc>
                        <a:spcPct val="150000"/>
                      </a:lnSpc>
                    </a:pPr>
                    <a:r>
                      <a:rPr lang="zh-CN" altLang="en-US" sz="1050" b="1"/>
                      <a:t>带着表哥去健身，全民运动</a:t>
                    </a:r>
                  </a:p>
                </p:txBody>
              </p:sp>
            </p:grpSp>
            <p:pic>
              <p:nvPicPr>
                <p:cNvPr id="39" name="图片 38">
                  <a:extLst>
                    <a:ext uri="{FF2B5EF4-FFF2-40B4-BE49-F238E27FC236}">
                      <a16:creationId xmlns:a16="http://schemas.microsoft.com/office/drawing/2014/main" id="{323D5735-CAC2-A200-0DB6-C5F5C597BC96}"/>
                    </a:ext>
                  </a:extLst>
                </p:cNvPr>
                <p:cNvPicPr>
                  <a:picLocks noChangeAspect="1"/>
                </p:cNvPicPr>
                <p:nvPr/>
              </p:nvPicPr>
              <p:blipFill>
                <a:blip r:embed="rId9">
                  <a:extLst>
                    <a:ext uri="{28A0092B-C50C-407E-A947-70E740481C1C}">
                      <a14:useLocalDpi xmlns:a14="http://schemas.microsoft.com/office/drawing/2010/main" val="0"/>
                    </a:ext>
                  </a:extLst>
                </a:blip>
                <a:srcRect t="892" b="892"/>
                <a:stretch/>
              </p:blipFill>
              <p:spPr>
                <a:xfrm>
                  <a:off x="8125114" y="2037382"/>
                  <a:ext cx="1471566" cy="2872092"/>
                </a:xfrm>
                <a:prstGeom prst="roundRect">
                  <a:avLst>
                    <a:gd name="adj" fmla="val 9552"/>
                  </a:avLst>
                </a:prstGeom>
              </p:spPr>
            </p:pic>
          </p:grpSp>
          <p:sp>
            <p:nvSpPr>
              <p:cNvPr id="10" name="文本框 9">
                <a:extLst>
                  <a:ext uri="{FF2B5EF4-FFF2-40B4-BE49-F238E27FC236}">
                    <a16:creationId xmlns:a16="http://schemas.microsoft.com/office/drawing/2014/main" id="{5A856FFB-CB71-7131-F663-7E4AE8616173}"/>
                  </a:ext>
                </a:extLst>
              </p:cNvPr>
              <p:cNvSpPr txBox="1"/>
              <p:nvPr/>
            </p:nvSpPr>
            <p:spPr>
              <a:xfrm>
                <a:off x="9762455" y="3441165"/>
                <a:ext cx="1104279" cy="830997"/>
              </a:xfrm>
              <a:prstGeom prst="rect">
                <a:avLst/>
              </a:prstGeom>
              <a:noFill/>
            </p:spPr>
            <p:txBody>
              <a:bodyPr wrap="square">
                <a:spAutoFit/>
              </a:bodyPr>
              <a:lstStyle/>
              <a:p>
                <a:r>
                  <a:rPr lang="en-US" altLang="zh-CN" sz="2400" b="1">
                    <a:solidFill>
                      <a:srgbClr val="7030A0"/>
                    </a:solidFill>
                  </a:rPr>
                  <a:t>2XX</a:t>
                </a:r>
                <a:r>
                  <a:rPr lang="zh-CN" altLang="en-US" sz="2400" b="1">
                    <a:solidFill>
                      <a:srgbClr val="7030A0"/>
                    </a:solidFill>
                  </a:rPr>
                  <a:t>万</a:t>
                </a:r>
                <a:r>
                  <a:rPr lang="en-US" altLang="zh-CN" sz="2400" b="1">
                    <a:solidFill>
                      <a:srgbClr val="7030A0"/>
                    </a:solidFill>
                  </a:rPr>
                  <a:t>+</a:t>
                </a:r>
                <a:endParaRPr lang="zh-CN" altLang="en-US" sz="2400" b="1">
                  <a:solidFill>
                    <a:srgbClr val="7030A0"/>
                  </a:solidFill>
                </a:endParaRPr>
              </a:p>
            </p:txBody>
          </p:sp>
          <p:sp>
            <p:nvSpPr>
              <p:cNvPr id="12" name="文本框 11">
                <a:extLst>
                  <a:ext uri="{FF2B5EF4-FFF2-40B4-BE49-F238E27FC236}">
                    <a16:creationId xmlns:a16="http://schemas.microsoft.com/office/drawing/2014/main" id="{160837F4-80F0-B492-8856-3A1A3A7730BB}"/>
                  </a:ext>
                </a:extLst>
              </p:cNvPr>
              <p:cNvSpPr txBox="1"/>
              <p:nvPr/>
            </p:nvSpPr>
            <p:spPr>
              <a:xfrm>
                <a:off x="9762455" y="3926354"/>
                <a:ext cx="928361" cy="276999"/>
              </a:xfrm>
              <a:prstGeom prst="rect">
                <a:avLst/>
              </a:prstGeom>
              <a:noFill/>
            </p:spPr>
            <p:txBody>
              <a:bodyPr wrap="square">
                <a:spAutoFit/>
              </a:bodyPr>
              <a:lstStyle/>
              <a:p>
                <a:r>
                  <a:rPr lang="zh-CN" altLang="en-US" sz="1200" b="1"/>
                  <a:t>单月涨粉</a:t>
                </a:r>
              </a:p>
            </p:txBody>
          </p:sp>
          <p:pic>
            <p:nvPicPr>
              <p:cNvPr id="29" name="图形 28">
                <a:extLst>
                  <a:ext uri="{FF2B5EF4-FFF2-40B4-BE49-F238E27FC236}">
                    <a16:creationId xmlns:a16="http://schemas.microsoft.com/office/drawing/2014/main" id="{B2033779-17E4-E7A6-DB93-771A35BEADC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6200000" flipV="1">
                <a:off x="10828480" y="3523095"/>
                <a:ext cx="324768" cy="283226"/>
              </a:xfrm>
              <a:prstGeom prst="rect">
                <a:avLst/>
              </a:prstGeom>
            </p:spPr>
          </p:pic>
        </p:grpSp>
      </p:grpSp>
    </p:spTree>
    <p:extLst>
      <p:ext uri="{BB962C8B-B14F-4D97-AF65-F5344CB8AC3E}">
        <p14:creationId xmlns:p14="http://schemas.microsoft.com/office/powerpoint/2010/main" val="1215752563"/>
      </p:ext>
    </p:extLst>
  </p:cSld>
  <p:clrMapOvr>
    <a:masterClrMapping/>
  </p:clrMapOvr>
  <p:transition spd="slow" advClick="0" advTm="0">
    <p:comb/>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B45B920B-7661-29C4-48A8-CDBAB7E86E8E}"/>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44121270-064B-F355-BBFA-33E8CC3B36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080F661B-36E3-DA1A-C941-DE468B6984F1}"/>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内容力如何打造</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有效涨粉</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FF0F688C-EB26-EF9C-9FAE-BA023424CC02}"/>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14</a:t>
            </a:fld>
            <a:endParaRPr lang="zh-CN" altLang="en-US" sz="1000">
              <a:solidFill>
                <a:schemeClr val="tx1"/>
              </a:solidFill>
            </a:endParaRPr>
          </a:p>
        </p:txBody>
      </p:sp>
      <p:sp>
        <p:nvSpPr>
          <p:cNvPr id="30" name="矩形: 圆角 29">
            <a:extLst>
              <a:ext uri="{FF2B5EF4-FFF2-40B4-BE49-F238E27FC236}">
                <a16:creationId xmlns:a16="http://schemas.microsoft.com/office/drawing/2014/main" id="{0788F559-4864-8B16-20E5-251A5F113E7F}"/>
              </a:ext>
            </a:extLst>
          </p:cNvPr>
          <p:cNvSpPr/>
          <p:nvPr/>
        </p:nvSpPr>
        <p:spPr>
          <a:xfrm>
            <a:off x="2912357" y="1271240"/>
            <a:ext cx="6367284"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塑造内容和商品统一的人设，既能圈粉还能带货</a:t>
            </a:r>
          </a:p>
        </p:txBody>
      </p:sp>
      <p:grpSp>
        <p:nvGrpSpPr>
          <p:cNvPr id="23" name="组合 22">
            <a:extLst>
              <a:ext uri="{FF2B5EF4-FFF2-40B4-BE49-F238E27FC236}">
                <a16:creationId xmlns:a16="http://schemas.microsoft.com/office/drawing/2014/main" id="{FA186CB4-4174-3024-E9FA-7A6B4D17002B}"/>
              </a:ext>
            </a:extLst>
          </p:cNvPr>
          <p:cNvGrpSpPr/>
          <p:nvPr/>
        </p:nvGrpSpPr>
        <p:grpSpPr>
          <a:xfrm>
            <a:off x="471004" y="2572887"/>
            <a:ext cx="2995490" cy="2781818"/>
            <a:chOff x="1135361" y="2600808"/>
            <a:chExt cx="2995490" cy="2781818"/>
          </a:xfrm>
        </p:grpSpPr>
        <p:pic>
          <p:nvPicPr>
            <p:cNvPr id="12" name="图片 11">
              <a:extLst>
                <a:ext uri="{FF2B5EF4-FFF2-40B4-BE49-F238E27FC236}">
                  <a16:creationId xmlns:a16="http://schemas.microsoft.com/office/drawing/2014/main" id="{85BFC9C5-5F72-DE98-7F07-9D06CB57A63B}"/>
                </a:ext>
              </a:extLst>
            </p:cNvPr>
            <p:cNvPicPr>
              <a:picLocks noChangeAspect="1"/>
            </p:cNvPicPr>
            <p:nvPr/>
          </p:nvPicPr>
          <p:blipFill>
            <a:blip r:embed="rId5"/>
            <a:stretch>
              <a:fillRect/>
            </a:stretch>
          </p:blipFill>
          <p:spPr>
            <a:xfrm>
              <a:off x="1135361" y="2600808"/>
              <a:ext cx="1449807" cy="2781818"/>
            </a:xfrm>
            <a:prstGeom prst="roundRect">
              <a:avLst>
                <a:gd name="adj" fmla="val 11371"/>
              </a:avLst>
            </a:prstGeom>
          </p:spPr>
        </p:pic>
        <p:pic>
          <p:nvPicPr>
            <p:cNvPr id="16" name="图片 15">
              <a:extLst>
                <a:ext uri="{FF2B5EF4-FFF2-40B4-BE49-F238E27FC236}">
                  <a16:creationId xmlns:a16="http://schemas.microsoft.com/office/drawing/2014/main" id="{73ED3FB7-C59C-AEF7-8C93-FE7EF3FCE3BE}"/>
                </a:ext>
              </a:extLst>
            </p:cNvPr>
            <p:cNvPicPr>
              <a:picLocks noChangeAspect="1"/>
            </p:cNvPicPr>
            <p:nvPr/>
          </p:nvPicPr>
          <p:blipFill>
            <a:blip r:embed="rId6"/>
            <a:stretch>
              <a:fillRect/>
            </a:stretch>
          </p:blipFill>
          <p:spPr>
            <a:xfrm>
              <a:off x="2671982" y="2600808"/>
              <a:ext cx="1458869" cy="2772756"/>
            </a:xfrm>
            <a:prstGeom prst="roundRect">
              <a:avLst>
                <a:gd name="adj" fmla="val 8055"/>
              </a:avLst>
            </a:prstGeom>
          </p:spPr>
        </p:pic>
      </p:grpSp>
      <p:grpSp>
        <p:nvGrpSpPr>
          <p:cNvPr id="62" name="组合 61">
            <a:extLst>
              <a:ext uri="{FF2B5EF4-FFF2-40B4-BE49-F238E27FC236}">
                <a16:creationId xmlns:a16="http://schemas.microsoft.com/office/drawing/2014/main" id="{911D0EE9-9C2F-35C5-48D6-2F20C5EE1D16}"/>
              </a:ext>
            </a:extLst>
          </p:cNvPr>
          <p:cNvGrpSpPr/>
          <p:nvPr/>
        </p:nvGrpSpPr>
        <p:grpSpPr>
          <a:xfrm>
            <a:off x="6044904" y="2572887"/>
            <a:ext cx="2981414" cy="2772756"/>
            <a:chOff x="6030898" y="2478341"/>
            <a:chExt cx="2981414" cy="2772756"/>
          </a:xfrm>
        </p:grpSpPr>
        <p:pic>
          <p:nvPicPr>
            <p:cNvPr id="20" name="图片 19">
              <a:extLst>
                <a:ext uri="{FF2B5EF4-FFF2-40B4-BE49-F238E27FC236}">
                  <a16:creationId xmlns:a16="http://schemas.microsoft.com/office/drawing/2014/main" id="{07CB1D9D-B164-2B92-8CCB-FCA7856796DA}"/>
                </a:ext>
              </a:extLst>
            </p:cNvPr>
            <p:cNvPicPr>
              <a:picLocks noChangeAspect="1"/>
            </p:cNvPicPr>
            <p:nvPr/>
          </p:nvPicPr>
          <p:blipFill>
            <a:blip r:embed="rId7"/>
            <a:stretch>
              <a:fillRect/>
            </a:stretch>
          </p:blipFill>
          <p:spPr>
            <a:xfrm>
              <a:off x="6030898" y="2478341"/>
              <a:ext cx="1440746" cy="2772756"/>
            </a:xfrm>
            <a:prstGeom prst="roundRect">
              <a:avLst>
                <a:gd name="adj" fmla="val 11822"/>
              </a:avLst>
            </a:prstGeom>
          </p:spPr>
        </p:pic>
        <p:pic>
          <p:nvPicPr>
            <p:cNvPr id="22" name="图片 21">
              <a:extLst>
                <a:ext uri="{FF2B5EF4-FFF2-40B4-BE49-F238E27FC236}">
                  <a16:creationId xmlns:a16="http://schemas.microsoft.com/office/drawing/2014/main" id="{854A37F0-ACDA-CB22-30CA-6251BD6BB474}"/>
                </a:ext>
              </a:extLst>
            </p:cNvPr>
            <p:cNvPicPr>
              <a:picLocks noChangeAspect="1"/>
            </p:cNvPicPr>
            <p:nvPr/>
          </p:nvPicPr>
          <p:blipFill>
            <a:blip r:embed="rId8"/>
            <a:stretch>
              <a:fillRect/>
            </a:stretch>
          </p:blipFill>
          <p:spPr>
            <a:xfrm>
              <a:off x="7576581" y="2478341"/>
              <a:ext cx="1435731" cy="2772756"/>
            </a:xfrm>
            <a:prstGeom prst="roundRect">
              <a:avLst>
                <a:gd name="adj" fmla="val 10408"/>
              </a:avLst>
            </a:prstGeom>
          </p:spPr>
        </p:pic>
      </p:grpSp>
      <p:grpSp>
        <p:nvGrpSpPr>
          <p:cNvPr id="64" name="组合 63">
            <a:extLst>
              <a:ext uri="{FF2B5EF4-FFF2-40B4-BE49-F238E27FC236}">
                <a16:creationId xmlns:a16="http://schemas.microsoft.com/office/drawing/2014/main" id="{AFB4A185-3906-D9B4-F76D-3867456C0725}"/>
              </a:ext>
            </a:extLst>
          </p:cNvPr>
          <p:cNvGrpSpPr/>
          <p:nvPr/>
        </p:nvGrpSpPr>
        <p:grpSpPr>
          <a:xfrm>
            <a:off x="3624238" y="2572887"/>
            <a:ext cx="2270324" cy="2762532"/>
            <a:chOff x="3687059" y="2663860"/>
            <a:chExt cx="2270324" cy="2762532"/>
          </a:xfrm>
        </p:grpSpPr>
        <p:sp>
          <p:nvSpPr>
            <p:cNvPr id="26" name="文本框 25">
              <a:extLst>
                <a:ext uri="{FF2B5EF4-FFF2-40B4-BE49-F238E27FC236}">
                  <a16:creationId xmlns:a16="http://schemas.microsoft.com/office/drawing/2014/main" id="{F64699DF-7B42-8F63-E138-36CF4CB2DD6F}"/>
                </a:ext>
              </a:extLst>
            </p:cNvPr>
            <p:cNvSpPr txBox="1"/>
            <p:nvPr/>
          </p:nvSpPr>
          <p:spPr>
            <a:xfrm>
              <a:off x="3687059" y="3049721"/>
              <a:ext cx="1939542" cy="246221"/>
            </a:xfrm>
            <a:prstGeom prst="rect">
              <a:avLst/>
            </a:prstGeom>
            <a:noFill/>
          </p:spPr>
          <p:txBody>
            <a:bodyPr wrap="square">
              <a:spAutoFit/>
            </a:bodyPr>
            <a:lstStyle/>
            <a:p>
              <a:pPr algn="ctr"/>
              <a:r>
                <a:rPr lang="zh-CN" altLang="en-US" sz="1000" b="1"/>
                <a:t>快乐、咆哮讲解美妆的形象</a:t>
              </a:r>
            </a:p>
          </p:txBody>
        </p:sp>
        <p:grpSp>
          <p:nvGrpSpPr>
            <p:cNvPr id="63" name="组合 62">
              <a:extLst>
                <a:ext uri="{FF2B5EF4-FFF2-40B4-BE49-F238E27FC236}">
                  <a16:creationId xmlns:a16="http://schemas.microsoft.com/office/drawing/2014/main" id="{8AC1DE65-2171-979E-8825-56557D9DEDF8}"/>
                </a:ext>
              </a:extLst>
            </p:cNvPr>
            <p:cNvGrpSpPr/>
            <p:nvPr/>
          </p:nvGrpSpPr>
          <p:grpSpPr>
            <a:xfrm>
              <a:off x="3687059" y="2663860"/>
              <a:ext cx="2270324" cy="2762532"/>
              <a:chOff x="3687059" y="2663860"/>
              <a:chExt cx="2270324" cy="2762532"/>
            </a:xfrm>
          </p:grpSpPr>
          <p:sp>
            <p:nvSpPr>
              <p:cNvPr id="24" name="矩形: 圆角 23">
                <a:extLst>
                  <a:ext uri="{FF2B5EF4-FFF2-40B4-BE49-F238E27FC236}">
                    <a16:creationId xmlns:a16="http://schemas.microsoft.com/office/drawing/2014/main" id="{4850AEE3-FD93-A754-B4B4-B5000168C75C}"/>
                  </a:ext>
                </a:extLst>
              </p:cNvPr>
              <p:cNvSpPr/>
              <p:nvPr/>
            </p:nvSpPr>
            <p:spPr>
              <a:xfrm>
                <a:off x="3699374" y="2663860"/>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土著部落 探险家</a:t>
                </a:r>
              </a:p>
            </p:txBody>
          </p:sp>
          <p:sp>
            <p:nvSpPr>
              <p:cNvPr id="28" name="文本框 27">
                <a:extLst>
                  <a:ext uri="{FF2B5EF4-FFF2-40B4-BE49-F238E27FC236}">
                    <a16:creationId xmlns:a16="http://schemas.microsoft.com/office/drawing/2014/main" id="{97BFD35B-634F-3617-E662-31253EA6F08D}"/>
                  </a:ext>
                </a:extLst>
              </p:cNvPr>
              <p:cNvSpPr txBox="1"/>
              <p:nvPr/>
            </p:nvSpPr>
            <p:spPr>
              <a:xfrm>
                <a:off x="3699374" y="3316747"/>
                <a:ext cx="2258009" cy="1331711"/>
              </a:xfrm>
              <a:prstGeom prst="rect">
                <a:avLst/>
              </a:prstGeom>
              <a:noFill/>
            </p:spPr>
            <p:txBody>
              <a:bodyPr wrap="square">
                <a:spAutoFit/>
              </a:bodyPr>
              <a:lstStyle/>
              <a:p>
                <a:pPr>
                  <a:lnSpc>
                    <a:spcPct val="150000"/>
                  </a:lnSpc>
                </a:pPr>
                <a:r>
                  <a:rPr lang="zh-CN" altLang="en-US" sz="1100"/>
                  <a:t>有专业知识：化妆师</a:t>
                </a:r>
                <a:endParaRPr lang="en-US" altLang="zh-CN" sz="1100"/>
              </a:p>
              <a:p>
                <a:pPr>
                  <a:lnSpc>
                    <a:spcPct val="150000"/>
                  </a:lnSpc>
                </a:pPr>
                <a:r>
                  <a:rPr lang="zh-CN" altLang="en-US" sz="1100"/>
                  <a:t>直播也有梗：搞笑幽默，化妆教学接地气</a:t>
                </a:r>
                <a:endParaRPr lang="en-US" altLang="zh-CN" sz="1100"/>
              </a:p>
              <a:p>
                <a:pPr>
                  <a:lnSpc>
                    <a:spcPct val="150000"/>
                  </a:lnSpc>
                </a:pPr>
                <a:r>
                  <a:rPr lang="zh-CN" altLang="en-US" sz="1100"/>
                  <a:t>带货商品：睫毛膏、眼影、粉底液等</a:t>
                </a:r>
              </a:p>
            </p:txBody>
          </p:sp>
          <p:sp>
            <p:nvSpPr>
              <p:cNvPr id="29" name="文本框 28">
                <a:extLst>
                  <a:ext uri="{FF2B5EF4-FFF2-40B4-BE49-F238E27FC236}">
                    <a16:creationId xmlns:a16="http://schemas.microsoft.com/office/drawing/2014/main" id="{9727ADDF-059B-102A-F2BD-00424AC07D27}"/>
                  </a:ext>
                </a:extLst>
              </p:cNvPr>
              <p:cNvSpPr txBox="1"/>
              <p:nvPr/>
            </p:nvSpPr>
            <p:spPr>
              <a:xfrm>
                <a:off x="3687059" y="4721954"/>
                <a:ext cx="1042539" cy="369332"/>
              </a:xfrm>
              <a:prstGeom prst="rect">
                <a:avLst/>
              </a:prstGeom>
              <a:noFill/>
            </p:spPr>
            <p:txBody>
              <a:bodyPr wrap="square">
                <a:spAutoFit/>
              </a:bodyPr>
              <a:lstStyle/>
              <a:p>
                <a:r>
                  <a:rPr lang="en-US" altLang="zh-CN" b="1">
                    <a:solidFill>
                      <a:srgbClr val="7030A0"/>
                    </a:solidFill>
                  </a:rPr>
                  <a:t>1XX</a:t>
                </a:r>
                <a:r>
                  <a:rPr lang="zh-CN" altLang="en-US" b="1">
                    <a:solidFill>
                      <a:srgbClr val="7030A0"/>
                    </a:solidFill>
                  </a:rPr>
                  <a:t>万</a:t>
                </a:r>
                <a:r>
                  <a:rPr lang="en-US" altLang="zh-CN" b="1">
                    <a:solidFill>
                      <a:srgbClr val="7030A0"/>
                    </a:solidFill>
                  </a:rPr>
                  <a:t>+</a:t>
                </a:r>
                <a:endParaRPr lang="zh-CN" altLang="en-US" b="1">
                  <a:solidFill>
                    <a:srgbClr val="7030A0"/>
                  </a:solidFill>
                </a:endParaRPr>
              </a:p>
            </p:txBody>
          </p:sp>
          <p:sp>
            <p:nvSpPr>
              <p:cNvPr id="59" name="文本框 58">
                <a:extLst>
                  <a:ext uri="{FF2B5EF4-FFF2-40B4-BE49-F238E27FC236}">
                    <a16:creationId xmlns:a16="http://schemas.microsoft.com/office/drawing/2014/main" id="{894C0B91-9FCB-B350-E729-EE4C46A135E1}"/>
                  </a:ext>
                </a:extLst>
              </p:cNvPr>
              <p:cNvSpPr txBox="1"/>
              <p:nvPr/>
            </p:nvSpPr>
            <p:spPr>
              <a:xfrm>
                <a:off x="3687059" y="5164782"/>
                <a:ext cx="928361" cy="261610"/>
              </a:xfrm>
              <a:prstGeom prst="rect">
                <a:avLst/>
              </a:prstGeom>
              <a:noFill/>
            </p:spPr>
            <p:txBody>
              <a:bodyPr wrap="square">
                <a:spAutoFit/>
              </a:bodyPr>
              <a:lstStyle/>
              <a:p>
                <a:r>
                  <a:rPr lang="zh-CN" altLang="en-US" sz="1050" b="1"/>
                  <a:t>单月涨粉</a:t>
                </a:r>
              </a:p>
            </p:txBody>
          </p:sp>
          <p:sp>
            <p:nvSpPr>
              <p:cNvPr id="60" name="文本框 59">
                <a:extLst>
                  <a:ext uri="{FF2B5EF4-FFF2-40B4-BE49-F238E27FC236}">
                    <a16:creationId xmlns:a16="http://schemas.microsoft.com/office/drawing/2014/main" id="{6959D941-4B30-FA60-007E-818B32A3F2AA}"/>
                  </a:ext>
                </a:extLst>
              </p:cNvPr>
              <p:cNvSpPr txBox="1"/>
              <p:nvPr/>
            </p:nvSpPr>
            <p:spPr>
              <a:xfrm>
                <a:off x="4729599" y="4721954"/>
                <a:ext cx="1042540" cy="369332"/>
              </a:xfrm>
              <a:prstGeom prst="rect">
                <a:avLst/>
              </a:prstGeom>
              <a:noFill/>
            </p:spPr>
            <p:txBody>
              <a:bodyPr wrap="square">
                <a:spAutoFit/>
              </a:bodyPr>
              <a:lstStyle/>
              <a:p>
                <a:r>
                  <a:rPr lang="en-US" altLang="zh-CN" b="1">
                    <a:solidFill>
                      <a:srgbClr val="7030A0"/>
                    </a:solidFill>
                  </a:rPr>
                  <a:t>8.X</a:t>
                </a:r>
                <a:r>
                  <a:rPr lang="zh-CN" altLang="en-US" b="1">
                    <a:solidFill>
                      <a:srgbClr val="7030A0"/>
                    </a:solidFill>
                  </a:rPr>
                  <a:t>万</a:t>
                </a:r>
                <a:r>
                  <a:rPr lang="en-US" altLang="zh-CN" b="1">
                    <a:solidFill>
                      <a:srgbClr val="7030A0"/>
                    </a:solidFill>
                  </a:rPr>
                  <a:t>+</a:t>
                </a:r>
                <a:endParaRPr lang="zh-CN" altLang="en-US" b="1">
                  <a:solidFill>
                    <a:srgbClr val="7030A0"/>
                  </a:solidFill>
                </a:endParaRPr>
              </a:p>
            </p:txBody>
          </p:sp>
          <p:sp>
            <p:nvSpPr>
              <p:cNvPr id="61" name="文本框 60">
                <a:extLst>
                  <a:ext uri="{FF2B5EF4-FFF2-40B4-BE49-F238E27FC236}">
                    <a16:creationId xmlns:a16="http://schemas.microsoft.com/office/drawing/2014/main" id="{79CC3FCD-4756-C413-D2FC-F066FA168A84}"/>
                  </a:ext>
                </a:extLst>
              </p:cNvPr>
              <p:cNvSpPr txBox="1"/>
              <p:nvPr/>
            </p:nvSpPr>
            <p:spPr>
              <a:xfrm>
                <a:off x="4729598" y="5164782"/>
                <a:ext cx="1187122" cy="253916"/>
              </a:xfrm>
              <a:prstGeom prst="rect">
                <a:avLst/>
              </a:prstGeom>
              <a:noFill/>
            </p:spPr>
            <p:txBody>
              <a:bodyPr wrap="square">
                <a:spAutoFit/>
              </a:bodyPr>
              <a:lstStyle/>
              <a:p>
                <a:r>
                  <a:rPr lang="zh-CN" altLang="en-US" sz="1050" b="1"/>
                  <a:t>单月直播订单量</a:t>
                </a:r>
              </a:p>
            </p:txBody>
          </p:sp>
        </p:grpSp>
      </p:grpSp>
      <p:grpSp>
        <p:nvGrpSpPr>
          <p:cNvPr id="65" name="组合 64">
            <a:extLst>
              <a:ext uri="{FF2B5EF4-FFF2-40B4-BE49-F238E27FC236}">
                <a16:creationId xmlns:a16="http://schemas.microsoft.com/office/drawing/2014/main" id="{4179CA4E-39B2-146F-151C-E88248086B0F}"/>
              </a:ext>
            </a:extLst>
          </p:cNvPr>
          <p:cNvGrpSpPr/>
          <p:nvPr/>
        </p:nvGrpSpPr>
        <p:grpSpPr>
          <a:xfrm>
            <a:off x="9164345" y="2572887"/>
            <a:ext cx="2229661" cy="2762532"/>
            <a:chOff x="3687059" y="2663860"/>
            <a:chExt cx="2229661" cy="2762532"/>
          </a:xfrm>
        </p:grpSpPr>
        <p:sp>
          <p:nvSpPr>
            <p:cNvPr id="66" name="文本框 65">
              <a:extLst>
                <a:ext uri="{FF2B5EF4-FFF2-40B4-BE49-F238E27FC236}">
                  <a16:creationId xmlns:a16="http://schemas.microsoft.com/office/drawing/2014/main" id="{4BBD6D81-D4ED-46B4-8F18-0B59C2B752D3}"/>
                </a:ext>
              </a:extLst>
            </p:cNvPr>
            <p:cNvSpPr txBox="1"/>
            <p:nvPr/>
          </p:nvSpPr>
          <p:spPr>
            <a:xfrm>
              <a:off x="3687059" y="3049721"/>
              <a:ext cx="1939542" cy="246221"/>
            </a:xfrm>
            <a:prstGeom prst="rect">
              <a:avLst/>
            </a:prstGeom>
            <a:noFill/>
          </p:spPr>
          <p:txBody>
            <a:bodyPr wrap="square">
              <a:spAutoFit/>
            </a:bodyPr>
            <a:lstStyle/>
            <a:p>
              <a:pPr algn="ctr"/>
              <a:r>
                <a:rPr lang="zh-CN" altLang="en-US" sz="1000" b="1"/>
                <a:t>乡村姥姥形象</a:t>
              </a:r>
            </a:p>
          </p:txBody>
        </p:sp>
        <p:grpSp>
          <p:nvGrpSpPr>
            <p:cNvPr id="67" name="组合 66">
              <a:extLst>
                <a:ext uri="{FF2B5EF4-FFF2-40B4-BE49-F238E27FC236}">
                  <a16:creationId xmlns:a16="http://schemas.microsoft.com/office/drawing/2014/main" id="{82FD9F0A-F379-FCC2-8708-890329575E2B}"/>
                </a:ext>
              </a:extLst>
            </p:cNvPr>
            <p:cNvGrpSpPr/>
            <p:nvPr/>
          </p:nvGrpSpPr>
          <p:grpSpPr>
            <a:xfrm>
              <a:off x="3687059" y="2663860"/>
              <a:ext cx="2229661" cy="2762532"/>
              <a:chOff x="3687059" y="2663860"/>
              <a:chExt cx="2229661" cy="2762532"/>
            </a:xfrm>
          </p:grpSpPr>
          <p:sp>
            <p:nvSpPr>
              <p:cNvPr id="68" name="矩形: 圆角 67">
                <a:extLst>
                  <a:ext uri="{FF2B5EF4-FFF2-40B4-BE49-F238E27FC236}">
                    <a16:creationId xmlns:a16="http://schemas.microsoft.com/office/drawing/2014/main" id="{E012E277-0BCD-0789-6239-B9807B8C0839}"/>
                  </a:ext>
                </a:extLst>
              </p:cNvPr>
              <p:cNvSpPr/>
              <p:nvPr/>
            </p:nvSpPr>
            <p:spPr>
              <a:xfrm>
                <a:off x="3699374" y="2663860"/>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乡村美食家</a:t>
                </a:r>
              </a:p>
            </p:txBody>
          </p:sp>
          <p:sp>
            <p:nvSpPr>
              <p:cNvPr id="69" name="文本框 68">
                <a:extLst>
                  <a:ext uri="{FF2B5EF4-FFF2-40B4-BE49-F238E27FC236}">
                    <a16:creationId xmlns:a16="http://schemas.microsoft.com/office/drawing/2014/main" id="{175201D8-B087-ABC1-BAC8-6588EED111FC}"/>
                  </a:ext>
                </a:extLst>
              </p:cNvPr>
              <p:cNvSpPr txBox="1"/>
              <p:nvPr/>
            </p:nvSpPr>
            <p:spPr>
              <a:xfrm>
                <a:off x="3699374" y="3316747"/>
                <a:ext cx="2217346" cy="1331711"/>
              </a:xfrm>
              <a:prstGeom prst="rect">
                <a:avLst/>
              </a:prstGeom>
              <a:noFill/>
            </p:spPr>
            <p:txBody>
              <a:bodyPr wrap="square">
                <a:spAutoFit/>
              </a:bodyPr>
              <a:lstStyle/>
              <a:p>
                <a:pPr>
                  <a:lnSpc>
                    <a:spcPct val="150000"/>
                  </a:lnSpc>
                </a:pPr>
                <a:r>
                  <a:rPr lang="zh-CN" altLang="en-US" sz="1100"/>
                  <a:t>有独特才能：多种美食样样精通</a:t>
                </a:r>
                <a:endParaRPr lang="en-US" altLang="zh-CN" sz="1100"/>
              </a:p>
              <a:p>
                <a:pPr>
                  <a:lnSpc>
                    <a:spcPct val="150000"/>
                  </a:lnSpc>
                </a:pPr>
                <a:r>
                  <a:rPr lang="zh-CN" altLang="en-US" sz="1100"/>
                  <a:t>视频很有趣：经常口出金句，风趣幽默，生活态度积极乐观</a:t>
                </a:r>
                <a:endParaRPr lang="en-US" altLang="zh-CN" sz="1100"/>
              </a:p>
              <a:p>
                <a:pPr>
                  <a:lnSpc>
                    <a:spcPct val="150000"/>
                  </a:lnSpc>
                </a:pPr>
                <a:r>
                  <a:rPr lang="zh-CN" altLang="en-US" sz="1100"/>
                  <a:t>带货商品：面粉、水果、红薯农产品等</a:t>
                </a:r>
              </a:p>
            </p:txBody>
          </p:sp>
          <p:sp>
            <p:nvSpPr>
              <p:cNvPr id="70" name="文本框 69">
                <a:extLst>
                  <a:ext uri="{FF2B5EF4-FFF2-40B4-BE49-F238E27FC236}">
                    <a16:creationId xmlns:a16="http://schemas.microsoft.com/office/drawing/2014/main" id="{8A7F56C1-70F2-9FD9-1CEB-0F1DED4CCF0A}"/>
                  </a:ext>
                </a:extLst>
              </p:cNvPr>
              <p:cNvSpPr txBox="1"/>
              <p:nvPr/>
            </p:nvSpPr>
            <p:spPr>
              <a:xfrm>
                <a:off x="3687059" y="4721954"/>
                <a:ext cx="1042539" cy="369332"/>
              </a:xfrm>
              <a:prstGeom prst="rect">
                <a:avLst/>
              </a:prstGeom>
              <a:noFill/>
            </p:spPr>
            <p:txBody>
              <a:bodyPr wrap="square">
                <a:spAutoFit/>
              </a:bodyPr>
              <a:lstStyle/>
              <a:p>
                <a:r>
                  <a:rPr lang="en-US" altLang="zh-CN" b="1">
                    <a:solidFill>
                      <a:srgbClr val="7030A0"/>
                    </a:solidFill>
                  </a:rPr>
                  <a:t>3XX</a:t>
                </a:r>
                <a:r>
                  <a:rPr lang="zh-CN" altLang="en-US" b="1">
                    <a:solidFill>
                      <a:srgbClr val="7030A0"/>
                    </a:solidFill>
                  </a:rPr>
                  <a:t>万</a:t>
                </a:r>
                <a:r>
                  <a:rPr lang="en-US" altLang="zh-CN" b="1">
                    <a:solidFill>
                      <a:srgbClr val="7030A0"/>
                    </a:solidFill>
                  </a:rPr>
                  <a:t>+</a:t>
                </a:r>
                <a:endParaRPr lang="zh-CN" altLang="en-US" b="1">
                  <a:solidFill>
                    <a:srgbClr val="7030A0"/>
                  </a:solidFill>
                </a:endParaRPr>
              </a:p>
            </p:txBody>
          </p:sp>
          <p:sp>
            <p:nvSpPr>
              <p:cNvPr id="71" name="文本框 70">
                <a:extLst>
                  <a:ext uri="{FF2B5EF4-FFF2-40B4-BE49-F238E27FC236}">
                    <a16:creationId xmlns:a16="http://schemas.microsoft.com/office/drawing/2014/main" id="{0CEFFFA4-C64C-CCAE-8268-4993C79BB247}"/>
                  </a:ext>
                </a:extLst>
              </p:cNvPr>
              <p:cNvSpPr txBox="1"/>
              <p:nvPr/>
            </p:nvSpPr>
            <p:spPr>
              <a:xfrm>
                <a:off x="3687059" y="5164782"/>
                <a:ext cx="928361" cy="261610"/>
              </a:xfrm>
              <a:prstGeom prst="rect">
                <a:avLst/>
              </a:prstGeom>
              <a:noFill/>
            </p:spPr>
            <p:txBody>
              <a:bodyPr wrap="square">
                <a:spAutoFit/>
              </a:bodyPr>
              <a:lstStyle/>
              <a:p>
                <a:r>
                  <a:rPr lang="zh-CN" altLang="en-US" sz="1050" b="1"/>
                  <a:t>单月涨粉</a:t>
                </a:r>
              </a:p>
            </p:txBody>
          </p:sp>
          <p:sp>
            <p:nvSpPr>
              <p:cNvPr id="72" name="文本框 71">
                <a:extLst>
                  <a:ext uri="{FF2B5EF4-FFF2-40B4-BE49-F238E27FC236}">
                    <a16:creationId xmlns:a16="http://schemas.microsoft.com/office/drawing/2014/main" id="{1945EE01-2DD2-4FBD-6813-D186137EE12F}"/>
                  </a:ext>
                </a:extLst>
              </p:cNvPr>
              <p:cNvSpPr txBox="1"/>
              <p:nvPr/>
            </p:nvSpPr>
            <p:spPr>
              <a:xfrm>
                <a:off x="4729599" y="4721954"/>
                <a:ext cx="1042540" cy="369332"/>
              </a:xfrm>
              <a:prstGeom prst="rect">
                <a:avLst/>
              </a:prstGeom>
              <a:noFill/>
            </p:spPr>
            <p:txBody>
              <a:bodyPr wrap="square">
                <a:spAutoFit/>
              </a:bodyPr>
              <a:lstStyle/>
              <a:p>
                <a:r>
                  <a:rPr lang="en-US" altLang="zh-CN" b="1">
                    <a:solidFill>
                      <a:srgbClr val="7030A0"/>
                    </a:solidFill>
                  </a:rPr>
                  <a:t>5X</a:t>
                </a:r>
                <a:r>
                  <a:rPr lang="zh-CN" altLang="en-US" b="1">
                    <a:solidFill>
                      <a:srgbClr val="7030A0"/>
                    </a:solidFill>
                  </a:rPr>
                  <a:t>万</a:t>
                </a:r>
                <a:r>
                  <a:rPr lang="en-US" altLang="zh-CN" b="1">
                    <a:solidFill>
                      <a:srgbClr val="7030A0"/>
                    </a:solidFill>
                  </a:rPr>
                  <a:t>+</a:t>
                </a:r>
                <a:endParaRPr lang="zh-CN" altLang="en-US" b="1">
                  <a:solidFill>
                    <a:srgbClr val="7030A0"/>
                  </a:solidFill>
                </a:endParaRPr>
              </a:p>
            </p:txBody>
          </p:sp>
          <p:sp>
            <p:nvSpPr>
              <p:cNvPr id="73" name="文本框 72">
                <a:extLst>
                  <a:ext uri="{FF2B5EF4-FFF2-40B4-BE49-F238E27FC236}">
                    <a16:creationId xmlns:a16="http://schemas.microsoft.com/office/drawing/2014/main" id="{CFC9B74D-E294-C79C-D2E9-53061F85BD52}"/>
                  </a:ext>
                </a:extLst>
              </p:cNvPr>
              <p:cNvSpPr txBox="1"/>
              <p:nvPr/>
            </p:nvSpPr>
            <p:spPr>
              <a:xfrm>
                <a:off x="4729598" y="5164782"/>
                <a:ext cx="1187122" cy="253916"/>
              </a:xfrm>
              <a:prstGeom prst="rect">
                <a:avLst/>
              </a:prstGeom>
              <a:noFill/>
            </p:spPr>
            <p:txBody>
              <a:bodyPr wrap="square">
                <a:spAutoFit/>
              </a:bodyPr>
              <a:lstStyle/>
              <a:p>
                <a:r>
                  <a:rPr lang="zh-CN" altLang="en-US" sz="1050" b="1"/>
                  <a:t>单月直播订单量</a:t>
                </a:r>
              </a:p>
            </p:txBody>
          </p:sp>
        </p:grpSp>
      </p:grpSp>
    </p:spTree>
    <p:extLst>
      <p:ext uri="{BB962C8B-B14F-4D97-AF65-F5344CB8AC3E}">
        <p14:creationId xmlns:p14="http://schemas.microsoft.com/office/powerpoint/2010/main" val="2932641724"/>
      </p:ext>
    </p:extLst>
  </p:cSld>
  <p:clrMapOvr>
    <a:masterClrMapping/>
  </p:clrMapOvr>
  <p:transition spd="slow" advClick="0" advTm="0">
    <p:comb/>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4092808E-0FD5-424F-8430-8FC89EE38A66}"/>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F4E41D54-CE48-384B-921A-56BC655FAC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B094034E-0837-3FE0-4C77-C33FB8831DDA}"/>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内容力如何打造</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用好平台工具</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37FC9914-8D18-F064-3F3D-4BB0001375C2}"/>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15</a:t>
            </a:fld>
            <a:endParaRPr lang="zh-CN" altLang="en-US" sz="1000">
              <a:solidFill>
                <a:schemeClr val="tx1"/>
              </a:solidFill>
            </a:endParaRPr>
          </a:p>
        </p:txBody>
      </p:sp>
      <p:sp>
        <p:nvSpPr>
          <p:cNvPr id="30" name="矩形: 圆角 29">
            <a:extLst>
              <a:ext uri="{FF2B5EF4-FFF2-40B4-BE49-F238E27FC236}">
                <a16:creationId xmlns:a16="http://schemas.microsoft.com/office/drawing/2014/main" id="{A6D7F0D3-4071-2749-AB71-36EA3C50DE08}"/>
              </a:ext>
            </a:extLst>
          </p:cNvPr>
          <p:cNvSpPr/>
          <p:nvPr/>
        </p:nvSpPr>
        <p:spPr>
          <a:xfrm>
            <a:off x="3989975" y="1313121"/>
            <a:ext cx="4212050"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用好平台工具，内容力增长事半功倍</a:t>
            </a:r>
          </a:p>
        </p:txBody>
      </p:sp>
      <p:grpSp>
        <p:nvGrpSpPr>
          <p:cNvPr id="58" name="组合 57">
            <a:extLst>
              <a:ext uri="{FF2B5EF4-FFF2-40B4-BE49-F238E27FC236}">
                <a16:creationId xmlns:a16="http://schemas.microsoft.com/office/drawing/2014/main" id="{EDF01748-5378-9561-6D7F-78B362271374}"/>
              </a:ext>
            </a:extLst>
          </p:cNvPr>
          <p:cNvGrpSpPr/>
          <p:nvPr/>
        </p:nvGrpSpPr>
        <p:grpSpPr>
          <a:xfrm>
            <a:off x="921804" y="2181859"/>
            <a:ext cx="10348392" cy="3463971"/>
            <a:chOff x="791549" y="2174879"/>
            <a:chExt cx="10348392" cy="3463971"/>
          </a:xfrm>
        </p:grpSpPr>
        <p:sp>
          <p:nvSpPr>
            <p:cNvPr id="2" name="矩形: 圆角 1">
              <a:extLst>
                <a:ext uri="{FF2B5EF4-FFF2-40B4-BE49-F238E27FC236}">
                  <a16:creationId xmlns:a16="http://schemas.microsoft.com/office/drawing/2014/main" id="{89876A92-017F-17B0-1327-254B39AD5DDC}"/>
                </a:ext>
              </a:extLst>
            </p:cNvPr>
            <p:cNvSpPr/>
            <p:nvPr/>
          </p:nvSpPr>
          <p:spPr>
            <a:xfrm>
              <a:off x="3452585" y="2174879"/>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营销工具</a:t>
              </a:r>
            </a:p>
          </p:txBody>
        </p:sp>
        <p:sp>
          <p:nvSpPr>
            <p:cNvPr id="3" name="矩形: 圆角 2">
              <a:extLst>
                <a:ext uri="{FF2B5EF4-FFF2-40B4-BE49-F238E27FC236}">
                  <a16:creationId xmlns:a16="http://schemas.microsoft.com/office/drawing/2014/main" id="{FADF0445-7945-439F-471B-01F4D5EAE3E4}"/>
                </a:ext>
              </a:extLst>
            </p:cNvPr>
            <p:cNvSpPr/>
            <p:nvPr/>
          </p:nvSpPr>
          <p:spPr>
            <a:xfrm>
              <a:off x="9105617" y="2174879"/>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直播形式</a:t>
              </a:r>
            </a:p>
          </p:txBody>
        </p:sp>
        <p:pic>
          <p:nvPicPr>
            <p:cNvPr id="8" name="图片 7">
              <a:extLst>
                <a:ext uri="{FF2B5EF4-FFF2-40B4-BE49-F238E27FC236}">
                  <a16:creationId xmlns:a16="http://schemas.microsoft.com/office/drawing/2014/main" id="{96BF407D-FA74-45E6-5ECA-F3051503D5E0}"/>
                </a:ext>
              </a:extLst>
            </p:cNvPr>
            <p:cNvPicPr>
              <a:picLocks noChangeAspect="1"/>
            </p:cNvPicPr>
            <p:nvPr/>
          </p:nvPicPr>
          <p:blipFill>
            <a:blip r:embed="rId5"/>
            <a:stretch>
              <a:fillRect/>
            </a:stretch>
          </p:blipFill>
          <p:spPr>
            <a:xfrm>
              <a:off x="791549" y="3101568"/>
              <a:ext cx="1062919" cy="2049369"/>
            </a:xfrm>
            <a:prstGeom prst="roundRect">
              <a:avLst/>
            </a:prstGeom>
          </p:spPr>
        </p:pic>
        <p:pic>
          <p:nvPicPr>
            <p:cNvPr id="10" name="图片 9">
              <a:extLst>
                <a:ext uri="{FF2B5EF4-FFF2-40B4-BE49-F238E27FC236}">
                  <a16:creationId xmlns:a16="http://schemas.microsoft.com/office/drawing/2014/main" id="{29A92701-1E25-2007-847B-B6A3457A9E0C}"/>
                </a:ext>
              </a:extLst>
            </p:cNvPr>
            <p:cNvPicPr>
              <a:picLocks noChangeAspect="1"/>
            </p:cNvPicPr>
            <p:nvPr/>
          </p:nvPicPr>
          <p:blipFill>
            <a:blip r:embed="rId6"/>
            <a:stretch>
              <a:fillRect/>
            </a:stretch>
          </p:blipFill>
          <p:spPr>
            <a:xfrm>
              <a:off x="2023827" y="3101567"/>
              <a:ext cx="1040360" cy="2049195"/>
            </a:xfrm>
            <a:prstGeom prst="roundRect">
              <a:avLst/>
            </a:prstGeom>
          </p:spPr>
        </p:pic>
        <p:pic>
          <p:nvPicPr>
            <p:cNvPr id="13" name="图片 12">
              <a:extLst>
                <a:ext uri="{FF2B5EF4-FFF2-40B4-BE49-F238E27FC236}">
                  <a16:creationId xmlns:a16="http://schemas.microsoft.com/office/drawing/2014/main" id="{B0B0739B-DA70-4770-5413-351B2513A331}"/>
                </a:ext>
              </a:extLst>
            </p:cNvPr>
            <p:cNvPicPr>
              <a:picLocks noChangeAspect="1"/>
            </p:cNvPicPr>
            <p:nvPr/>
          </p:nvPicPr>
          <p:blipFill>
            <a:blip r:embed="rId7"/>
            <a:stretch>
              <a:fillRect/>
            </a:stretch>
          </p:blipFill>
          <p:spPr>
            <a:xfrm>
              <a:off x="3233546" y="3101567"/>
              <a:ext cx="1017037" cy="2034075"/>
            </a:xfrm>
            <a:prstGeom prst="roundRect">
              <a:avLst/>
            </a:prstGeom>
          </p:spPr>
        </p:pic>
        <p:pic>
          <p:nvPicPr>
            <p:cNvPr id="15" name="图片 14">
              <a:extLst>
                <a:ext uri="{FF2B5EF4-FFF2-40B4-BE49-F238E27FC236}">
                  <a16:creationId xmlns:a16="http://schemas.microsoft.com/office/drawing/2014/main" id="{1D2C5F35-CC4A-190D-A755-5251A0F92678}"/>
                </a:ext>
              </a:extLst>
            </p:cNvPr>
            <p:cNvPicPr>
              <a:picLocks noChangeAspect="1"/>
            </p:cNvPicPr>
            <p:nvPr/>
          </p:nvPicPr>
          <p:blipFill>
            <a:blip r:embed="rId8"/>
            <a:stretch>
              <a:fillRect/>
            </a:stretch>
          </p:blipFill>
          <p:spPr>
            <a:xfrm>
              <a:off x="4419942" y="3101566"/>
              <a:ext cx="1048241" cy="2049195"/>
            </a:xfrm>
            <a:prstGeom prst="roundRect">
              <a:avLst/>
            </a:prstGeom>
          </p:spPr>
        </p:pic>
        <p:pic>
          <p:nvPicPr>
            <p:cNvPr id="18" name="图片 17">
              <a:extLst>
                <a:ext uri="{FF2B5EF4-FFF2-40B4-BE49-F238E27FC236}">
                  <a16:creationId xmlns:a16="http://schemas.microsoft.com/office/drawing/2014/main" id="{BB33AA3A-BFC7-397F-C5A9-E0F05678345E}"/>
                </a:ext>
              </a:extLst>
            </p:cNvPr>
            <p:cNvPicPr>
              <a:picLocks noChangeAspect="1"/>
            </p:cNvPicPr>
            <p:nvPr/>
          </p:nvPicPr>
          <p:blipFill>
            <a:blip r:embed="rId9"/>
            <a:stretch>
              <a:fillRect/>
            </a:stretch>
          </p:blipFill>
          <p:spPr>
            <a:xfrm>
              <a:off x="5637542" y="3101566"/>
              <a:ext cx="1032331" cy="2049139"/>
            </a:xfrm>
            <a:prstGeom prst="roundRect">
              <a:avLst/>
            </a:prstGeom>
          </p:spPr>
        </p:pic>
        <p:pic>
          <p:nvPicPr>
            <p:cNvPr id="21" name="图片 20">
              <a:extLst>
                <a:ext uri="{FF2B5EF4-FFF2-40B4-BE49-F238E27FC236}">
                  <a16:creationId xmlns:a16="http://schemas.microsoft.com/office/drawing/2014/main" id="{7488DC1C-3C71-4706-0C9B-C01C00A5DB0E}"/>
                </a:ext>
              </a:extLst>
            </p:cNvPr>
            <p:cNvPicPr>
              <a:picLocks noChangeAspect="1"/>
            </p:cNvPicPr>
            <p:nvPr/>
          </p:nvPicPr>
          <p:blipFill>
            <a:blip r:embed="rId10"/>
            <a:stretch>
              <a:fillRect/>
            </a:stretch>
          </p:blipFill>
          <p:spPr>
            <a:xfrm>
              <a:off x="6839232" y="3101565"/>
              <a:ext cx="1051839" cy="2049139"/>
            </a:xfrm>
            <a:prstGeom prst="roundRect">
              <a:avLst/>
            </a:prstGeom>
          </p:spPr>
        </p:pic>
        <p:pic>
          <p:nvPicPr>
            <p:cNvPr id="27" name="图片 26">
              <a:extLst>
                <a:ext uri="{FF2B5EF4-FFF2-40B4-BE49-F238E27FC236}">
                  <a16:creationId xmlns:a16="http://schemas.microsoft.com/office/drawing/2014/main" id="{531B4749-AF2D-3FE0-6C5C-D2757C6CDB9D}"/>
                </a:ext>
              </a:extLst>
            </p:cNvPr>
            <p:cNvPicPr>
              <a:picLocks noChangeAspect="1"/>
            </p:cNvPicPr>
            <p:nvPr/>
          </p:nvPicPr>
          <p:blipFill>
            <a:blip r:embed="rId11"/>
            <a:stretch>
              <a:fillRect/>
            </a:stretch>
          </p:blipFill>
          <p:spPr>
            <a:xfrm>
              <a:off x="8912123" y="3131922"/>
              <a:ext cx="1020904" cy="2018780"/>
            </a:xfrm>
            <a:prstGeom prst="roundRect">
              <a:avLst/>
            </a:prstGeom>
          </p:spPr>
        </p:pic>
        <p:pic>
          <p:nvPicPr>
            <p:cNvPr id="32" name="图片 31">
              <a:extLst>
                <a:ext uri="{FF2B5EF4-FFF2-40B4-BE49-F238E27FC236}">
                  <a16:creationId xmlns:a16="http://schemas.microsoft.com/office/drawing/2014/main" id="{73796099-3EDE-D179-C0AB-3446E7BB7B5E}"/>
                </a:ext>
              </a:extLst>
            </p:cNvPr>
            <p:cNvPicPr>
              <a:picLocks noChangeAspect="1"/>
            </p:cNvPicPr>
            <p:nvPr/>
          </p:nvPicPr>
          <p:blipFill>
            <a:blip r:embed="rId12"/>
            <a:stretch>
              <a:fillRect/>
            </a:stretch>
          </p:blipFill>
          <p:spPr>
            <a:xfrm>
              <a:off x="10099963" y="3131920"/>
              <a:ext cx="1039978" cy="2018782"/>
            </a:xfrm>
            <a:prstGeom prst="roundRect">
              <a:avLst/>
            </a:prstGeom>
          </p:spPr>
        </p:pic>
        <p:grpSp>
          <p:nvGrpSpPr>
            <p:cNvPr id="36" name="组合 35">
              <a:extLst>
                <a:ext uri="{FF2B5EF4-FFF2-40B4-BE49-F238E27FC236}">
                  <a16:creationId xmlns:a16="http://schemas.microsoft.com/office/drawing/2014/main" id="{363C4D8A-C386-A81A-60D9-625DB22E3DBA}"/>
                </a:ext>
              </a:extLst>
            </p:cNvPr>
            <p:cNvGrpSpPr/>
            <p:nvPr/>
          </p:nvGrpSpPr>
          <p:grpSpPr>
            <a:xfrm>
              <a:off x="856951" y="2715279"/>
              <a:ext cx="932114" cy="2754294"/>
              <a:chOff x="856951" y="2715279"/>
              <a:chExt cx="932114" cy="2754294"/>
            </a:xfrm>
          </p:grpSpPr>
          <p:sp>
            <p:nvSpPr>
              <p:cNvPr id="33" name="矩形: 圆角 32">
                <a:extLst>
                  <a:ext uri="{FF2B5EF4-FFF2-40B4-BE49-F238E27FC236}">
                    <a16:creationId xmlns:a16="http://schemas.microsoft.com/office/drawing/2014/main" id="{4A80D016-9263-582E-E1BB-20257BD56EC4}"/>
                  </a:ext>
                </a:extLst>
              </p:cNvPr>
              <p:cNvSpPr/>
              <p:nvPr/>
            </p:nvSpPr>
            <p:spPr>
              <a:xfrm>
                <a:off x="856951" y="2715279"/>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红包</a:t>
                </a:r>
              </a:p>
            </p:txBody>
          </p:sp>
          <p:sp>
            <p:nvSpPr>
              <p:cNvPr id="35" name="文本框 34">
                <a:extLst>
                  <a:ext uri="{FF2B5EF4-FFF2-40B4-BE49-F238E27FC236}">
                    <a16:creationId xmlns:a16="http://schemas.microsoft.com/office/drawing/2014/main" id="{B6EF0695-25B7-D3DA-BB1A-0574FFBA5175}"/>
                  </a:ext>
                </a:extLst>
              </p:cNvPr>
              <p:cNvSpPr txBox="1"/>
              <p:nvPr/>
            </p:nvSpPr>
            <p:spPr>
              <a:xfrm>
                <a:off x="892856" y="5207963"/>
                <a:ext cx="860303" cy="261610"/>
              </a:xfrm>
              <a:prstGeom prst="rect">
                <a:avLst/>
              </a:prstGeom>
              <a:noFill/>
            </p:spPr>
            <p:txBody>
              <a:bodyPr wrap="square">
                <a:spAutoFit/>
              </a:bodyPr>
              <a:lstStyle/>
              <a:p>
                <a:pPr algn="ctr"/>
                <a:r>
                  <a:rPr lang="zh-CN" altLang="en-US" sz="1100" b="1">
                    <a:solidFill>
                      <a:schemeClr val="tx1"/>
                    </a:solidFill>
                    <a:latin typeface="Arial" panose="020B0604020202020204" pitchFamily="34" charset="0"/>
                    <a:ea typeface="微软雅黑" panose="020B0503020204020204" pitchFamily="34" charset="-122"/>
                  </a:rPr>
                  <a:t>提升停留</a:t>
                </a:r>
              </a:p>
            </p:txBody>
          </p:sp>
        </p:grpSp>
        <p:grpSp>
          <p:nvGrpSpPr>
            <p:cNvPr id="37" name="组合 36">
              <a:extLst>
                <a:ext uri="{FF2B5EF4-FFF2-40B4-BE49-F238E27FC236}">
                  <a16:creationId xmlns:a16="http://schemas.microsoft.com/office/drawing/2014/main" id="{3204AF9F-D02C-9AAB-94EF-E04F113C7201}"/>
                </a:ext>
              </a:extLst>
            </p:cNvPr>
            <p:cNvGrpSpPr/>
            <p:nvPr/>
          </p:nvGrpSpPr>
          <p:grpSpPr>
            <a:xfrm>
              <a:off x="2081965" y="2715279"/>
              <a:ext cx="932114" cy="2923571"/>
              <a:chOff x="856951" y="2715279"/>
              <a:chExt cx="932114" cy="2923571"/>
            </a:xfrm>
          </p:grpSpPr>
          <p:sp>
            <p:nvSpPr>
              <p:cNvPr id="38" name="矩形: 圆角 37">
                <a:extLst>
                  <a:ext uri="{FF2B5EF4-FFF2-40B4-BE49-F238E27FC236}">
                    <a16:creationId xmlns:a16="http://schemas.microsoft.com/office/drawing/2014/main" id="{A861C2F6-5713-1694-8211-E219F67B4BE9}"/>
                  </a:ext>
                </a:extLst>
              </p:cNvPr>
              <p:cNvSpPr/>
              <p:nvPr/>
            </p:nvSpPr>
            <p:spPr>
              <a:xfrm>
                <a:off x="856951" y="2715279"/>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红包</a:t>
                </a:r>
              </a:p>
            </p:txBody>
          </p:sp>
          <p:sp>
            <p:nvSpPr>
              <p:cNvPr id="39" name="文本框 38">
                <a:extLst>
                  <a:ext uri="{FF2B5EF4-FFF2-40B4-BE49-F238E27FC236}">
                    <a16:creationId xmlns:a16="http://schemas.microsoft.com/office/drawing/2014/main" id="{8742F359-C253-A22F-2CD7-CD4E878BFDA6}"/>
                  </a:ext>
                </a:extLst>
              </p:cNvPr>
              <p:cNvSpPr txBox="1"/>
              <p:nvPr/>
            </p:nvSpPr>
            <p:spPr>
              <a:xfrm>
                <a:off x="892856" y="5207963"/>
                <a:ext cx="860303" cy="430887"/>
              </a:xfrm>
              <a:prstGeom prst="rect">
                <a:avLst/>
              </a:prstGeom>
              <a:noFill/>
            </p:spPr>
            <p:txBody>
              <a:bodyPr wrap="square">
                <a:spAutoFit/>
              </a:bodyPr>
              <a:lstStyle/>
              <a:p>
                <a:pPr algn="ctr"/>
                <a:r>
                  <a:rPr lang="zh-CN" altLang="en-US" sz="1100" b="1">
                    <a:solidFill>
                      <a:schemeClr val="tx1"/>
                    </a:solidFill>
                    <a:latin typeface="Arial" panose="020B0604020202020204" pitchFamily="34" charset="0"/>
                    <a:ea typeface="微软雅黑" panose="020B0503020204020204" pitchFamily="34" charset="-122"/>
                  </a:rPr>
                  <a:t>提升停留</a:t>
                </a:r>
                <a:endParaRPr lang="en-US" altLang="zh-CN" sz="1100" b="1">
                  <a:solidFill>
                    <a:schemeClr val="tx1"/>
                  </a:solidFill>
                  <a:latin typeface="Arial" panose="020B0604020202020204" pitchFamily="34" charset="0"/>
                  <a:ea typeface="微软雅黑" panose="020B0503020204020204" pitchFamily="34" charset="-122"/>
                </a:endParaRPr>
              </a:p>
              <a:p>
                <a:pPr algn="ctr"/>
                <a:r>
                  <a:rPr lang="zh-CN" altLang="en-US" sz="1100" b="1">
                    <a:latin typeface="Arial" panose="020B0604020202020204" pitchFamily="34" charset="0"/>
                    <a:ea typeface="微软雅黑" panose="020B0503020204020204" pitchFamily="34" charset="-122"/>
                  </a:rPr>
                  <a:t>激发互动</a:t>
                </a:r>
              </a:p>
            </p:txBody>
          </p:sp>
        </p:grpSp>
        <p:grpSp>
          <p:nvGrpSpPr>
            <p:cNvPr id="40" name="组合 39">
              <a:extLst>
                <a:ext uri="{FF2B5EF4-FFF2-40B4-BE49-F238E27FC236}">
                  <a16:creationId xmlns:a16="http://schemas.microsoft.com/office/drawing/2014/main" id="{23B2EEF9-9942-A269-BAB5-989EDC2A44B9}"/>
                </a:ext>
              </a:extLst>
            </p:cNvPr>
            <p:cNvGrpSpPr/>
            <p:nvPr/>
          </p:nvGrpSpPr>
          <p:grpSpPr>
            <a:xfrm>
              <a:off x="3249285" y="2715279"/>
              <a:ext cx="932114" cy="2923571"/>
              <a:chOff x="856951" y="2715279"/>
              <a:chExt cx="932114" cy="2923571"/>
            </a:xfrm>
          </p:grpSpPr>
          <p:sp>
            <p:nvSpPr>
              <p:cNvPr id="41" name="矩形: 圆角 40">
                <a:extLst>
                  <a:ext uri="{FF2B5EF4-FFF2-40B4-BE49-F238E27FC236}">
                    <a16:creationId xmlns:a16="http://schemas.microsoft.com/office/drawing/2014/main" id="{C1779190-B07F-E7BF-C696-7767314950E8}"/>
                  </a:ext>
                </a:extLst>
              </p:cNvPr>
              <p:cNvSpPr/>
              <p:nvPr/>
            </p:nvSpPr>
            <p:spPr>
              <a:xfrm>
                <a:off x="856951" y="2715279"/>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红包</a:t>
                </a:r>
              </a:p>
            </p:txBody>
          </p:sp>
          <p:sp>
            <p:nvSpPr>
              <p:cNvPr id="42" name="文本框 41">
                <a:extLst>
                  <a:ext uri="{FF2B5EF4-FFF2-40B4-BE49-F238E27FC236}">
                    <a16:creationId xmlns:a16="http://schemas.microsoft.com/office/drawing/2014/main" id="{441BF0BD-0551-9799-73DC-52D791E584A8}"/>
                  </a:ext>
                </a:extLst>
              </p:cNvPr>
              <p:cNvSpPr txBox="1"/>
              <p:nvPr/>
            </p:nvSpPr>
            <p:spPr>
              <a:xfrm>
                <a:off x="892856" y="5207963"/>
                <a:ext cx="860303" cy="430887"/>
              </a:xfrm>
              <a:prstGeom prst="rect">
                <a:avLst/>
              </a:prstGeom>
              <a:noFill/>
            </p:spPr>
            <p:txBody>
              <a:bodyPr wrap="square">
                <a:spAutoFit/>
              </a:bodyPr>
              <a:lstStyle/>
              <a:p>
                <a:pPr algn="ctr"/>
                <a:r>
                  <a:rPr lang="zh-CN" altLang="en-US" sz="1100" b="1">
                    <a:solidFill>
                      <a:schemeClr val="tx1"/>
                    </a:solidFill>
                    <a:latin typeface="Arial" panose="020B0604020202020204" pitchFamily="34" charset="0"/>
                    <a:ea typeface="微软雅黑" panose="020B0503020204020204" pitchFamily="34" charset="-122"/>
                  </a:rPr>
                  <a:t>提升停留</a:t>
                </a:r>
                <a:endParaRPr lang="en-US" altLang="zh-CN" sz="1100" b="1">
                  <a:solidFill>
                    <a:schemeClr val="tx1"/>
                  </a:solidFill>
                  <a:latin typeface="Arial" panose="020B0604020202020204" pitchFamily="34" charset="0"/>
                  <a:ea typeface="微软雅黑" panose="020B0503020204020204" pitchFamily="34" charset="-122"/>
                </a:endParaRPr>
              </a:p>
              <a:p>
                <a:pPr algn="ctr"/>
                <a:r>
                  <a:rPr lang="zh-CN" altLang="en-US" sz="1100" b="1">
                    <a:latin typeface="Arial" panose="020B0604020202020204" pitchFamily="34" charset="0"/>
                    <a:ea typeface="微软雅黑" panose="020B0503020204020204" pitchFamily="34" charset="-122"/>
                  </a:rPr>
                  <a:t>激发互动</a:t>
                </a:r>
              </a:p>
            </p:txBody>
          </p:sp>
        </p:grpSp>
        <p:grpSp>
          <p:nvGrpSpPr>
            <p:cNvPr id="43" name="组合 42">
              <a:extLst>
                <a:ext uri="{FF2B5EF4-FFF2-40B4-BE49-F238E27FC236}">
                  <a16:creationId xmlns:a16="http://schemas.microsoft.com/office/drawing/2014/main" id="{EB36772C-6AF5-4D98-6EAB-714213A75C80}"/>
                </a:ext>
              </a:extLst>
            </p:cNvPr>
            <p:cNvGrpSpPr/>
            <p:nvPr/>
          </p:nvGrpSpPr>
          <p:grpSpPr>
            <a:xfrm>
              <a:off x="4474299" y="2715279"/>
              <a:ext cx="932114" cy="2754294"/>
              <a:chOff x="856951" y="2715279"/>
              <a:chExt cx="932114" cy="2754294"/>
            </a:xfrm>
          </p:grpSpPr>
          <p:sp>
            <p:nvSpPr>
              <p:cNvPr id="44" name="矩形: 圆角 43">
                <a:extLst>
                  <a:ext uri="{FF2B5EF4-FFF2-40B4-BE49-F238E27FC236}">
                    <a16:creationId xmlns:a16="http://schemas.microsoft.com/office/drawing/2014/main" id="{667EA245-1099-DA91-1E64-2812BFFB815D}"/>
                  </a:ext>
                </a:extLst>
              </p:cNvPr>
              <p:cNvSpPr/>
              <p:nvPr/>
            </p:nvSpPr>
            <p:spPr>
              <a:xfrm>
                <a:off x="856951" y="2715279"/>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红包</a:t>
                </a:r>
              </a:p>
            </p:txBody>
          </p:sp>
          <p:sp>
            <p:nvSpPr>
              <p:cNvPr id="45" name="文本框 44">
                <a:extLst>
                  <a:ext uri="{FF2B5EF4-FFF2-40B4-BE49-F238E27FC236}">
                    <a16:creationId xmlns:a16="http://schemas.microsoft.com/office/drawing/2014/main" id="{C220B1B8-33B1-4A93-DDA4-05305AF81EAC}"/>
                  </a:ext>
                </a:extLst>
              </p:cNvPr>
              <p:cNvSpPr txBox="1"/>
              <p:nvPr/>
            </p:nvSpPr>
            <p:spPr>
              <a:xfrm>
                <a:off x="892856" y="5207963"/>
                <a:ext cx="860303" cy="261610"/>
              </a:xfrm>
              <a:prstGeom prst="rect">
                <a:avLst/>
              </a:prstGeom>
              <a:noFill/>
            </p:spPr>
            <p:txBody>
              <a:bodyPr wrap="square">
                <a:spAutoFit/>
              </a:bodyPr>
              <a:lstStyle/>
              <a:p>
                <a:pPr algn="ctr"/>
                <a:r>
                  <a:rPr lang="zh-CN" altLang="en-US" sz="1100" b="1">
                    <a:latin typeface="Arial" panose="020B0604020202020204" pitchFamily="34" charset="0"/>
                    <a:ea typeface="微软雅黑" panose="020B0503020204020204" pitchFamily="34" charset="-122"/>
                  </a:rPr>
                  <a:t>激发互动</a:t>
                </a:r>
              </a:p>
            </p:txBody>
          </p:sp>
        </p:grpSp>
        <p:grpSp>
          <p:nvGrpSpPr>
            <p:cNvPr id="46" name="组合 45">
              <a:extLst>
                <a:ext uri="{FF2B5EF4-FFF2-40B4-BE49-F238E27FC236}">
                  <a16:creationId xmlns:a16="http://schemas.microsoft.com/office/drawing/2014/main" id="{B9DD7ED0-E086-8350-C35D-E744248681B8}"/>
                </a:ext>
              </a:extLst>
            </p:cNvPr>
            <p:cNvGrpSpPr/>
            <p:nvPr/>
          </p:nvGrpSpPr>
          <p:grpSpPr>
            <a:xfrm>
              <a:off x="5699313" y="2715279"/>
              <a:ext cx="932114" cy="2754294"/>
              <a:chOff x="856951" y="2715279"/>
              <a:chExt cx="932114" cy="2754294"/>
            </a:xfrm>
          </p:grpSpPr>
          <p:sp>
            <p:nvSpPr>
              <p:cNvPr id="47" name="矩形: 圆角 46">
                <a:extLst>
                  <a:ext uri="{FF2B5EF4-FFF2-40B4-BE49-F238E27FC236}">
                    <a16:creationId xmlns:a16="http://schemas.microsoft.com/office/drawing/2014/main" id="{753A531E-199C-3980-6ADE-71CD665F7716}"/>
                  </a:ext>
                </a:extLst>
              </p:cNvPr>
              <p:cNvSpPr/>
              <p:nvPr/>
            </p:nvSpPr>
            <p:spPr>
              <a:xfrm>
                <a:off x="856951" y="2715279"/>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红包</a:t>
                </a:r>
              </a:p>
            </p:txBody>
          </p:sp>
          <p:sp>
            <p:nvSpPr>
              <p:cNvPr id="48" name="文本框 47">
                <a:extLst>
                  <a:ext uri="{FF2B5EF4-FFF2-40B4-BE49-F238E27FC236}">
                    <a16:creationId xmlns:a16="http://schemas.microsoft.com/office/drawing/2014/main" id="{ED152980-D797-7C4E-3C74-A45E3CDE5F25}"/>
                  </a:ext>
                </a:extLst>
              </p:cNvPr>
              <p:cNvSpPr txBox="1"/>
              <p:nvPr/>
            </p:nvSpPr>
            <p:spPr>
              <a:xfrm>
                <a:off x="892856" y="5207963"/>
                <a:ext cx="860303" cy="261610"/>
              </a:xfrm>
              <a:prstGeom prst="rect">
                <a:avLst/>
              </a:prstGeom>
              <a:noFill/>
            </p:spPr>
            <p:txBody>
              <a:bodyPr wrap="square">
                <a:spAutoFit/>
              </a:bodyPr>
              <a:lstStyle/>
              <a:p>
                <a:pPr algn="ctr"/>
                <a:r>
                  <a:rPr lang="zh-CN" altLang="en-US" sz="1100" b="1">
                    <a:solidFill>
                      <a:schemeClr val="tx1"/>
                    </a:solidFill>
                    <a:latin typeface="Arial" panose="020B0604020202020204" pitchFamily="34" charset="0"/>
                    <a:ea typeface="微软雅黑" panose="020B0503020204020204" pitchFamily="34" charset="-122"/>
                  </a:rPr>
                  <a:t>涨粉</a:t>
                </a:r>
              </a:p>
            </p:txBody>
          </p:sp>
        </p:grpSp>
        <p:grpSp>
          <p:nvGrpSpPr>
            <p:cNvPr id="49" name="组合 48">
              <a:extLst>
                <a:ext uri="{FF2B5EF4-FFF2-40B4-BE49-F238E27FC236}">
                  <a16:creationId xmlns:a16="http://schemas.microsoft.com/office/drawing/2014/main" id="{B2156766-5C2F-4AC1-A52C-B12348745135}"/>
                </a:ext>
              </a:extLst>
            </p:cNvPr>
            <p:cNvGrpSpPr/>
            <p:nvPr/>
          </p:nvGrpSpPr>
          <p:grpSpPr>
            <a:xfrm>
              <a:off x="6924327" y="2715279"/>
              <a:ext cx="932114" cy="2754294"/>
              <a:chOff x="856951" y="2715279"/>
              <a:chExt cx="932114" cy="2754294"/>
            </a:xfrm>
          </p:grpSpPr>
          <p:sp>
            <p:nvSpPr>
              <p:cNvPr id="50" name="矩形: 圆角 49">
                <a:extLst>
                  <a:ext uri="{FF2B5EF4-FFF2-40B4-BE49-F238E27FC236}">
                    <a16:creationId xmlns:a16="http://schemas.microsoft.com/office/drawing/2014/main" id="{7372257F-6A47-4697-490C-7491AEF0BEC2}"/>
                  </a:ext>
                </a:extLst>
              </p:cNvPr>
              <p:cNvSpPr/>
              <p:nvPr/>
            </p:nvSpPr>
            <p:spPr>
              <a:xfrm>
                <a:off x="856951" y="2715279"/>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红包</a:t>
                </a:r>
              </a:p>
            </p:txBody>
          </p:sp>
          <p:sp>
            <p:nvSpPr>
              <p:cNvPr id="51" name="文本框 50">
                <a:extLst>
                  <a:ext uri="{FF2B5EF4-FFF2-40B4-BE49-F238E27FC236}">
                    <a16:creationId xmlns:a16="http://schemas.microsoft.com/office/drawing/2014/main" id="{CC3DE917-0E29-DC05-3130-8DA8480920EF}"/>
                  </a:ext>
                </a:extLst>
              </p:cNvPr>
              <p:cNvSpPr txBox="1"/>
              <p:nvPr/>
            </p:nvSpPr>
            <p:spPr>
              <a:xfrm>
                <a:off x="892856" y="5207963"/>
                <a:ext cx="860303" cy="261610"/>
              </a:xfrm>
              <a:prstGeom prst="rect">
                <a:avLst/>
              </a:prstGeom>
              <a:noFill/>
            </p:spPr>
            <p:txBody>
              <a:bodyPr wrap="square">
                <a:spAutoFit/>
              </a:bodyPr>
              <a:lstStyle/>
              <a:p>
                <a:pPr algn="ctr"/>
                <a:r>
                  <a:rPr lang="zh-CN" altLang="en-US" sz="1100" b="1">
                    <a:latin typeface="Arial" panose="020B0604020202020204" pitchFamily="34" charset="0"/>
                    <a:ea typeface="微软雅黑" panose="020B0503020204020204" pitchFamily="34" charset="-122"/>
                  </a:rPr>
                  <a:t>激发互动</a:t>
                </a:r>
              </a:p>
            </p:txBody>
          </p:sp>
        </p:grpSp>
        <p:grpSp>
          <p:nvGrpSpPr>
            <p:cNvPr id="52" name="组合 51">
              <a:extLst>
                <a:ext uri="{FF2B5EF4-FFF2-40B4-BE49-F238E27FC236}">
                  <a16:creationId xmlns:a16="http://schemas.microsoft.com/office/drawing/2014/main" id="{AF19261F-E63F-6C45-9E8F-57D1CC351395}"/>
                </a:ext>
              </a:extLst>
            </p:cNvPr>
            <p:cNvGrpSpPr/>
            <p:nvPr/>
          </p:nvGrpSpPr>
          <p:grpSpPr>
            <a:xfrm>
              <a:off x="8924081" y="2715279"/>
              <a:ext cx="932114" cy="2754294"/>
              <a:chOff x="856951" y="2715279"/>
              <a:chExt cx="932114" cy="2754294"/>
            </a:xfrm>
          </p:grpSpPr>
          <p:sp>
            <p:nvSpPr>
              <p:cNvPr id="53" name="矩形: 圆角 52">
                <a:extLst>
                  <a:ext uri="{FF2B5EF4-FFF2-40B4-BE49-F238E27FC236}">
                    <a16:creationId xmlns:a16="http://schemas.microsoft.com/office/drawing/2014/main" id="{FCBAFB82-4C7D-7DD3-7395-8C21AE6BDE88}"/>
                  </a:ext>
                </a:extLst>
              </p:cNvPr>
              <p:cNvSpPr/>
              <p:nvPr/>
            </p:nvSpPr>
            <p:spPr>
              <a:xfrm>
                <a:off x="856951" y="2715279"/>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红包</a:t>
                </a:r>
              </a:p>
            </p:txBody>
          </p:sp>
          <p:sp>
            <p:nvSpPr>
              <p:cNvPr id="54" name="文本框 53">
                <a:extLst>
                  <a:ext uri="{FF2B5EF4-FFF2-40B4-BE49-F238E27FC236}">
                    <a16:creationId xmlns:a16="http://schemas.microsoft.com/office/drawing/2014/main" id="{8D733436-7F6E-A16B-013F-2CEEE8551F31}"/>
                  </a:ext>
                </a:extLst>
              </p:cNvPr>
              <p:cNvSpPr txBox="1"/>
              <p:nvPr/>
            </p:nvSpPr>
            <p:spPr>
              <a:xfrm>
                <a:off x="892856" y="5207963"/>
                <a:ext cx="860303" cy="261610"/>
              </a:xfrm>
              <a:prstGeom prst="rect">
                <a:avLst/>
              </a:prstGeom>
              <a:noFill/>
            </p:spPr>
            <p:txBody>
              <a:bodyPr wrap="square">
                <a:spAutoFit/>
              </a:bodyPr>
              <a:lstStyle/>
              <a:p>
                <a:pPr algn="ctr"/>
                <a:r>
                  <a:rPr lang="zh-CN" altLang="en-US" sz="1100" b="1">
                    <a:solidFill>
                      <a:schemeClr val="tx1"/>
                    </a:solidFill>
                    <a:latin typeface="Arial" panose="020B0604020202020204" pitchFamily="34" charset="0"/>
                    <a:ea typeface="微软雅黑" panose="020B0503020204020204" pitchFamily="34" charset="-122"/>
                  </a:rPr>
                  <a:t>激发互动</a:t>
                </a:r>
              </a:p>
            </p:txBody>
          </p:sp>
        </p:grpSp>
        <p:grpSp>
          <p:nvGrpSpPr>
            <p:cNvPr id="55" name="组合 54">
              <a:extLst>
                <a:ext uri="{FF2B5EF4-FFF2-40B4-BE49-F238E27FC236}">
                  <a16:creationId xmlns:a16="http://schemas.microsoft.com/office/drawing/2014/main" id="{D2B51CE0-6827-E9E7-165F-0EA8A65ECB97}"/>
                </a:ext>
              </a:extLst>
            </p:cNvPr>
            <p:cNvGrpSpPr/>
            <p:nvPr/>
          </p:nvGrpSpPr>
          <p:grpSpPr>
            <a:xfrm>
              <a:off x="10099963" y="2715279"/>
              <a:ext cx="932114" cy="2754294"/>
              <a:chOff x="856951" y="2715279"/>
              <a:chExt cx="932114" cy="2754294"/>
            </a:xfrm>
          </p:grpSpPr>
          <p:sp>
            <p:nvSpPr>
              <p:cNvPr id="56" name="矩形: 圆角 55">
                <a:extLst>
                  <a:ext uri="{FF2B5EF4-FFF2-40B4-BE49-F238E27FC236}">
                    <a16:creationId xmlns:a16="http://schemas.microsoft.com/office/drawing/2014/main" id="{62B7D13F-B2B7-AEA0-2D40-8195CCF0EC8A}"/>
                  </a:ext>
                </a:extLst>
              </p:cNvPr>
              <p:cNvSpPr/>
              <p:nvPr/>
            </p:nvSpPr>
            <p:spPr>
              <a:xfrm>
                <a:off x="856951" y="2715279"/>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红包</a:t>
                </a:r>
              </a:p>
            </p:txBody>
          </p:sp>
          <p:sp>
            <p:nvSpPr>
              <p:cNvPr id="57" name="文本框 56">
                <a:extLst>
                  <a:ext uri="{FF2B5EF4-FFF2-40B4-BE49-F238E27FC236}">
                    <a16:creationId xmlns:a16="http://schemas.microsoft.com/office/drawing/2014/main" id="{1DEB23C7-601D-2B8E-9D01-FD5DDFB1B322}"/>
                  </a:ext>
                </a:extLst>
              </p:cNvPr>
              <p:cNvSpPr txBox="1"/>
              <p:nvPr/>
            </p:nvSpPr>
            <p:spPr>
              <a:xfrm>
                <a:off x="892856" y="5207963"/>
                <a:ext cx="860303" cy="261610"/>
              </a:xfrm>
              <a:prstGeom prst="rect">
                <a:avLst/>
              </a:prstGeom>
              <a:noFill/>
            </p:spPr>
            <p:txBody>
              <a:bodyPr wrap="square">
                <a:spAutoFit/>
              </a:bodyPr>
              <a:lstStyle/>
              <a:p>
                <a:pPr algn="ctr"/>
                <a:r>
                  <a:rPr lang="zh-CN" altLang="en-US" sz="1100" b="1">
                    <a:latin typeface="Arial" panose="020B0604020202020204" pitchFamily="34" charset="0"/>
                    <a:ea typeface="微软雅黑" panose="020B0503020204020204" pitchFamily="34" charset="-122"/>
                  </a:rPr>
                  <a:t>激发互动</a:t>
                </a:r>
              </a:p>
            </p:txBody>
          </p:sp>
        </p:grpSp>
      </p:grpSp>
    </p:spTree>
    <p:extLst>
      <p:ext uri="{BB962C8B-B14F-4D97-AF65-F5344CB8AC3E}">
        <p14:creationId xmlns:p14="http://schemas.microsoft.com/office/powerpoint/2010/main" val="3405452867"/>
      </p:ext>
    </p:extLst>
  </p:cSld>
  <p:clrMapOvr>
    <a:masterClrMapping/>
  </p:clrMapOvr>
  <p:transition spd="slow" advClick="0" advTm="0">
    <p:comb/>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9669A3B6-B8DB-9332-8BF6-D8574A0432E1}"/>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9E4504AB-C383-8A5A-E3FC-66B10D6D7B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E55939C1-A5EE-430A-7BD9-597A36CE5D17}"/>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交易力如何提升</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卖得动</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7DB17E6D-77BD-8C67-32FE-8FD2E21533EA}"/>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16</a:t>
            </a:fld>
            <a:endParaRPr lang="zh-CN" altLang="en-US" sz="1000">
              <a:solidFill>
                <a:schemeClr val="tx1"/>
              </a:solidFill>
            </a:endParaRPr>
          </a:p>
        </p:txBody>
      </p:sp>
      <p:sp>
        <p:nvSpPr>
          <p:cNvPr id="2" name="矩形: 圆角 1">
            <a:extLst>
              <a:ext uri="{FF2B5EF4-FFF2-40B4-BE49-F238E27FC236}">
                <a16:creationId xmlns:a16="http://schemas.microsoft.com/office/drawing/2014/main" id="{443AF5B9-BA54-9888-4880-9F6981536312}"/>
              </a:ext>
            </a:extLst>
          </p:cNvPr>
          <p:cNvSpPr/>
          <p:nvPr/>
        </p:nvSpPr>
        <p:spPr>
          <a:xfrm>
            <a:off x="2813992" y="1296334"/>
            <a:ext cx="6564016"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精准选品</a:t>
            </a:r>
            <a:r>
              <a:rPr lang="en-US" altLang="zh-CN" sz="1600" b="1">
                <a:solidFill>
                  <a:schemeClr val="bg1"/>
                </a:solidFill>
                <a:latin typeface="Arial" panose="020B0604020202020204" pitchFamily="34" charset="0"/>
                <a:ea typeface="微软雅黑" panose="020B0503020204020204" pitchFamily="34" charset="-122"/>
              </a:rPr>
              <a:t>+</a:t>
            </a:r>
            <a:r>
              <a:rPr lang="zh-CN" altLang="en-US" sz="1600" b="1">
                <a:solidFill>
                  <a:schemeClr val="bg1"/>
                </a:solidFill>
                <a:latin typeface="Arial" panose="020B0604020202020204" pitchFamily="34" charset="0"/>
                <a:ea typeface="微软雅黑" panose="020B0503020204020204" pitchFamily="34" charset="-122"/>
              </a:rPr>
              <a:t>测品，首要保障直播卖货不翻车</a:t>
            </a:r>
          </a:p>
        </p:txBody>
      </p:sp>
      <p:grpSp>
        <p:nvGrpSpPr>
          <p:cNvPr id="30" name="组合 29">
            <a:extLst>
              <a:ext uri="{FF2B5EF4-FFF2-40B4-BE49-F238E27FC236}">
                <a16:creationId xmlns:a16="http://schemas.microsoft.com/office/drawing/2014/main" id="{492E09D2-FD34-BEA7-046B-74FBFA167835}"/>
              </a:ext>
            </a:extLst>
          </p:cNvPr>
          <p:cNvGrpSpPr/>
          <p:nvPr/>
        </p:nvGrpSpPr>
        <p:grpSpPr>
          <a:xfrm>
            <a:off x="8343823" y="2551745"/>
            <a:ext cx="1574974" cy="3419247"/>
            <a:chOff x="8350803" y="2277124"/>
            <a:chExt cx="1574974" cy="3419247"/>
          </a:xfrm>
        </p:grpSpPr>
        <p:pic>
          <p:nvPicPr>
            <p:cNvPr id="7" name="图片 6">
              <a:extLst>
                <a:ext uri="{FF2B5EF4-FFF2-40B4-BE49-F238E27FC236}">
                  <a16:creationId xmlns:a16="http://schemas.microsoft.com/office/drawing/2014/main" id="{FB4C1B54-1E2F-B17F-010F-55E6F30E015A}"/>
                </a:ext>
              </a:extLst>
            </p:cNvPr>
            <p:cNvPicPr>
              <a:picLocks noChangeAspect="1"/>
            </p:cNvPicPr>
            <p:nvPr/>
          </p:nvPicPr>
          <p:blipFill>
            <a:blip r:embed="rId5"/>
            <a:stretch>
              <a:fillRect/>
            </a:stretch>
          </p:blipFill>
          <p:spPr>
            <a:xfrm>
              <a:off x="8350803" y="2277124"/>
              <a:ext cx="1574974" cy="2937592"/>
            </a:xfrm>
            <a:prstGeom prst="roundRect">
              <a:avLst>
                <a:gd name="adj" fmla="val 8246"/>
              </a:avLst>
            </a:prstGeom>
          </p:spPr>
        </p:pic>
        <p:sp>
          <p:nvSpPr>
            <p:cNvPr id="9" name="文本框 8">
              <a:extLst>
                <a:ext uri="{FF2B5EF4-FFF2-40B4-BE49-F238E27FC236}">
                  <a16:creationId xmlns:a16="http://schemas.microsoft.com/office/drawing/2014/main" id="{C7A958AB-BBE6-3D72-4319-7028F682DC33}"/>
                </a:ext>
              </a:extLst>
            </p:cNvPr>
            <p:cNvSpPr txBox="1"/>
            <p:nvPr/>
          </p:nvSpPr>
          <p:spPr>
            <a:xfrm>
              <a:off x="8350803" y="5265484"/>
              <a:ext cx="1574974" cy="430887"/>
            </a:xfrm>
            <a:prstGeom prst="rect">
              <a:avLst/>
            </a:prstGeom>
            <a:noFill/>
          </p:spPr>
          <p:txBody>
            <a:bodyPr wrap="square">
              <a:spAutoFit/>
            </a:bodyPr>
            <a:lstStyle/>
            <a:p>
              <a:pPr algn="ctr"/>
              <a:r>
                <a:rPr lang="zh-CN" altLang="en-US" sz="1100" b="1"/>
                <a:t>带货农产品</a:t>
              </a:r>
              <a:endParaRPr lang="en-US" altLang="zh-CN" sz="1100" b="1"/>
            </a:p>
            <a:p>
              <a:pPr algn="ctr"/>
              <a:r>
                <a:rPr lang="zh-CN" altLang="en-US" sz="1100" b="1"/>
                <a:t>粉丝多为都市银发族</a:t>
              </a:r>
            </a:p>
          </p:txBody>
        </p:sp>
      </p:grpSp>
      <p:grpSp>
        <p:nvGrpSpPr>
          <p:cNvPr id="29" name="组合 28">
            <a:extLst>
              <a:ext uri="{FF2B5EF4-FFF2-40B4-BE49-F238E27FC236}">
                <a16:creationId xmlns:a16="http://schemas.microsoft.com/office/drawing/2014/main" id="{F760A73E-4A70-9F79-691F-70EEECB0EA86}"/>
              </a:ext>
            </a:extLst>
          </p:cNvPr>
          <p:cNvGrpSpPr/>
          <p:nvPr/>
        </p:nvGrpSpPr>
        <p:grpSpPr>
          <a:xfrm>
            <a:off x="1542288" y="2426631"/>
            <a:ext cx="4597819" cy="3269740"/>
            <a:chOff x="2015507" y="2615112"/>
            <a:chExt cx="4597819" cy="3269740"/>
          </a:xfrm>
        </p:grpSpPr>
        <p:sp>
          <p:nvSpPr>
            <p:cNvPr id="10" name="矩形: 圆角 9">
              <a:extLst>
                <a:ext uri="{FF2B5EF4-FFF2-40B4-BE49-F238E27FC236}">
                  <a16:creationId xmlns:a16="http://schemas.microsoft.com/office/drawing/2014/main" id="{9C867AA7-D11B-9C2A-033F-628739F25445}"/>
                </a:ext>
              </a:extLst>
            </p:cNvPr>
            <p:cNvSpPr/>
            <p:nvPr/>
          </p:nvSpPr>
          <p:spPr>
            <a:xfrm>
              <a:off x="2015507" y="2615112"/>
              <a:ext cx="4597819" cy="348849"/>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用短视频赛马测出高转化率商品</a:t>
              </a:r>
            </a:p>
          </p:txBody>
        </p:sp>
        <p:sp>
          <p:nvSpPr>
            <p:cNvPr id="12" name="文本框 11">
              <a:extLst>
                <a:ext uri="{FF2B5EF4-FFF2-40B4-BE49-F238E27FC236}">
                  <a16:creationId xmlns:a16="http://schemas.microsoft.com/office/drawing/2014/main" id="{9490CF1A-94B0-1BB7-6D55-3F6CEDFCA652}"/>
                </a:ext>
              </a:extLst>
            </p:cNvPr>
            <p:cNvSpPr txBox="1"/>
            <p:nvPr/>
          </p:nvSpPr>
          <p:spPr>
            <a:xfrm>
              <a:off x="2813992" y="3078775"/>
              <a:ext cx="3121873" cy="285878"/>
            </a:xfrm>
            <a:prstGeom prst="rect">
              <a:avLst/>
            </a:prstGeom>
            <a:noFill/>
          </p:spPr>
          <p:txBody>
            <a:bodyPr wrap="square">
              <a:spAutoFit/>
            </a:bodyPr>
            <a:lstStyle/>
            <a:p>
              <a:pPr algn="ctr"/>
              <a:r>
                <a:rPr lang="zh-CN" altLang="en-US" sz="1200" b="1"/>
                <a:t>从选品清单中筛选出更适合自己的商品</a:t>
              </a:r>
            </a:p>
          </p:txBody>
        </p:sp>
        <p:grpSp>
          <p:nvGrpSpPr>
            <p:cNvPr id="20" name="组合 19">
              <a:extLst>
                <a:ext uri="{FF2B5EF4-FFF2-40B4-BE49-F238E27FC236}">
                  <a16:creationId xmlns:a16="http://schemas.microsoft.com/office/drawing/2014/main" id="{853B9E96-3529-F684-F40A-634F9E5AA90B}"/>
                </a:ext>
              </a:extLst>
            </p:cNvPr>
            <p:cNvGrpSpPr/>
            <p:nvPr/>
          </p:nvGrpSpPr>
          <p:grpSpPr>
            <a:xfrm>
              <a:off x="2015507" y="3567789"/>
              <a:ext cx="2141294" cy="2315512"/>
              <a:chOff x="2266223" y="3609670"/>
              <a:chExt cx="2141294" cy="2315512"/>
            </a:xfrm>
          </p:grpSpPr>
          <p:sp>
            <p:nvSpPr>
              <p:cNvPr id="13" name="矩形: 圆角 12">
                <a:extLst>
                  <a:ext uri="{FF2B5EF4-FFF2-40B4-BE49-F238E27FC236}">
                    <a16:creationId xmlns:a16="http://schemas.microsoft.com/office/drawing/2014/main" id="{0FDF1F57-F58F-6011-FBD5-7FEAD9F9FA47}"/>
                  </a:ext>
                </a:extLst>
              </p:cNvPr>
              <p:cNvSpPr/>
              <p:nvPr/>
            </p:nvSpPr>
            <p:spPr>
              <a:xfrm>
                <a:off x="2909084" y="3609670"/>
                <a:ext cx="932113" cy="285879"/>
              </a:xfrm>
              <a:prstGeom prst="roundRect">
                <a:avLst>
                  <a:gd name="adj" fmla="val 50000"/>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同类型</a:t>
                </a:r>
              </a:p>
            </p:txBody>
          </p:sp>
          <p:sp>
            <p:nvSpPr>
              <p:cNvPr id="14" name="矩形: 圆角 13">
                <a:extLst>
                  <a:ext uri="{FF2B5EF4-FFF2-40B4-BE49-F238E27FC236}">
                    <a16:creationId xmlns:a16="http://schemas.microsoft.com/office/drawing/2014/main" id="{99051F1A-75D2-7CCD-381A-F4B5EE59E1FE}"/>
                  </a:ext>
                </a:extLst>
              </p:cNvPr>
              <p:cNvSpPr/>
              <p:nvPr/>
            </p:nvSpPr>
            <p:spPr>
              <a:xfrm>
                <a:off x="3475403" y="4263907"/>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商品</a:t>
                </a:r>
                <a:r>
                  <a:rPr lang="en-US" altLang="zh-CN" sz="1100" b="1">
                    <a:solidFill>
                      <a:schemeClr val="tx1"/>
                    </a:solidFill>
                    <a:latin typeface="Arial" panose="020B0604020202020204" pitchFamily="34" charset="0"/>
                    <a:ea typeface="微软雅黑" panose="020B0503020204020204" pitchFamily="34" charset="-122"/>
                  </a:rPr>
                  <a:t>B</a:t>
                </a:r>
                <a:endParaRPr lang="zh-CN" altLang="en-US" sz="1100" b="1">
                  <a:solidFill>
                    <a:schemeClr val="tx1"/>
                  </a:solidFill>
                  <a:latin typeface="Arial" panose="020B0604020202020204" pitchFamily="34" charset="0"/>
                  <a:ea typeface="微软雅黑" panose="020B0503020204020204" pitchFamily="34" charset="-122"/>
                </a:endParaRPr>
              </a:p>
            </p:txBody>
          </p:sp>
          <p:sp>
            <p:nvSpPr>
              <p:cNvPr id="15" name="矩形: 圆角 14">
                <a:extLst>
                  <a:ext uri="{FF2B5EF4-FFF2-40B4-BE49-F238E27FC236}">
                    <a16:creationId xmlns:a16="http://schemas.microsoft.com/office/drawing/2014/main" id="{7CFFC7BC-D8F2-D6D5-2B3A-87C70CDDB9E9}"/>
                  </a:ext>
                </a:extLst>
              </p:cNvPr>
              <p:cNvSpPr/>
              <p:nvPr/>
            </p:nvSpPr>
            <p:spPr>
              <a:xfrm>
                <a:off x="2266223" y="4263907"/>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商品</a:t>
                </a:r>
                <a:r>
                  <a:rPr lang="en-US" altLang="zh-CN" sz="1100" b="1">
                    <a:solidFill>
                      <a:schemeClr val="tx1"/>
                    </a:solidFill>
                    <a:latin typeface="Arial" panose="020B0604020202020204" pitchFamily="34" charset="0"/>
                    <a:ea typeface="微软雅黑" panose="020B0503020204020204" pitchFamily="34" charset="-122"/>
                  </a:rPr>
                  <a:t>A</a:t>
                </a:r>
                <a:endParaRPr lang="zh-CN" altLang="en-US" sz="1100" b="1">
                  <a:solidFill>
                    <a:schemeClr val="tx1"/>
                  </a:solidFill>
                  <a:latin typeface="Arial" panose="020B0604020202020204" pitchFamily="34" charset="0"/>
                  <a:ea typeface="微软雅黑" panose="020B0503020204020204" pitchFamily="34" charset="-122"/>
                </a:endParaRPr>
              </a:p>
            </p:txBody>
          </p:sp>
          <p:sp>
            <p:nvSpPr>
              <p:cNvPr id="16" name="矩形: 圆角 15">
                <a:extLst>
                  <a:ext uri="{FF2B5EF4-FFF2-40B4-BE49-F238E27FC236}">
                    <a16:creationId xmlns:a16="http://schemas.microsoft.com/office/drawing/2014/main" id="{1A99AE07-45F9-BEA1-02C5-3B10FB21E276}"/>
                  </a:ext>
                </a:extLst>
              </p:cNvPr>
              <p:cNvSpPr/>
              <p:nvPr/>
            </p:nvSpPr>
            <p:spPr>
              <a:xfrm>
                <a:off x="2864770" y="4860089"/>
                <a:ext cx="1020742" cy="528936"/>
              </a:xfrm>
              <a:prstGeom prst="roundRect">
                <a:avLst>
                  <a:gd name="adj" fmla="val 0"/>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投放短视频对比</a:t>
                </a:r>
                <a:r>
                  <a:rPr lang="en-US" altLang="zh-CN" sz="1200" b="1"/>
                  <a:t>GPM</a:t>
                </a:r>
                <a:endParaRPr lang="zh-CN" altLang="en-US" sz="1200" b="1"/>
              </a:p>
            </p:txBody>
          </p:sp>
          <p:sp>
            <p:nvSpPr>
              <p:cNvPr id="17" name="矩形: 圆角 16">
                <a:extLst>
                  <a:ext uri="{FF2B5EF4-FFF2-40B4-BE49-F238E27FC236}">
                    <a16:creationId xmlns:a16="http://schemas.microsoft.com/office/drawing/2014/main" id="{B53CE801-3BBD-4B45-CE9C-550824180D13}"/>
                  </a:ext>
                </a:extLst>
              </p:cNvPr>
              <p:cNvSpPr/>
              <p:nvPr/>
            </p:nvSpPr>
            <p:spPr>
              <a:xfrm>
                <a:off x="2909085" y="5697358"/>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商品</a:t>
                </a:r>
                <a:r>
                  <a:rPr lang="en-US" altLang="zh-CN" sz="1100" b="1">
                    <a:solidFill>
                      <a:schemeClr val="tx1"/>
                    </a:solidFill>
                    <a:latin typeface="Arial" panose="020B0604020202020204" pitchFamily="34" charset="0"/>
                    <a:ea typeface="微软雅黑" panose="020B0503020204020204" pitchFamily="34" charset="-122"/>
                  </a:rPr>
                  <a:t>A</a:t>
                </a:r>
                <a:endParaRPr lang="zh-CN" altLang="en-US" sz="1100" b="1">
                  <a:solidFill>
                    <a:schemeClr val="tx1"/>
                  </a:solidFill>
                  <a:latin typeface="Arial" panose="020B0604020202020204" pitchFamily="34" charset="0"/>
                  <a:ea typeface="微软雅黑" panose="020B0503020204020204" pitchFamily="34" charset="-122"/>
                </a:endParaRPr>
              </a:p>
            </p:txBody>
          </p:sp>
          <p:sp>
            <p:nvSpPr>
              <p:cNvPr id="18" name="任意多边形: 形状 17">
                <a:extLst>
                  <a:ext uri="{FF2B5EF4-FFF2-40B4-BE49-F238E27FC236}">
                    <a16:creationId xmlns:a16="http://schemas.microsoft.com/office/drawing/2014/main" id="{6E114FC3-08A4-8982-2C95-85B6061914FA}"/>
                  </a:ext>
                </a:extLst>
              </p:cNvPr>
              <p:cNvSpPr/>
              <p:nvPr/>
            </p:nvSpPr>
            <p:spPr>
              <a:xfrm rot="5400000">
                <a:off x="3296875" y="4415233"/>
                <a:ext cx="162432" cy="545056"/>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任意多边形: 形状 18">
                <a:extLst>
                  <a:ext uri="{FF2B5EF4-FFF2-40B4-BE49-F238E27FC236}">
                    <a16:creationId xmlns:a16="http://schemas.microsoft.com/office/drawing/2014/main" id="{B4798C6B-41D4-7B22-43DA-0E06FEFC7163}"/>
                  </a:ext>
                </a:extLst>
              </p:cNvPr>
              <p:cNvSpPr/>
              <p:nvPr/>
            </p:nvSpPr>
            <p:spPr>
              <a:xfrm rot="5400000">
                <a:off x="3296875" y="5289138"/>
                <a:ext cx="162432" cy="545056"/>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1" name="组合 20">
              <a:extLst>
                <a:ext uri="{FF2B5EF4-FFF2-40B4-BE49-F238E27FC236}">
                  <a16:creationId xmlns:a16="http://schemas.microsoft.com/office/drawing/2014/main" id="{3B036F5B-AB9E-8C4A-78CB-952D1A2C2A31}"/>
                </a:ext>
              </a:extLst>
            </p:cNvPr>
            <p:cNvGrpSpPr/>
            <p:nvPr/>
          </p:nvGrpSpPr>
          <p:grpSpPr>
            <a:xfrm>
              <a:off x="4472032" y="3569340"/>
              <a:ext cx="2141294" cy="2315512"/>
              <a:chOff x="2266223" y="3609670"/>
              <a:chExt cx="2141294" cy="2315512"/>
            </a:xfrm>
          </p:grpSpPr>
          <p:sp>
            <p:nvSpPr>
              <p:cNvPr id="22" name="矩形: 圆角 21">
                <a:extLst>
                  <a:ext uri="{FF2B5EF4-FFF2-40B4-BE49-F238E27FC236}">
                    <a16:creationId xmlns:a16="http://schemas.microsoft.com/office/drawing/2014/main" id="{29C9A6E5-E91E-F827-206F-470DDB5475F9}"/>
                  </a:ext>
                </a:extLst>
              </p:cNvPr>
              <p:cNvSpPr/>
              <p:nvPr/>
            </p:nvSpPr>
            <p:spPr>
              <a:xfrm>
                <a:off x="2909084" y="3609670"/>
                <a:ext cx="932113" cy="285879"/>
              </a:xfrm>
              <a:prstGeom prst="roundRect">
                <a:avLst>
                  <a:gd name="adj" fmla="val 50000"/>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同类型</a:t>
                </a:r>
              </a:p>
            </p:txBody>
          </p:sp>
          <p:sp>
            <p:nvSpPr>
              <p:cNvPr id="23" name="矩形: 圆角 22">
                <a:extLst>
                  <a:ext uri="{FF2B5EF4-FFF2-40B4-BE49-F238E27FC236}">
                    <a16:creationId xmlns:a16="http://schemas.microsoft.com/office/drawing/2014/main" id="{80E5844E-E79A-D8CC-DB69-5C252F570FD6}"/>
                  </a:ext>
                </a:extLst>
              </p:cNvPr>
              <p:cNvSpPr/>
              <p:nvPr/>
            </p:nvSpPr>
            <p:spPr>
              <a:xfrm>
                <a:off x="3475403" y="4263907"/>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商品</a:t>
                </a:r>
                <a:r>
                  <a:rPr lang="en-US" altLang="zh-CN" sz="1100" b="1">
                    <a:solidFill>
                      <a:schemeClr val="tx1"/>
                    </a:solidFill>
                    <a:latin typeface="Arial" panose="020B0604020202020204" pitchFamily="34" charset="0"/>
                    <a:ea typeface="微软雅黑" panose="020B0503020204020204" pitchFamily="34" charset="-122"/>
                  </a:rPr>
                  <a:t>D</a:t>
                </a:r>
                <a:endParaRPr lang="zh-CN" altLang="en-US" sz="1100" b="1">
                  <a:solidFill>
                    <a:schemeClr val="tx1"/>
                  </a:solidFill>
                  <a:latin typeface="Arial" panose="020B0604020202020204" pitchFamily="34" charset="0"/>
                  <a:ea typeface="微软雅黑" panose="020B0503020204020204" pitchFamily="34" charset="-122"/>
                </a:endParaRPr>
              </a:p>
            </p:txBody>
          </p:sp>
          <p:sp>
            <p:nvSpPr>
              <p:cNvPr id="24" name="矩形: 圆角 23">
                <a:extLst>
                  <a:ext uri="{FF2B5EF4-FFF2-40B4-BE49-F238E27FC236}">
                    <a16:creationId xmlns:a16="http://schemas.microsoft.com/office/drawing/2014/main" id="{AB2DC414-72BA-F093-EB39-AD6DAACFD9AF}"/>
                  </a:ext>
                </a:extLst>
              </p:cNvPr>
              <p:cNvSpPr/>
              <p:nvPr/>
            </p:nvSpPr>
            <p:spPr>
              <a:xfrm>
                <a:off x="2266223" y="4263907"/>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商品</a:t>
                </a:r>
                <a:r>
                  <a:rPr lang="en-US" altLang="zh-CN" sz="1100" b="1">
                    <a:solidFill>
                      <a:schemeClr val="tx1"/>
                    </a:solidFill>
                    <a:latin typeface="Arial" panose="020B0604020202020204" pitchFamily="34" charset="0"/>
                    <a:ea typeface="微软雅黑" panose="020B0503020204020204" pitchFamily="34" charset="-122"/>
                  </a:rPr>
                  <a:t>C</a:t>
                </a:r>
                <a:endParaRPr lang="zh-CN" altLang="en-US" sz="1100" b="1">
                  <a:solidFill>
                    <a:schemeClr val="tx1"/>
                  </a:solidFill>
                  <a:latin typeface="Arial" panose="020B0604020202020204" pitchFamily="34" charset="0"/>
                  <a:ea typeface="微软雅黑" panose="020B0503020204020204" pitchFamily="34" charset="-122"/>
                </a:endParaRPr>
              </a:p>
            </p:txBody>
          </p:sp>
          <p:sp>
            <p:nvSpPr>
              <p:cNvPr id="25" name="矩形: 圆角 24">
                <a:extLst>
                  <a:ext uri="{FF2B5EF4-FFF2-40B4-BE49-F238E27FC236}">
                    <a16:creationId xmlns:a16="http://schemas.microsoft.com/office/drawing/2014/main" id="{C9273176-B0DC-4DEC-AD6C-0F924047C1AF}"/>
                  </a:ext>
                </a:extLst>
              </p:cNvPr>
              <p:cNvSpPr/>
              <p:nvPr/>
            </p:nvSpPr>
            <p:spPr>
              <a:xfrm>
                <a:off x="2864770" y="4860089"/>
                <a:ext cx="1020742" cy="528936"/>
              </a:xfrm>
              <a:prstGeom prst="roundRect">
                <a:avLst>
                  <a:gd name="adj" fmla="val 0"/>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投放短视频对比</a:t>
                </a:r>
                <a:r>
                  <a:rPr lang="en-US" altLang="zh-CN" sz="1200" b="1"/>
                  <a:t>GPM</a:t>
                </a:r>
                <a:endParaRPr lang="zh-CN" altLang="en-US" sz="1200" b="1"/>
              </a:p>
            </p:txBody>
          </p:sp>
          <p:sp>
            <p:nvSpPr>
              <p:cNvPr id="26" name="矩形: 圆角 25">
                <a:extLst>
                  <a:ext uri="{FF2B5EF4-FFF2-40B4-BE49-F238E27FC236}">
                    <a16:creationId xmlns:a16="http://schemas.microsoft.com/office/drawing/2014/main" id="{D5842EA0-7710-07D8-2B3B-94B3BAEDC001}"/>
                  </a:ext>
                </a:extLst>
              </p:cNvPr>
              <p:cNvSpPr/>
              <p:nvPr/>
            </p:nvSpPr>
            <p:spPr>
              <a:xfrm>
                <a:off x="2909085" y="5697358"/>
                <a:ext cx="932114" cy="227824"/>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商品</a:t>
                </a:r>
                <a:r>
                  <a:rPr lang="en-US" altLang="zh-CN" sz="1100" b="1">
                    <a:solidFill>
                      <a:schemeClr val="tx1"/>
                    </a:solidFill>
                    <a:latin typeface="Arial" panose="020B0604020202020204" pitchFamily="34" charset="0"/>
                    <a:ea typeface="微软雅黑" panose="020B0503020204020204" pitchFamily="34" charset="-122"/>
                  </a:rPr>
                  <a:t>D</a:t>
                </a:r>
                <a:endParaRPr lang="zh-CN" altLang="en-US" sz="1100" b="1">
                  <a:solidFill>
                    <a:schemeClr val="tx1"/>
                  </a:solidFill>
                  <a:latin typeface="Arial" panose="020B0604020202020204" pitchFamily="34" charset="0"/>
                  <a:ea typeface="微软雅黑" panose="020B0503020204020204" pitchFamily="34" charset="-122"/>
                </a:endParaRPr>
              </a:p>
            </p:txBody>
          </p:sp>
          <p:sp>
            <p:nvSpPr>
              <p:cNvPr id="27" name="任意多边形: 形状 26">
                <a:extLst>
                  <a:ext uri="{FF2B5EF4-FFF2-40B4-BE49-F238E27FC236}">
                    <a16:creationId xmlns:a16="http://schemas.microsoft.com/office/drawing/2014/main" id="{8E61CA3C-0041-7175-A906-F7E0A43067DC}"/>
                  </a:ext>
                </a:extLst>
              </p:cNvPr>
              <p:cNvSpPr/>
              <p:nvPr/>
            </p:nvSpPr>
            <p:spPr>
              <a:xfrm rot="5400000">
                <a:off x="3296875" y="4415233"/>
                <a:ext cx="162432" cy="545056"/>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任意多边形: 形状 27">
                <a:extLst>
                  <a:ext uri="{FF2B5EF4-FFF2-40B4-BE49-F238E27FC236}">
                    <a16:creationId xmlns:a16="http://schemas.microsoft.com/office/drawing/2014/main" id="{B551A8FE-B7DD-771A-191C-289F129CD878}"/>
                  </a:ext>
                </a:extLst>
              </p:cNvPr>
              <p:cNvSpPr/>
              <p:nvPr/>
            </p:nvSpPr>
            <p:spPr>
              <a:xfrm rot="5400000">
                <a:off x="3296875" y="5289138"/>
                <a:ext cx="162432" cy="545056"/>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432454227"/>
      </p:ext>
    </p:extLst>
  </p:cSld>
  <p:clrMapOvr>
    <a:masterClrMapping/>
  </p:clrMapOvr>
  <p:transition spd="slow" advClick="0" advTm="0">
    <p:comb/>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B88F12F1-8E63-ADFB-02D3-329C084DF379}"/>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7CE5A628-656A-E5F3-95F3-9E9FCC1056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F9606D3A-4D2B-AF77-4780-03CE8FEA41B4}"/>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交易力如何提升</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卖更多</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46575047-3BBB-378B-9F44-48A761D43BD2}"/>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17</a:t>
            </a:fld>
            <a:endParaRPr lang="zh-CN" altLang="en-US" sz="1000">
              <a:solidFill>
                <a:schemeClr val="tx1"/>
              </a:solidFill>
            </a:endParaRPr>
          </a:p>
        </p:txBody>
      </p:sp>
      <p:sp>
        <p:nvSpPr>
          <p:cNvPr id="3" name="矩形: 圆角 2">
            <a:extLst>
              <a:ext uri="{FF2B5EF4-FFF2-40B4-BE49-F238E27FC236}">
                <a16:creationId xmlns:a16="http://schemas.microsoft.com/office/drawing/2014/main" id="{EA9C65D6-953D-A993-33EF-5E4D9692BBB5}"/>
              </a:ext>
            </a:extLst>
          </p:cNvPr>
          <p:cNvSpPr/>
          <p:nvPr/>
        </p:nvSpPr>
        <p:spPr>
          <a:xfrm>
            <a:off x="2813992" y="1296334"/>
            <a:ext cx="6564016"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好商品</a:t>
            </a:r>
            <a:r>
              <a:rPr lang="en-US" altLang="zh-CN" sz="1600" b="1">
                <a:solidFill>
                  <a:schemeClr val="bg1"/>
                </a:solidFill>
                <a:latin typeface="Arial" panose="020B0604020202020204" pitchFamily="34" charset="0"/>
                <a:ea typeface="微软雅黑" panose="020B0503020204020204" pitchFamily="34" charset="-122"/>
              </a:rPr>
              <a:t>+</a:t>
            </a:r>
            <a:r>
              <a:rPr lang="zh-CN" altLang="en-US" sz="1600" b="1">
                <a:solidFill>
                  <a:schemeClr val="bg1"/>
                </a:solidFill>
                <a:latin typeface="Arial" panose="020B0604020202020204" pitchFamily="34" charset="0"/>
                <a:ea typeface="微软雅黑" panose="020B0503020204020204" pitchFamily="34" charset="-122"/>
              </a:rPr>
              <a:t>好内容</a:t>
            </a:r>
            <a:r>
              <a:rPr lang="en-US" altLang="zh-CN" sz="1600" b="1">
                <a:solidFill>
                  <a:schemeClr val="bg1"/>
                </a:solidFill>
                <a:latin typeface="Arial" panose="020B0604020202020204" pitchFamily="34" charset="0"/>
                <a:ea typeface="微软雅黑" panose="020B0503020204020204" pitchFamily="34" charset="-122"/>
              </a:rPr>
              <a:t>+</a:t>
            </a:r>
            <a:r>
              <a:rPr lang="zh-CN" altLang="en-US" sz="1600" b="1">
                <a:solidFill>
                  <a:schemeClr val="bg1"/>
                </a:solidFill>
                <a:latin typeface="Arial" panose="020B0604020202020204" pitchFamily="34" charset="0"/>
                <a:ea typeface="微软雅黑" panose="020B0503020204020204" pitchFamily="34" charset="-122"/>
              </a:rPr>
              <a:t>好服务，解决购买担忧，让直播卖更多</a:t>
            </a:r>
          </a:p>
        </p:txBody>
      </p:sp>
      <p:grpSp>
        <p:nvGrpSpPr>
          <p:cNvPr id="14" name="组合 13">
            <a:extLst>
              <a:ext uri="{FF2B5EF4-FFF2-40B4-BE49-F238E27FC236}">
                <a16:creationId xmlns:a16="http://schemas.microsoft.com/office/drawing/2014/main" id="{966B5D4B-F1F7-A86B-9F33-442E186F3403}"/>
              </a:ext>
            </a:extLst>
          </p:cNvPr>
          <p:cNvGrpSpPr/>
          <p:nvPr/>
        </p:nvGrpSpPr>
        <p:grpSpPr>
          <a:xfrm>
            <a:off x="797161" y="2575835"/>
            <a:ext cx="2560292" cy="2342969"/>
            <a:chOff x="797161" y="2575835"/>
            <a:chExt cx="2560292" cy="2342969"/>
          </a:xfrm>
        </p:grpSpPr>
        <p:sp>
          <p:nvSpPr>
            <p:cNvPr id="2" name="矩形: 圆角 1">
              <a:extLst>
                <a:ext uri="{FF2B5EF4-FFF2-40B4-BE49-F238E27FC236}">
                  <a16:creationId xmlns:a16="http://schemas.microsoft.com/office/drawing/2014/main" id="{318C7A83-C3DE-AA0D-21FA-8F115D5C2AA2}"/>
                </a:ext>
              </a:extLst>
            </p:cNvPr>
            <p:cNvSpPr/>
            <p:nvPr/>
          </p:nvSpPr>
          <p:spPr>
            <a:xfrm>
              <a:off x="884711" y="2575835"/>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好商品</a:t>
              </a:r>
            </a:p>
          </p:txBody>
        </p:sp>
        <p:sp>
          <p:nvSpPr>
            <p:cNvPr id="8" name="文本框 7">
              <a:extLst>
                <a:ext uri="{FF2B5EF4-FFF2-40B4-BE49-F238E27FC236}">
                  <a16:creationId xmlns:a16="http://schemas.microsoft.com/office/drawing/2014/main" id="{BAE8C5FE-BFF4-B116-E103-769F59B827D5}"/>
                </a:ext>
              </a:extLst>
            </p:cNvPr>
            <p:cNvSpPr txBox="1"/>
            <p:nvPr/>
          </p:nvSpPr>
          <p:spPr>
            <a:xfrm>
              <a:off x="797161" y="3061144"/>
              <a:ext cx="1928267" cy="276999"/>
            </a:xfrm>
            <a:prstGeom prst="rect">
              <a:avLst/>
            </a:prstGeom>
            <a:noFill/>
          </p:spPr>
          <p:txBody>
            <a:bodyPr wrap="square">
              <a:spAutoFit/>
            </a:bodyPr>
            <a:lstStyle/>
            <a:p>
              <a:pPr algn="ctr"/>
              <a:r>
                <a:rPr lang="zh-CN" altLang="en-US" sz="1200" b="1"/>
                <a:t>筛选商品，提供优质商品</a:t>
              </a:r>
            </a:p>
          </p:txBody>
        </p:sp>
        <p:sp>
          <p:nvSpPr>
            <p:cNvPr id="10" name="文本框 9">
              <a:extLst>
                <a:ext uri="{FF2B5EF4-FFF2-40B4-BE49-F238E27FC236}">
                  <a16:creationId xmlns:a16="http://schemas.microsoft.com/office/drawing/2014/main" id="{EE40BCE8-0826-FD19-ADEB-191AADCB9EE8}"/>
                </a:ext>
              </a:extLst>
            </p:cNvPr>
            <p:cNvSpPr txBox="1"/>
            <p:nvPr/>
          </p:nvSpPr>
          <p:spPr>
            <a:xfrm>
              <a:off x="1680472" y="3491700"/>
              <a:ext cx="1676981" cy="61337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200"/>
                <a:t>性价比高</a:t>
              </a:r>
              <a:endParaRPr lang="en-US" altLang="zh-CN" sz="1200"/>
            </a:p>
            <a:p>
              <a:pPr marL="285750" indent="-285750">
                <a:lnSpc>
                  <a:spcPct val="150000"/>
                </a:lnSpc>
                <a:buFont typeface="Arial" panose="020B0604020202020204" pitchFamily="34" charset="0"/>
                <a:buChar char="•"/>
              </a:pPr>
              <a:r>
                <a:rPr lang="zh-CN" altLang="en-US" sz="1200"/>
                <a:t>软机制吸引人</a:t>
              </a:r>
            </a:p>
          </p:txBody>
        </p:sp>
        <p:sp>
          <p:nvSpPr>
            <p:cNvPr id="11" name="文本框 10">
              <a:extLst>
                <a:ext uri="{FF2B5EF4-FFF2-40B4-BE49-F238E27FC236}">
                  <a16:creationId xmlns:a16="http://schemas.microsoft.com/office/drawing/2014/main" id="{51813997-E062-7924-768D-A02FE2244CE9}"/>
                </a:ext>
              </a:extLst>
            </p:cNvPr>
            <p:cNvSpPr txBox="1"/>
            <p:nvPr/>
          </p:nvSpPr>
          <p:spPr>
            <a:xfrm>
              <a:off x="1680472" y="4305431"/>
              <a:ext cx="1676981" cy="61337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200"/>
                <a:t>有稳定供应渠道</a:t>
              </a:r>
              <a:endParaRPr lang="en-US" altLang="zh-CN" sz="1200"/>
            </a:p>
            <a:p>
              <a:pPr marL="285750" indent="-285750">
                <a:lnSpc>
                  <a:spcPct val="150000"/>
                </a:lnSpc>
                <a:buFont typeface="Arial" panose="020B0604020202020204" pitchFamily="34" charset="0"/>
                <a:buChar char="•"/>
              </a:pPr>
              <a:r>
                <a:rPr lang="zh-CN" altLang="en-US" sz="1200"/>
                <a:t>SKU及种类丰富</a:t>
              </a:r>
            </a:p>
          </p:txBody>
        </p:sp>
        <p:sp>
          <p:nvSpPr>
            <p:cNvPr id="12" name="矩形: 圆角 11">
              <a:extLst>
                <a:ext uri="{FF2B5EF4-FFF2-40B4-BE49-F238E27FC236}">
                  <a16:creationId xmlns:a16="http://schemas.microsoft.com/office/drawing/2014/main" id="{743AB687-01DF-1043-7CEF-82516CEFC8C1}"/>
                </a:ext>
              </a:extLst>
            </p:cNvPr>
            <p:cNvSpPr/>
            <p:nvPr/>
          </p:nvSpPr>
          <p:spPr>
            <a:xfrm>
              <a:off x="884711" y="3533142"/>
              <a:ext cx="702204" cy="530491"/>
            </a:xfrm>
            <a:prstGeom prst="roundRect">
              <a:avLst/>
            </a:prstGeom>
            <a:solidFill>
              <a:srgbClr val="D99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t>价优</a:t>
              </a:r>
            </a:p>
          </p:txBody>
        </p:sp>
        <p:sp>
          <p:nvSpPr>
            <p:cNvPr id="13" name="矩形: 圆角 12">
              <a:extLst>
                <a:ext uri="{FF2B5EF4-FFF2-40B4-BE49-F238E27FC236}">
                  <a16:creationId xmlns:a16="http://schemas.microsoft.com/office/drawing/2014/main" id="{41BCE088-B976-D9E9-48E0-4A63762D95FE}"/>
                </a:ext>
              </a:extLst>
            </p:cNvPr>
            <p:cNvSpPr/>
            <p:nvPr/>
          </p:nvSpPr>
          <p:spPr>
            <a:xfrm>
              <a:off x="884711" y="4376560"/>
              <a:ext cx="702204" cy="530491"/>
            </a:xfrm>
            <a:prstGeom prst="roundRect">
              <a:avLst/>
            </a:prstGeom>
            <a:solidFill>
              <a:srgbClr val="D99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t>货全</a:t>
              </a:r>
            </a:p>
          </p:txBody>
        </p:sp>
      </p:grpSp>
      <p:grpSp>
        <p:nvGrpSpPr>
          <p:cNvPr id="15" name="组合 14">
            <a:extLst>
              <a:ext uri="{FF2B5EF4-FFF2-40B4-BE49-F238E27FC236}">
                <a16:creationId xmlns:a16="http://schemas.microsoft.com/office/drawing/2014/main" id="{815FBE9B-F505-6E40-5795-2A75B5D74C25}"/>
              </a:ext>
            </a:extLst>
          </p:cNvPr>
          <p:cNvGrpSpPr/>
          <p:nvPr/>
        </p:nvGrpSpPr>
        <p:grpSpPr>
          <a:xfrm>
            <a:off x="3748603" y="2575835"/>
            <a:ext cx="2741399" cy="2468260"/>
            <a:chOff x="797161" y="2575835"/>
            <a:chExt cx="2741399" cy="2468260"/>
          </a:xfrm>
        </p:grpSpPr>
        <p:sp>
          <p:nvSpPr>
            <p:cNvPr id="16" name="矩形: 圆角 15">
              <a:extLst>
                <a:ext uri="{FF2B5EF4-FFF2-40B4-BE49-F238E27FC236}">
                  <a16:creationId xmlns:a16="http://schemas.microsoft.com/office/drawing/2014/main" id="{56C2CBC6-C867-6F09-54B5-725921312061}"/>
                </a:ext>
              </a:extLst>
            </p:cNvPr>
            <p:cNvSpPr/>
            <p:nvPr/>
          </p:nvSpPr>
          <p:spPr>
            <a:xfrm>
              <a:off x="884711" y="2575835"/>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好内容</a:t>
              </a:r>
            </a:p>
          </p:txBody>
        </p:sp>
        <p:sp>
          <p:nvSpPr>
            <p:cNvPr id="17" name="文本框 16">
              <a:extLst>
                <a:ext uri="{FF2B5EF4-FFF2-40B4-BE49-F238E27FC236}">
                  <a16:creationId xmlns:a16="http://schemas.microsoft.com/office/drawing/2014/main" id="{68F2DE9A-96F8-45C5-B965-BD4796AF59E5}"/>
                </a:ext>
              </a:extLst>
            </p:cNvPr>
            <p:cNvSpPr txBox="1"/>
            <p:nvPr/>
          </p:nvSpPr>
          <p:spPr>
            <a:xfrm>
              <a:off x="797161" y="3061144"/>
              <a:ext cx="2226408" cy="276999"/>
            </a:xfrm>
            <a:prstGeom prst="rect">
              <a:avLst/>
            </a:prstGeom>
            <a:noFill/>
          </p:spPr>
          <p:txBody>
            <a:bodyPr wrap="square">
              <a:spAutoFit/>
            </a:bodyPr>
            <a:lstStyle/>
            <a:p>
              <a:pPr algn="ctr"/>
              <a:r>
                <a:rPr lang="zh-CN" altLang="en-US" sz="1200" b="1"/>
                <a:t>塑造场景，激发用户购买欲望</a:t>
              </a:r>
            </a:p>
          </p:txBody>
        </p:sp>
        <p:sp>
          <p:nvSpPr>
            <p:cNvPr id="18" name="文本框 17">
              <a:extLst>
                <a:ext uri="{FF2B5EF4-FFF2-40B4-BE49-F238E27FC236}">
                  <a16:creationId xmlns:a16="http://schemas.microsoft.com/office/drawing/2014/main" id="{22314CC6-D42C-DD8C-1082-DBDF3A69CBB4}"/>
                </a:ext>
              </a:extLst>
            </p:cNvPr>
            <p:cNvSpPr txBox="1"/>
            <p:nvPr/>
          </p:nvSpPr>
          <p:spPr>
            <a:xfrm>
              <a:off x="1680472" y="3491700"/>
              <a:ext cx="1858088" cy="738664"/>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200" b="1"/>
                <a:t>人群喊话</a:t>
              </a:r>
              <a:endParaRPr lang="en-US" altLang="zh-CN" sz="1200" b="1"/>
            </a:p>
            <a:p>
              <a:r>
                <a:rPr lang="zh-CN" altLang="en-US" sz="1200"/>
                <a:t>喊话目标人群，让用户感觉商品和自身强相关</a:t>
              </a:r>
            </a:p>
          </p:txBody>
        </p:sp>
        <p:sp>
          <p:nvSpPr>
            <p:cNvPr id="19" name="文本框 18">
              <a:extLst>
                <a:ext uri="{FF2B5EF4-FFF2-40B4-BE49-F238E27FC236}">
                  <a16:creationId xmlns:a16="http://schemas.microsoft.com/office/drawing/2014/main" id="{7F6F1BE9-91D7-0442-F0C1-C0EDA741067A}"/>
                </a:ext>
              </a:extLst>
            </p:cNvPr>
            <p:cNvSpPr txBox="1"/>
            <p:nvPr/>
          </p:nvSpPr>
          <p:spPr>
            <a:xfrm>
              <a:off x="1680472" y="4305431"/>
              <a:ext cx="1676981" cy="738664"/>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200" b="1"/>
                <a:t>痛点场景</a:t>
              </a:r>
              <a:endParaRPr lang="en-US" altLang="zh-CN" sz="1200" b="1"/>
            </a:p>
            <a:p>
              <a:r>
                <a:rPr lang="zh-CN" altLang="en-US" sz="1200"/>
                <a:t>向用户描述商品使用场景放大用户痛点</a:t>
              </a:r>
            </a:p>
          </p:txBody>
        </p:sp>
        <p:sp>
          <p:nvSpPr>
            <p:cNvPr id="20" name="矩形: 圆角 19">
              <a:extLst>
                <a:ext uri="{FF2B5EF4-FFF2-40B4-BE49-F238E27FC236}">
                  <a16:creationId xmlns:a16="http://schemas.microsoft.com/office/drawing/2014/main" id="{C5FEEB7F-BE08-2B77-76F0-7056204C15CD}"/>
                </a:ext>
              </a:extLst>
            </p:cNvPr>
            <p:cNvSpPr/>
            <p:nvPr/>
          </p:nvSpPr>
          <p:spPr>
            <a:xfrm>
              <a:off x="884711" y="3533142"/>
              <a:ext cx="702204" cy="1385662"/>
            </a:xfrm>
            <a:prstGeom prst="roundRect">
              <a:avLst/>
            </a:prstGeom>
            <a:solidFill>
              <a:srgbClr val="D99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t>激发需求</a:t>
              </a:r>
            </a:p>
          </p:txBody>
        </p:sp>
      </p:grpSp>
      <p:pic>
        <p:nvPicPr>
          <p:cNvPr id="30" name="图片 29">
            <a:extLst>
              <a:ext uri="{FF2B5EF4-FFF2-40B4-BE49-F238E27FC236}">
                <a16:creationId xmlns:a16="http://schemas.microsoft.com/office/drawing/2014/main" id="{9E159195-8CCD-6E72-2987-548464CEB74C}"/>
              </a:ext>
            </a:extLst>
          </p:cNvPr>
          <p:cNvPicPr>
            <a:picLocks noChangeAspect="1"/>
          </p:cNvPicPr>
          <p:nvPr/>
        </p:nvPicPr>
        <p:blipFill>
          <a:blip r:embed="rId5"/>
          <a:stretch>
            <a:fillRect/>
          </a:stretch>
        </p:blipFill>
        <p:spPr>
          <a:xfrm>
            <a:off x="10025728" y="2575835"/>
            <a:ext cx="1051774" cy="2007307"/>
          </a:xfrm>
          <a:prstGeom prst="roundRect">
            <a:avLst>
              <a:gd name="adj" fmla="val 12685"/>
            </a:avLst>
          </a:prstGeom>
        </p:spPr>
      </p:pic>
      <p:sp>
        <p:nvSpPr>
          <p:cNvPr id="32" name="文本框 31">
            <a:extLst>
              <a:ext uri="{FF2B5EF4-FFF2-40B4-BE49-F238E27FC236}">
                <a16:creationId xmlns:a16="http://schemas.microsoft.com/office/drawing/2014/main" id="{74771CFE-A6B4-B0E7-B56D-1EACA57A8C58}"/>
              </a:ext>
            </a:extLst>
          </p:cNvPr>
          <p:cNvSpPr txBox="1"/>
          <p:nvPr/>
        </p:nvSpPr>
        <p:spPr>
          <a:xfrm>
            <a:off x="9832451" y="4641805"/>
            <a:ext cx="1474838" cy="569964"/>
          </a:xfrm>
          <a:prstGeom prst="rect">
            <a:avLst/>
          </a:prstGeom>
          <a:noFill/>
        </p:spPr>
        <p:txBody>
          <a:bodyPr wrap="square">
            <a:spAutoFit/>
          </a:bodyPr>
          <a:lstStyle/>
          <a:p>
            <a:pPr algn="ctr">
              <a:lnSpc>
                <a:spcPct val="150000"/>
              </a:lnSpc>
            </a:pPr>
            <a:r>
              <a:rPr lang="zh-CN" altLang="en-US" sz="1100" b="1"/>
              <a:t>某品牌电商直播专场</a:t>
            </a:r>
            <a:endParaRPr lang="en-US" altLang="zh-CN" sz="1100" b="1"/>
          </a:p>
          <a:p>
            <a:pPr algn="ctr">
              <a:lnSpc>
                <a:spcPct val="150000"/>
              </a:lnSpc>
            </a:pPr>
            <a:r>
              <a:rPr lang="zh-CN" altLang="en-US" sz="1100" b="1"/>
              <a:t>@某头部直播间</a:t>
            </a:r>
          </a:p>
        </p:txBody>
      </p:sp>
      <p:grpSp>
        <p:nvGrpSpPr>
          <p:cNvPr id="38" name="组合 37">
            <a:extLst>
              <a:ext uri="{FF2B5EF4-FFF2-40B4-BE49-F238E27FC236}">
                <a16:creationId xmlns:a16="http://schemas.microsoft.com/office/drawing/2014/main" id="{6802D8A9-D4AC-79DD-8E29-510F46A68917}"/>
              </a:ext>
            </a:extLst>
          </p:cNvPr>
          <p:cNvGrpSpPr/>
          <p:nvPr/>
        </p:nvGrpSpPr>
        <p:grpSpPr>
          <a:xfrm>
            <a:off x="6787595" y="2564082"/>
            <a:ext cx="2741399" cy="2403400"/>
            <a:chOff x="6787595" y="2564082"/>
            <a:chExt cx="2741399" cy="2403400"/>
          </a:xfrm>
        </p:grpSpPr>
        <p:sp>
          <p:nvSpPr>
            <p:cNvPr id="23" name="矩形: 圆角 22">
              <a:extLst>
                <a:ext uri="{FF2B5EF4-FFF2-40B4-BE49-F238E27FC236}">
                  <a16:creationId xmlns:a16="http://schemas.microsoft.com/office/drawing/2014/main" id="{D8891C8F-BF5E-08D7-C397-511CDEE71019}"/>
                </a:ext>
              </a:extLst>
            </p:cNvPr>
            <p:cNvSpPr/>
            <p:nvPr/>
          </p:nvSpPr>
          <p:spPr>
            <a:xfrm>
              <a:off x="6875145" y="2564082"/>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好服务</a:t>
              </a:r>
            </a:p>
          </p:txBody>
        </p:sp>
        <p:sp>
          <p:nvSpPr>
            <p:cNvPr id="24" name="文本框 23">
              <a:extLst>
                <a:ext uri="{FF2B5EF4-FFF2-40B4-BE49-F238E27FC236}">
                  <a16:creationId xmlns:a16="http://schemas.microsoft.com/office/drawing/2014/main" id="{8F4C3DB8-E130-4B25-6C34-322B102D9885}"/>
                </a:ext>
              </a:extLst>
            </p:cNvPr>
            <p:cNvSpPr txBox="1"/>
            <p:nvPr/>
          </p:nvSpPr>
          <p:spPr>
            <a:xfrm>
              <a:off x="6787595" y="3049391"/>
              <a:ext cx="2226408" cy="276999"/>
            </a:xfrm>
            <a:prstGeom prst="rect">
              <a:avLst/>
            </a:prstGeom>
            <a:noFill/>
          </p:spPr>
          <p:txBody>
            <a:bodyPr wrap="square">
              <a:spAutoFit/>
            </a:bodyPr>
            <a:lstStyle/>
            <a:p>
              <a:pPr algn="ctr"/>
              <a:r>
                <a:rPr lang="zh-CN" altLang="en-US" sz="1200" b="1"/>
                <a:t>售后质保，促进用户当场下单</a:t>
              </a:r>
            </a:p>
          </p:txBody>
        </p:sp>
        <p:sp>
          <p:nvSpPr>
            <p:cNvPr id="25" name="文本框 24">
              <a:extLst>
                <a:ext uri="{FF2B5EF4-FFF2-40B4-BE49-F238E27FC236}">
                  <a16:creationId xmlns:a16="http://schemas.microsoft.com/office/drawing/2014/main" id="{34055DD9-0FEE-5AD2-C713-A4308D1539E9}"/>
                </a:ext>
              </a:extLst>
            </p:cNvPr>
            <p:cNvSpPr txBox="1"/>
            <p:nvPr/>
          </p:nvSpPr>
          <p:spPr>
            <a:xfrm>
              <a:off x="7670906" y="3570687"/>
              <a:ext cx="1858088" cy="276999"/>
            </a:xfrm>
            <a:prstGeom prst="rect">
              <a:avLst/>
            </a:prstGeom>
            <a:noFill/>
          </p:spPr>
          <p:txBody>
            <a:bodyPr wrap="square">
              <a:spAutoFit/>
            </a:bodyPr>
            <a:lstStyle/>
            <a:p>
              <a:pPr marL="285750" indent="-285750">
                <a:buFont typeface="Arial" panose="020B0604020202020204" pitchFamily="34" charset="0"/>
                <a:buChar char="•"/>
              </a:pPr>
              <a:r>
                <a:rPr lang="zh-CN" altLang="en-US" sz="1200"/>
                <a:t>快速发货，物流高效</a:t>
              </a:r>
            </a:p>
          </p:txBody>
        </p:sp>
        <p:sp>
          <p:nvSpPr>
            <p:cNvPr id="27" name="矩形: 圆角 26">
              <a:extLst>
                <a:ext uri="{FF2B5EF4-FFF2-40B4-BE49-F238E27FC236}">
                  <a16:creationId xmlns:a16="http://schemas.microsoft.com/office/drawing/2014/main" id="{13B09BBF-700F-79E4-10DE-B121B655EF9D}"/>
                </a:ext>
              </a:extLst>
            </p:cNvPr>
            <p:cNvSpPr/>
            <p:nvPr/>
          </p:nvSpPr>
          <p:spPr>
            <a:xfrm>
              <a:off x="6875145" y="3521389"/>
              <a:ext cx="702204" cy="394477"/>
            </a:xfrm>
            <a:prstGeom prst="roundRect">
              <a:avLst/>
            </a:prstGeom>
            <a:solidFill>
              <a:srgbClr val="D99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t>物流</a:t>
              </a:r>
            </a:p>
          </p:txBody>
        </p:sp>
        <p:sp>
          <p:nvSpPr>
            <p:cNvPr id="34" name="文本框 33">
              <a:extLst>
                <a:ext uri="{FF2B5EF4-FFF2-40B4-BE49-F238E27FC236}">
                  <a16:creationId xmlns:a16="http://schemas.microsoft.com/office/drawing/2014/main" id="{027733DC-8C8A-F9AB-A879-7DBA8FFD8BBE}"/>
                </a:ext>
              </a:extLst>
            </p:cNvPr>
            <p:cNvSpPr txBox="1"/>
            <p:nvPr/>
          </p:nvSpPr>
          <p:spPr>
            <a:xfrm>
              <a:off x="7670010" y="4088002"/>
              <a:ext cx="1858088" cy="276999"/>
            </a:xfrm>
            <a:prstGeom prst="rect">
              <a:avLst/>
            </a:prstGeom>
            <a:noFill/>
          </p:spPr>
          <p:txBody>
            <a:bodyPr wrap="square">
              <a:spAutoFit/>
            </a:bodyPr>
            <a:lstStyle/>
            <a:p>
              <a:pPr marL="285750" indent="-285750">
                <a:buFont typeface="Arial" panose="020B0604020202020204" pitchFamily="34" charset="0"/>
                <a:buChar char="•"/>
              </a:pPr>
              <a:r>
                <a:rPr lang="en-US" altLang="zh-CN" sz="1200"/>
                <a:t>7</a:t>
              </a:r>
              <a:r>
                <a:rPr lang="zh-CN" altLang="en-US" sz="1200"/>
                <a:t>天无理由退换政策</a:t>
              </a:r>
            </a:p>
          </p:txBody>
        </p:sp>
        <p:sp>
          <p:nvSpPr>
            <p:cNvPr id="35" name="矩形: 圆角 34">
              <a:extLst>
                <a:ext uri="{FF2B5EF4-FFF2-40B4-BE49-F238E27FC236}">
                  <a16:creationId xmlns:a16="http://schemas.microsoft.com/office/drawing/2014/main" id="{F4DCE7F4-8817-162C-1280-15FA3818AE7F}"/>
                </a:ext>
              </a:extLst>
            </p:cNvPr>
            <p:cNvSpPr/>
            <p:nvPr/>
          </p:nvSpPr>
          <p:spPr>
            <a:xfrm>
              <a:off x="6874249" y="4038704"/>
              <a:ext cx="702204" cy="394477"/>
            </a:xfrm>
            <a:prstGeom prst="roundRect">
              <a:avLst/>
            </a:prstGeom>
            <a:solidFill>
              <a:srgbClr val="D99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t>退换</a:t>
              </a:r>
            </a:p>
          </p:txBody>
        </p:sp>
        <p:sp>
          <p:nvSpPr>
            <p:cNvPr id="36" name="文本框 35">
              <a:extLst>
                <a:ext uri="{FF2B5EF4-FFF2-40B4-BE49-F238E27FC236}">
                  <a16:creationId xmlns:a16="http://schemas.microsoft.com/office/drawing/2014/main" id="{175CF937-0814-A0CB-91EF-DF078CE756B5}"/>
                </a:ext>
              </a:extLst>
            </p:cNvPr>
            <p:cNvSpPr txBox="1"/>
            <p:nvPr/>
          </p:nvSpPr>
          <p:spPr>
            <a:xfrm>
              <a:off x="7670010" y="4622303"/>
              <a:ext cx="1774137" cy="276999"/>
            </a:xfrm>
            <a:prstGeom prst="rect">
              <a:avLst/>
            </a:prstGeom>
            <a:noFill/>
          </p:spPr>
          <p:txBody>
            <a:bodyPr wrap="square">
              <a:spAutoFit/>
            </a:bodyPr>
            <a:lstStyle/>
            <a:p>
              <a:pPr marL="285750" indent="-285750">
                <a:buFont typeface="Arial" panose="020B0604020202020204" pitchFamily="34" charset="0"/>
                <a:buChar char="•"/>
              </a:pPr>
              <a:r>
                <a:rPr lang="zh-CN" altLang="en-US" sz="1200"/>
                <a:t>客服耐心高效售后</a:t>
              </a:r>
            </a:p>
          </p:txBody>
        </p:sp>
        <p:sp>
          <p:nvSpPr>
            <p:cNvPr id="37" name="矩形: 圆角 36">
              <a:extLst>
                <a:ext uri="{FF2B5EF4-FFF2-40B4-BE49-F238E27FC236}">
                  <a16:creationId xmlns:a16="http://schemas.microsoft.com/office/drawing/2014/main" id="{52347D28-B665-B2B2-CE69-83346336A4E6}"/>
                </a:ext>
              </a:extLst>
            </p:cNvPr>
            <p:cNvSpPr/>
            <p:nvPr/>
          </p:nvSpPr>
          <p:spPr>
            <a:xfrm>
              <a:off x="6874249" y="4573005"/>
              <a:ext cx="702204" cy="394477"/>
            </a:xfrm>
            <a:prstGeom prst="roundRect">
              <a:avLst/>
            </a:prstGeom>
            <a:solidFill>
              <a:srgbClr val="D99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t>售后</a:t>
              </a:r>
            </a:p>
          </p:txBody>
        </p:sp>
      </p:grpSp>
    </p:spTree>
    <p:extLst>
      <p:ext uri="{BB962C8B-B14F-4D97-AF65-F5344CB8AC3E}">
        <p14:creationId xmlns:p14="http://schemas.microsoft.com/office/powerpoint/2010/main" val="4246438608"/>
      </p:ext>
    </p:extLst>
  </p:cSld>
  <p:clrMapOvr>
    <a:masterClrMapping/>
  </p:clrMapOvr>
  <p:transition spd="slow" advClick="0" advTm="0">
    <p:comb/>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5791BA89-3F33-3E1D-8229-4CD19C72AF72}"/>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A7648684-8911-175D-6A12-F8F8AB5F24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88C1EECD-B44D-5C68-633F-AB149CFE64D1}"/>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交易力如何提升</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持续播</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58728C3E-A653-60C8-9C06-EEA463798521}"/>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18</a:t>
            </a:fld>
            <a:endParaRPr lang="zh-CN" altLang="en-US" sz="1000">
              <a:solidFill>
                <a:schemeClr val="tx1"/>
              </a:solidFill>
            </a:endParaRPr>
          </a:p>
        </p:txBody>
      </p:sp>
      <p:sp>
        <p:nvSpPr>
          <p:cNvPr id="2" name="矩形: 圆角 1">
            <a:extLst>
              <a:ext uri="{FF2B5EF4-FFF2-40B4-BE49-F238E27FC236}">
                <a16:creationId xmlns:a16="http://schemas.microsoft.com/office/drawing/2014/main" id="{EBCAE8CC-9186-82A9-46C6-E8C0E568A4E4}"/>
              </a:ext>
            </a:extLst>
          </p:cNvPr>
          <p:cNvSpPr/>
          <p:nvPr/>
        </p:nvSpPr>
        <p:spPr>
          <a:xfrm>
            <a:off x="3494061" y="1317274"/>
            <a:ext cx="5203877"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通过大小场组合拳，降低“积极营业”的难度</a:t>
            </a:r>
          </a:p>
        </p:txBody>
      </p:sp>
      <p:grpSp>
        <p:nvGrpSpPr>
          <p:cNvPr id="30" name="组合 29">
            <a:extLst>
              <a:ext uri="{FF2B5EF4-FFF2-40B4-BE49-F238E27FC236}">
                <a16:creationId xmlns:a16="http://schemas.microsoft.com/office/drawing/2014/main" id="{C6FDB819-CDE1-C325-7BE2-29154A4C9B04}"/>
              </a:ext>
            </a:extLst>
          </p:cNvPr>
          <p:cNvGrpSpPr/>
          <p:nvPr/>
        </p:nvGrpSpPr>
        <p:grpSpPr>
          <a:xfrm>
            <a:off x="791549" y="2557383"/>
            <a:ext cx="2327245" cy="2434727"/>
            <a:chOff x="791549" y="2557383"/>
            <a:chExt cx="2327245" cy="2434727"/>
          </a:xfrm>
        </p:grpSpPr>
        <p:sp>
          <p:nvSpPr>
            <p:cNvPr id="3" name="矩形: 圆角 2">
              <a:extLst>
                <a:ext uri="{FF2B5EF4-FFF2-40B4-BE49-F238E27FC236}">
                  <a16:creationId xmlns:a16="http://schemas.microsoft.com/office/drawing/2014/main" id="{2CAAA52D-D25D-8178-E108-3394C4449744}"/>
                </a:ext>
              </a:extLst>
            </p:cNvPr>
            <p:cNvSpPr/>
            <p:nvPr/>
          </p:nvSpPr>
          <p:spPr>
            <a:xfrm>
              <a:off x="1112095" y="2557383"/>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直播频次</a:t>
              </a:r>
            </a:p>
          </p:txBody>
        </p:sp>
        <p:sp>
          <p:nvSpPr>
            <p:cNvPr id="7" name="文本框 6">
              <a:extLst>
                <a:ext uri="{FF2B5EF4-FFF2-40B4-BE49-F238E27FC236}">
                  <a16:creationId xmlns:a16="http://schemas.microsoft.com/office/drawing/2014/main" id="{627E18A9-0744-B734-5F7B-03C0FA220EC9}"/>
                </a:ext>
              </a:extLst>
            </p:cNvPr>
            <p:cNvSpPr txBox="1"/>
            <p:nvPr/>
          </p:nvSpPr>
          <p:spPr>
            <a:xfrm>
              <a:off x="791549" y="3443852"/>
              <a:ext cx="961837" cy="584775"/>
            </a:xfrm>
            <a:prstGeom prst="rect">
              <a:avLst/>
            </a:prstGeom>
            <a:noFill/>
          </p:spPr>
          <p:txBody>
            <a:bodyPr wrap="square">
              <a:spAutoFit/>
            </a:bodyPr>
            <a:lstStyle/>
            <a:p>
              <a:pPr algn="ctr"/>
              <a:r>
                <a:rPr lang="zh-CN" altLang="en-US" sz="1600" b="1"/>
                <a:t>单场</a:t>
              </a:r>
              <a:endParaRPr lang="en-US" altLang="zh-CN" sz="1600" b="1"/>
            </a:p>
            <a:p>
              <a:pPr algn="ctr"/>
              <a:r>
                <a:rPr lang="zh-CN" altLang="en-US" sz="1600" b="1"/>
                <a:t>直播</a:t>
              </a:r>
            </a:p>
          </p:txBody>
        </p:sp>
        <p:sp>
          <p:nvSpPr>
            <p:cNvPr id="8" name="文本框 7">
              <a:extLst>
                <a:ext uri="{FF2B5EF4-FFF2-40B4-BE49-F238E27FC236}">
                  <a16:creationId xmlns:a16="http://schemas.microsoft.com/office/drawing/2014/main" id="{D4FC5A6F-D158-5C42-55C7-DAC4F67F5DC5}"/>
                </a:ext>
              </a:extLst>
            </p:cNvPr>
            <p:cNvSpPr txBox="1"/>
            <p:nvPr/>
          </p:nvSpPr>
          <p:spPr>
            <a:xfrm>
              <a:off x="1761293" y="3536185"/>
              <a:ext cx="480919" cy="400110"/>
            </a:xfrm>
            <a:prstGeom prst="rect">
              <a:avLst/>
            </a:prstGeom>
            <a:noFill/>
          </p:spPr>
          <p:txBody>
            <a:bodyPr wrap="square">
              <a:spAutoFit/>
            </a:bodyPr>
            <a:lstStyle/>
            <a:p>
              <a:pPr algn="ctr"/>
              <a:r>
                <a:rPr lang="zh-CN" altLang="en-US" sz="2000" b="1"/>
                <a:t>＞</a:t>
              </a:r>
            </a:p>
          </p:txBody>
        </p:sp>
        <p:sp>
          <p:nvSpPr>
            <p:cNvPr id="9" name="文本框 8">
              <a:extLst>
                <a:ext uri="{FF2B5EF4-FFF2-40B4-BE49-F238E27FC236}">
                  <a16:creationId xmlns:a16="http://schemas.microsoft.com/office/drawing/2014/main" id="{CF81305E-A0F6-70D4-8328-916459AB6797}"/>
                </a:ext>
              </a:extLst>
            </p:cNvPr>
            <p:cNvSpPr txBox="1"/>
            <p:nvPr/>
          </p:nvSpPr>
          <p:spPr>
            <a:xfrm>
              <a:off x="2156957" y="3597741"/>
              <a:ext cx="961837" cy="276999"/>
            </a:xfrm>
            <a:prstGeom prst="rect">
              <a:avLst/>
            </a:prstGeom>
            <a:noFill/>
          </p:spPr>
          <p:txBody>
            <a:bodyPr wrap="square">
              <a:spAutoFit/>
            </a:bodyPr>
            <a:lstStyle/>
            <a:p>
              <a:pPr algn="ctr"/>
              <a:r>
                <a:rPr lang="en-US" altLang="zh-CN" sz="1200" b="1"/>
                <a:t>2</a:t>
              </a:r>
              <a:r>
                <a:rPr lang="zh-CN" altLang="en-US" sz="1200" b="1"/>
                <a:t>小时</a:t>
              </a:r>
            </a:p>
          </p:txBody>
        </p:sp>
        <p:sp>
          <p:nvSpPr>
            <p:cNvPr id="10" name="文本框 9">
              <a:extLst>
                <a:ext uri="{FF2B5EF4-FFF2-40B4-BE49-F238E27FC236}">
                  <a16:creationId xmlns:a16="http://schemas.microsoft.com/office/drawing/2014/main" id="{ECF8367E-BF8F-DCBD-4198-C823182D32BF}"/>
                </a:ext>
              </a:extLst>
            </p:cNvPr>
            <p:cNvSpPr txBox="1"/>
            <p:nvPr/>
          </p:nvSpPr>
          <p:spPr>
            <a:xfrm>
              <a:off x="791549" y="4407335"/>
              <a:ext cx="961837" cy="584775"/>
            </a:xfrm>
            <a:prstGeom prst="rect">
              <a:avLst/>
            </a:prstGeom>
            <a:noFill/>
          </p:spPr>
          <p:txBody>
            <a:bodyPr wrap="square">
              <a:spAutoFit/>
            </a:bodyPr>
            <a:lstStyle/>
            <a:p>
              <a:pPr algn="ctr"/>
              <a:r>
                <a:rPr lang="zh-CN" altLang="en-US" sz="1600" b="1"/>
                <a:t>每月</a:t>
              </a:r>
              <a:endParaRPr lang="en-US" altLang="zh-CN" sz="1600" b="1"/>
            </a:p>
            <a:p>
              <a:pPr algn="ctr"/>
              <a:r>
                <a:rPr lang="zh-CN" altLang="en-US" sz="1600" b="1"/>
                <a:t>直播</a:t>
              </a:r>
            </a:p>
          </p:txBody>
        </p:sp>
        <p:sp>
          <p:nvSpPr>
            <p:cNvPr id="11" name="文本框 10">
              <a:extLst>
                <a:ext uri="{FF2B5EF4-FFF2-40B4-BE49-F238E27FC236}">
                  <a16:creationId xmlns:a16="http://schemas.microsoft.com/office/drawing/2014/main" id="{85FFD348-E32F-F8E2-36FD-B8370B729E38}"/>
                </a:ext>
              </a:extLst>
            </p:cNvPr>
            <p:cNvSpPr txBox="1"/>
            <p:nvPr/>
          </p:nvSpPr>
          <p:spPr>
            <a:xfrm>
              <a:off x="1761293" y="4499668"/>
              <a:ext cx="480919" cy="400110"/>
            </a:xfrm>
            <a:prstGeom prst="rect">
              <a:avLst/>
            </a:prstGeom>
            <a:noFill/>
          </p:spPr>
          <p:txBody>
            <a:bodyPr wrap="square">
              <a:spAutoFit/>
            </a:bodyPr>
            <a:lstStyle/>
            <a:p>
              <a:pPr algn="ctr"/>
              <a:r>
                <a:rPr lang="zh-CN" altLang="en-US" sz="2000" b="1"/>
                <a:t>＞</a:t>
              </a:r>
            </a:p>
          </p:txBody>
        </p:sp>
        <p:sp>
          <p:nvSpPr>
            <p:cNvPr id="12" name="文本框 11">
              <a:extLst>
                <a:ext uri="{FF2B5EF4-FFF2-40B4-BE49-F238E27FC236}">
                  <a16:creationId xmlns:a16="http://schemas.microsoft.com/office/drawing/2014/main" id="{5E9B5B5C-CBFD-E58D-A034-CC02CBF2FCE0}"/>
                </a:ext>
              </a:extLst>
            </p:cNvPr>
            <p:cNvSpPr txBox="1"/>
            <p:nvPr/>
          </p:nvSpPr>
          <p:spPr>
            <a:xfrm>
              <a:off x="2156957" y="4561224"/>
              <a:ext cx="961837" cy="276999"/>
            </a:xfrm>
            <a:prstGeom prst="rect">
              <a:avLst/>
            </a:prstGeom>
            <a:noFill/>
          </p:spPr>
          <p:txBody>
            <a:bodyPr wrap="square">
              <a:spAutoFit/>
            </a:bodyPr>
            <a:lstStyle/>
            <a:p>
              <a:pPr algn="ctr"/>
              <a:r>
                <a:rPr lang="en-US" altLang="zh-CN" sz="1200" b="1"/>
                <a:t>10</a:t>
              </a:r>
              <a:r>
                <a:rPr lang="zh-CN" altLang="en-US" sz="1200" b="1"/>
                <a:t>场</a:t>
              </a:r>
            </a:p>
          </p:txBody>
        </p:sp>
      </p:grpSp>
      <p:sp>
        <p:nvSpPr>
          <p:cNvPr id="13" name="矩形: 圆角 12">
            <a:extLst>
              <a:ext uri="{FF2B5EF4-FFF2-40B4-BE49-F238E27FC236}">
                <a16:creationId xmlns:a16="http://schemas.microsoft.com/office/drawing/2014/main" id="{6B2573F4-EB68-3A1B-3BEF-F6F965F4FB94}"/>
              </a:ext>
            </a:extLst>
          </p:cNvPr>
          <p:cNvSpPr/>
          <p:nvPr/>
        </p:nvSpPr>
        <p:spPr>
          <a:xfrm>
            <a:off x="3929607" y="2557383"/>
            <a:ext cx="17531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参与平台直播活动</a:t>
            </a:r>
          </a:p>
        </p:txBody>
      </p:sp>
      <p:pic>
        <p:nvPicPr>
          <p:cNvPr id="15" name="图片 14">
            <a:extLst>
              <a:ext uri="{FF2B5EF4-FFF2-40B4-BE49-F238E27FC236}">
                <a16:creationId xmlns:a16="http://schemas.microsoft.com/office/drawing/2014/main" id="{F9EBDA81-B78D-C3EF-059A-08C1DE19FB94}"/>
              </a:ext>
            </a:extLst>
          </p:cNvPr>
          <p:cNvPicPr>
            <a:picLocks noChangeAspect="1"/>
          </p:cNvPicPr>
          <p:nvPr/>
        </p:nvPicPr>
        <p:blipFill>
          <a:blip r:embed="rId5"/>
          <a:stretch>
            <a:fillRect/>
          </a:stretch>
        </p:blipFill>
        <p:spPr>
          <a:xfrm>
            <a:off x="4149945" y="3063559"/>
            <a:ext cx="1312488" cy="2254786"/>
          </a:xfrm>
          <a:prstGeom prst="roundRect">
            <a:avLst>
              <a:gd name="adj" fmla="val 8158"/>
            </a:avLst>
          </a:prstGeom>
        </p:spPr>
      </p:pic>
      <p:sp>
        <p:nvSpPr>
          <p:cNvPr id="19" name="矩形: 圆角 18">
            <a:extLst>
              <a:ext uri="{FF2B5EF4-FFF2-40B4-BE49-F238E27FC236}">
                <a16:creationId xmlns:a16="http://schemas.microsoft.com/office/drawing/2014/main" id="{DF67E773-54C1-F9EF-0409-D47BF7771740}"/>
              </a:ext>
            </a:extLst>
          </p:cNvPr>
          <p:cNvSpPr/>
          <p:nvPr/>
        </p:nvSpPr>
        <p:spPr>
          <a:xfrm>
            <a:off x="6169073" y="2557383"/>
            <a:ext cx="2528865" cy="326844"/>
          </a:xfrm>
          <a:prstGeom prst="roundRect">
            <a:avLst>
              <a:gd name="adj" fmla="val 50000"/>
            </a:avLst>
          </a:prstGeom>
          <a:gradFill flip="none" rotWithShape="1">
            <a:gsLst>
              <a:gs pos="0">
                <a:srgbClr val="7030A0"/>
              </a:gs>
              <a:gs pos="100000">
                <a:srgbClr val="070D9A"/>
              </a:gs>
            </a:gsLst>
            <a:lin ang="108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直播节奏：大小场组合</a:t>
            </a:r>
          </a:p>
        </p:txBody>
      </p:sp>
      <p:grpSp>
        <p:nvGrpSpPr>
          <p:cNvPr id="29" name="组合 28">
            <a:extLst>
              <a:ext uri="{FF2B5EF4-FFF2-40B4-BE49-F238E27FC236}">
                <a16:creationId xmlns:a16="http://schemas.microsoft.com/office/drawing/2014/main" id="{56F10174-1E9E-B20D-8351-6C6F2166E73C}"/>
              </a:ext>
            </a:extLst>
          </p:cNvPr>
          <p:cNvGrpSpPr/>
          <p:nvPr/>
        </p:nvGrpSpPr>
        <p:grpSpPr>
          <a:xfrm>
            <a:off x="6169073" y="2913513"/>
            <a:ext cx="5404020" cy="2176940"/>
            <a:chOff x="6169073" y="2734222"/>
            <a:chExt cx="5404020" cy="2176940"/>
          </a:xfrm>
        </p:grpSpPr>
        <p:sp>
          <p:nvSpPr>
            <p:cNvPr id="18" name="任意多边形: 形状 17">
              <a:extLst>
                <a:ext uri="{FF2B5EF4-FFF2-40B4-BE49-F238E27FC236}">
                  <a16:creationId xmlns:a16="http://schemas.microsoft.com/office/drawing/2014/main" id="{94C1160E-DF1B-52D6-0056-B6827FF6CC6D}"/>
                </a:ext>
              </a:extLst>
            </p:cNvPr>
            <p:cNvSpPr/>
            <p:nvPr/>
          </p:nvSpPr>
          <p:spPr>
            <a:xfrm>
              <a:off x="6169073" y="3294631"/>
              <a:ext cx="5404020" cy="1616531"/>
            </a:xfrm>
            <a:custGeom>
              <a:avLst/>
              <a:gdLst>
                <a:gd name="connsiteX0" fmla="*/ 0 w 5214174"/>
                <a:gd name="connsiteY0" fmla="*/ 1506453 h 1775813"/>
                <a:gd name="connsiteX1" fmla="*/ 593313 w 5214174"/>
                <a:gd name="connsiteY1" fmla="*/ 1227246 h 1775813"/>
                <a:gd name="connsiteX2" fmla="*/ 1033063 w 5214174"/>
                <a:gd name="connsiteY2" fmla="*/ 1415711 h 1775813"/>
                <a:gd name="connsiteX3" fmla="*/ 1423951 w 5214174"/>
                <a:gd name="connsiteY3" fmla="*/ 1555314 h 1775813"/>
                <a:gd name="connsiteX4" fmla="*/ 1668257 w 5214174"/>
                <a:gd name="connsiteY4" fmla="*/ 1283088 h 1775813"/>
                <a:gd name="connsiteX5" fmla="*/ 1863701 w 5214174"/>
                <a:gd name="connsiteY5" fmla="*/ 717695 h 1775813"/>
                <a:gd name="connsiteX6" fmla="*/ 2045185 w 5214174"/>
                <a:gd name="connsiteY6" fmla="*/ 710715 h 1775813"/>
                <a:gd name="connsiteX7" fmla="*/ 2275530 w 5214174"/>
                <a:gd name="connsiteY7" fmla="*/ 1408730 h 1775813"/>
                <a:gd name="connsiteX8" fmla="*/ 2366272 w 5214174"/>
                <a:gd name="connsiteY8" fmla="*/ 1597195 h 1775813"/>
                <a:gd name="connsiteX9" fmla="*/ 2610577 w 5214174"/>
                <a:gd name="connsiteY9" fmla="*/ 1569274 h 1775813"/>
                <a:gd name="connsiteX10" fmla="*/ 2840922 w 5214174"/>
                <a:gd name="connsiteY10" fmla="*/ 1178385 h 1775813"/>
                <a:gd name="connsiteX11" fmla="*/ 3113148 w 5214174"/>
                <a:gd name="connsiteY11" fmla="*/ 1087643 h 1775813"/>
                <a:gd name="connsiteX12" fmla="*/ 3350473 w 5214174"/>
                <a:gd name="connsiteY12" fmla="*/ 1478532 h 1775813"/>
                <a:gd name="connsiteX13" fmla="*/ 3741362 w 5214174"/>
                <a:gd name="connsiteY13" fmla="*/ 1590214 h 1775813"/>
                <a:gd name="connsiteX14" fmla="*/ 4083389 w 5214174"/>
                <a:gd name="connsiteY14" fmla="*/ 557152 h 1775813"/>
                <a:gd name="connsiteX15" fmla="*/ 4292794 w 5214174"/>
                <a:gd name="connsiteY15" fmla="*/ 75521 h 1775813"/>
                <a:gd name="connsiteX16" fmla="*/ 4585960 w 5214174"/>
                <a:gd name="connsiteY16" fmla="*/ 159283 h 1775813"/>
                <a:gd name="connsiteX17" fmla="*/ 5018730 w 5214174"/>
                <a:gd name="connsiteY17" fmla="*/ 1555314 h 1775813"/>
                <a:gd name="connsiteX18" fmla="*/ 5214174 w 5214174"/>
                <a:gd name="connsiteY18" fmla="*/ 1771698 h 1775813"/>
                <a:gd name="connsiteX19" fmla="*/ 5214174 w 5214174"/>
                <a:gd name="connsiteY19" fmla="*/ 1771698 h 1775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214174" h="1775813">
                  <a:moveTo>
                    <a:pt x="0" y="1506453"/>
                  </a:moveTo>
                  <a:cubicBezTo>
                    <a:pt x="210568" y="1374411"/>
                    <a:pt x="421136" y="1242370"/>
                    <a:pt x="593313" y="1227246"/>
                  </a:cubicBezTo>
                  <a:cubicBezTo>
                    <a:pt x="765490" y="1212122"/>
                    <a:pt x="894623" y="1361033"/>
                    <a:pt x="1033063" y="1415711"/>
                  </a:cubicBezTo>
                  <a:cubicBezTo>
                    <a:pt x="1171503" y="1470389"/>
                    <a:pt x="1318085" y="1577418"/>
                    <a:pt x="1423951" y="1555314"/>
                  </a:cubicBezTo>
                  <a:cubicBezTo>
                    <a:pt x="1529817" y="1533210"/>
                    <a:pt x="1594965" y="1422691"/>
                    <a:pt x="1668257" y="1283088"/>
                  </a:cubicBezTo>
                  <a:cubicBezTo>
                    <a:pt x="1741549" y="1143485"/>
                    <a:pt x="1800880" y="813090"/>
                    <a:pt x="1863701" y="717695"/>
                  </a:cubicBezTo>
                  <a:cubicBezTo>
                    <a:pt x="1926522" y="622300"/>
                    <a:pt x="1976547" y="595542"/>
                    <a:pt x="2045185" y="710715"/>
                  </a:cubicBezTo>
                  <a:cubicBezTo>
                    <a:pt x="2113823" y="825888"/>
                    <a:pt x="2222016" y="1260983"/>
                    <a:pt x="2275530" y="1408730"/>
                  </a:cubicBezTo>
                  <a:cubicBezTo>
                    <a:pt x="2329044" y="1556477"/>
                    <a:pt x="2310431" y="1570438"/>
                    <a:pt x="2366272" y="1597195"/>
                  </a:cubicBezTo>
                  <a:cubicBezTo>
                    <a:pt x="2422113" y="1623952"/>
                    <a:pt x="2531469" y="1639076"/>
                    <a:pt x="2610577" y="1569274"/>
                  </a:cubicBezTo>
                  <a:cubicBezTo>
                    <a:pt x="2689685" y="1499472"/>
                    <a:pt x="2757160" y="1258657"/>
                    <a:pt x="2840922" y="1178385"/>
                  </a:cubicBezTo>
                  <a:cubicBezTo>
                    <a:pt x="2924684" y="1098113"/>
                    <a:pt x="3028223" y="1037619"/>
                    <a:pt x="3113148" y="1087643"/>
                  </a:cubicBezTo>
                  <a:cubicBezTo>
                    <a:pt x="3198073" y="1137667"/>
                    <a:pt x="3245771" y="1394770"/>
                    <a:pt x="3350473" y="1478532"/>
                  </a:cubicBezTo>
                  <a:cubicBezTo>
                    <a:pt x="3455175" y="1562294"/>
                    <a:pt x="3619209" y="1743777"/>
                    <a:pt x="3741362" y="1590214"/>
                  </a:cubicBezTo>
                  <a:cubicBezTo>
                    <a:pt x="3863515" y="1436651"/>
                    <a:pt x="3991484" y="809601"/>
                    <a:pt x="4083389" y="557152"/>
                  </a:cubicBezTo>
                  <a:cubicBezTo>
                    <a:pt x="4175294" y="304703"/>
                    <a:pt x="4209032" y="141832"/>
                    <a:pt x="4292794" y="75521"/>
                  </a:cubicBezTo>
                  <a:cubicBezTo>
                    <a:pt x="4376556" y="9210"/>
                    <a:pt x="4464971" y="-87349"/>
                    <a:pt x="4585960" y="159283"/>
                  </a:cubicBezTo>
                  <a:cubicBezTo>
                    <a:pt x="4706949" y="405915"/>
                    <a:pt x="4914028" y="1286578"/>
                    <a:pt x="5018730" y="1555314"/>
                  </a:cubicBezTo>
                  <a:cubicBezTo>
                    <a:pt x="5123432" y="1824050"/>
                    <a:pt x="5214174" y="1771698"/>
                    <a:pt x="5214174" y="1771698"/>
                  </a:cubicBezTo>
                  <a:lnTo>
                    <a:pt x="5214174" y="1771698"/>
                  </a:lnTo>
                </a:path>
              </a:pathLst>
            </a:custGeom>
            <a:gradFill flip="none" rotWithShape="1">
              <a:gsLst>
                <a:gs pos="0">
                  <a:srgbClr val="7030A0">
                    <a:alpha val="36000"/>
                  </a:srgbClr>
                </a:gs>
                <a:gs pos="100000">
                  <a:srgbClr val="EDCDF7">
                    <a:alpha val="27000"/>
                  </a:srgbClr>
                </a:gs>
              </a:gsLst>
              <a:lin ang="5400000" scaled="1"/>
              <a:tileRect/>
            </a:gradFill>
            <a:ln>
              <a:solidFill>
                <a:srgbClr val="070D9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圆角 19">
              <a:extLst>
                <a:ext uri="{FF2B5EF4-FFF2-40B4-BE49-F238E27FC236}">
                  <a16:creationId xmlns:a16="http://schemas.microsoft.com/office/drawing/2014/main" id="{AD3F70B8-6272-6064-5A32-5CE4B0309934}"/>
                </a:ext>
              </a:extLst>
            </p:cNvPr>
            <p:cNvSpPr/>
            <p:nvPr/>
          </p:nvSpPr>
          <p:spPr>
            <a:xfrm>
              <a:off x="6493584" y="3429000"/>
              <a:ext cx="544778" cy="211082"/>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小场</a:t>
              </a:r>
            </a:p>
          </p:txBody>
        </p:sp>
        <p:sp>
          <p:nvSpPr>
            <p:cNvPr id="21" name="流程图: 合并 20">
              <a:extLst>
                <a:ext uri="{FF2B5EF4-FFF2-40B4-BE49-F238E27FC236}">
                  <a16:creationId xmlns:a16="http://schemas.microsoft.com/office/drawing/2014/main" id="{E06ECF41-8F99-8D45-6EDF-4943E0B96500}"/>
                </a:ext>
              </a:extLst>
            </p:cNvPr>
            <p:cNvSpPr/>
            <p:nvPr/>
          </p:nvSpPr>
          <p:spPr>
            <a:xfrm>
              <a:off x="6657780" y="4240210"/>
              <a:ext cx="216385" cy="92332"/>
            </a:xfrm>
            <a:prstGeom prst="flowChartMerge">
              <a:avLst/>
            </a:prstGeom>
            <a:gradFill>
              <a:gsLst>
                <a:gs pos="0">
                  <a:srgbClr val="7030A0">
                    <a:alpha val="14000"/>
                  </a:srgbClr>
                </a:gs>
                <a:gs pos="100000">
                  <a:srgbClr val="7030A0"/>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圆角 21">
              <a:extLst>
                <a:ext uri="{FF2B5EF4-FFF2-40B4-BE49-F238E27FC236}">
                  <a16:creationId xmlns:a16="http://schemas.microsoft.com/office/drawing/2014/main" id="{053A59E5-5B98-127C-3928-FFC22F5153E2}"/>
                </a:ext>
              </a:extLst>
            </p:cNvPr>
            <p:cNvSpPr/>
            <p:nvPr/>
          </p:nvSpPr>
          <p:spPr>
            <a:xfrm>
              <a:off x="7922238" y="4385798"/>
              <a:ext cx="544778" cy="211082"/>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大场</a:t>
              </a:r>
            </a:p>
          </p:txBody>
        </p:sp>
        <p:sp>
          <p:nvSpPr>
            <p:cNvPr id="23" name="矩形: 圆角 22">
              <a:extLst>
                <a:ext uri="{FF2B5EF4-FFF2-40B4-BE49-F238E27FC236}">
                  <a16:creationId xmlns:a16="http://schemas.microsoft.com/office/drawing/2014/main" id="{3D9F6408-3E46-E430-690B-C4C3AF7B58A9}"/>
                </a:ext>
              </a:extLst>
            </p:cNvPr>
            <p:cNvSpPr/>
            <p:nvPr/>
          </p:nvSpPr>
          <p:spPr>
            <a:xfrm>
              <a:off x="9019234" y="3736239"/>
              <a:ext cx="544778" cy="211082"/>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小场</a:t>
              </a:r>
            </a:p>
          </p:txBody>
        </p:sp>
        <p:sp>
          <p:nvSpPr>
            <p:cNvPr id="24" name="矩形: 圆角 23">
              <a:extLst>
                <a:ext uri="{FF2B5EF4-FFF2-40B4-BE49-F238E27FC236}">
                  <a16:creationId xmlns:a16="http://schemas.microsoft.com/office/drawing/2014/main" id="{22137F86-5F0A-732A-7754-76CC8BA663E8}"/>
                </a:ext>
              </a:extLst>
            </p:cNvPr>
            <p:cNvSpPr/>
            <p:nvPr/>
          </p:nvSpPr>
          <p:spPr>
            <a:xfrm>
              <a:off x="10471108" y="2734222"/>
              <a:ext cx="544778" cy="211082"/>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大场</a:t>
              </a:r>
            </a:p>
          </p:txBody>
        </p:sp>
        <p:sp>
          <p:nvSpPr>
            <p:cNvPr id="26" name="文本框 25">
              <a:extLst>
                <a:ext uri="{FF2B5EF4-FFF2-40B4-BE49-F238E27FC236}">
                  <a16:creationId xmlns:a16="http://schemas.microsoft.com/office/drawing/2014/main" id="{AC6C830E-74F2-9676-6E5C-276C82FA065E}"/>
                </a:ext>
              </a:extLst>
            </p:cNvPr>
            <p:cNvSpPr txBox="1"/>
            <p:nvPr/>
          </p:nvSpPr>
          <p:spPr>
            <a:xfrm>
              <a:off x="10043126" y="2936601"/>
              <a:ext cx="1400742" cy="253916"/>
            </a:xfrm>
            <a:prstGeom prst="rect">
              <a:avLst/>
            </a:prstGeom>
            <a:noFill/>
          </p:spPr>
          <p:txBody>
            <a:bodyPr wrap="square">
              <a:spAutoFit/>
            </a:bodyPr>
            <a:lstStyle/>
            <a:p>
              <a:pPr algn="ctr"/>
              <a:r>
                <a:rPr lang="zh-CN" altLang="en-US" sz="1050" b="1"/>
                <a:t>宠粉带货为主</a:t>
              </a:r>
            </a:p>
          </p:txBody>
        </p:sp>
        <p:sp>
          <p:nvSpPr>
            <p:cNvPr id="27" name="流程图: 合并 26">
              <a:extLst>
                <a:ext uri="{FF2B5EF4-FFF2-40B4-BE49-F238E27FC236}">
                  <a16:creationId xmlns:a16="http://schemas.microsoft.com/office/drawing/2014/main" id="{68126F2A-EF36-575F-D866-7BD1BC61E717}"/>
                </a:ext>
              </a:extLst>
            </p:cNvPr>
            <p:cNvSpPr/>
            <p:nvPr/>
          </p:nvSpPr>
          <p:spPr>
            <a:xfrm>
              <a:off x="10635304" y="3147683"/>
              <a:ext cx="216385" cy="92332"/>
            </a:xfrm>
            <a:prstGeom prst="flowChartMerge">
              <a:avLst/>
            </a:prstGeom>
            <a:gradFill>
              <a:gsLst>
                <a:gs pos="0">
                  <a:srgbClr val="7030A0">
                    <a:alpha val="14000"/>
                  </a:srgbClr>
                </a:gs>
                <a:gs pos="100000">
                  <a:srgbClr val="7030A0"/>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流程图: 合并 27">
              <a:extLst>
                <a:ext uri="{FF2B5EF4-FFF2-40B4-BE49-F238E27FC236}">
                  <a16:creationId xmlns:a16="http://schemas.microsoft.com/office/drawing/2014/main" id="{F763E890-2637-C6CE-042D-668566C754D7}"/>
                </a:ext>
              </a:extLst>
            </p:cNvPr>
            <p:cNvSpPr/>
            <p:nvPr/>
          </p:nvSpPr>
          <p:spPr>
            <a:xfrm>
              <a:off x="9183431" y="4140438"/>
              <a:ext cx="216385" cy="92332"/>
            </a:xfrm>
            <a:prstGeom prst="flowChartMerge">
              <a:avLst/>
            </a:prstGeom>
            <a:gradFill>
              <a:gsLst>
                <a:gs pos="0">
                  <a:srgbClr val="7030A0">
                    <a:alpha val="14000"/>
                  </a:srgbClr>
                </a:gs>
                <a:gs pos="100000">
                  <a:srgbClr val="7030A0"/>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246105234"/>
      </p:ext>
    </p:extLst>
  </p:cSld>
  <p:clrMapOvr>
    <a:masterClrMapping/>
  </p:clrMapOvr>
  <p:transition spd="slow" advClick="0" advTm="0">
    <p:comb/>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B1C9C41B-F1B4-1002-9541-967B2058E8C3}"/>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395A9173-1500-8711-F5FF-C01C4670EA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E09662FB-B265-3533-5906-D1F05508D052}"/>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交易力如何提升</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卖更多</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50E1C665-07F7-B309-BEA2-7DDF04A383BB}"/>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19</a:t>
            </a:fld>
            <a:endParaRPr lang="zh-CN" altLang="en-US" sz="1000">
              <a:solidFill>
                <a:schemeClr val="tx1"/>
              </a:solidFill>
            </a:endParaRPr>
          </a:p>
        </p:txBody>
      </p:sp>
      <p:grpSp>
        <p:nvGrpSpPr>
          <p:cNvPr id="158" name="组合 157">
            <a:extLst>
              <a:ext uri="{FF2B5EF4-FFF2-40B4-BE49-F238E27FC236}">
                <a16:creationId xmlns:a16="http://schemas.microsoft.com/office/drawing/2014/main" id="{9B8F8822-4305-7ACE-44EC-A942D99B9CB5}"/>
              </a:ext>
            </a:extLst>
          </p:cNvPr>
          <p:cNvGrpSpPr/>
          <p:nvPr/>
        </p:nvGrpSpPr>
        <p:grpSpPr>
          <a:xfrm>
            <a:off x="517214" y="1687455"/>
            <a:ext cx="11157571" cy="3991755"/>
            <a:chOff x="637657" y="1834038"/>
            <a:chExt cx="11157571" cy="3991755"/>
          </a:xfrm>
        </p:grpSpPr>
        <p:sp>
          <p:nvSpPr>
            <p:cNvPr id="2" name="文本框 1">
              <a:extLst>
                <a:ext uri="{FF2B5EF4-FFF2-40B4-BE49-F238E27FC236}">
                  <a16:creationId xmlns:a16="http://schemas.microsoft.com/office/drawing/2014/main" id="{3DBE9323-2F41-9E2A-67EA-09289FBFE1FA}"/>
                </a:ext>
              </a:extLst>
            </p:cNvPr>
            <p:cNvSpPr txBox="1"/>
            <p:nvPr/>
          </p:nvSpPr>
          <p:spPr>
            <a:xfrm>
              <a:off x="6673524" y="1834038"/>
              <a:ext cx="1485949" cy="705706"/>
            </a:xfrm>
            <a:prstGeom prst="rect">
              <a:avLst/>
            </a:prstGeom>
            <a:noFill/>
          </p:spPr>
          <p:txBody>
            <a:bodyPr wrap="square">
              <a:spAutoFit/>
            </a:bodyPr>
            <a:lstStyle/>
            <a:p>
              <a:pPr algn="ctr">
                <a:lnSpc>
                  <a:spcPct val="150000"/>
                </a:lnSpc>
              </a:pPr>
              <a:r>
                <a:rPr lang="en-US" altLang="zh-CN" sz="1600" b="1">
                  <a:solidFill>
                    <a:srgbClr val="7030A0"/>
                  </a:solidFill>
                </a:rPr>
                <a:t>P</a:t>
              </a:r>
              <a:r>
                <a:rPr lang="en-US" altLang="zh-CN" sz="1600" b="1"/>
                <a:t>grade</a:t>
              </a:r>
            </a:p>
            <a:p>
              <a:pPr algn="ctr">
                <a:lnSpc>
                  <a:spcPct val="150000"/>
                </a:lnSpc>
              </a:pPr>
              <a:r>
                <a:rPr lang="zh-CN" altLang="en-US" sz="1200" b="1"/>
                <a:t>选品优化</a:t>
              </a:r>
            </a:p>
          </p:txBody>
        </p:sp>
        <p:sp>
          <p:nvSpPr>
            <p:cNvPr id="3" name="文本框 2">
              <a:extLst>
                <a:ext uri="{FF2B5EF4-FFF2-40B4-BE49-F238E27FC236}">
                  <a16:creationId xmlns:a16="http://schemas.microsoft.com/office/drawing/2014/main" id="{774118A0-3010-70FA-5194-5E008C08A46A}"/>
                </a:ext>
              </a:extLst>
            </p:cNvPr>
            <p:cNvSpPr txBox="1"/>
            <p:nvPr/>
          </p:nvSpPr>
          <p:spPr>
            <a:xfrm>
              <a:off x="8491209" y="1834038"/>
              <a:ext cx="1197243" cy="705706"/>
            </a:xfrm>
            <a:prstGeom prst="rect">
              <a:avLst/>
            </a:prstGeom>
            <a:noFill/>
          </p:spPr>
          <p:txBody>
            <a:bodyPr wrap="square">
              <a:spAutoFit/>
            </a:bodyPr>
            <a:lstStyle/>
            <a:p>
              <a:pPr algn="ctr">
                <a:lnSpc>
                  <a:spcPct val="150000"/>
                </a:lnSpc>
              </a:pPr>
              <a:r>
                <a:rPr lang="en-US" altLang="zh-CN" sz="1600" b="1">
                  <a:solidFill>
                    <a:srgbClr val="7030A0"/>
                  </a:solidFill>
                </a:rPr>
                <a:t>E</a:t>
              </a:r>
              <a:r>
                <a:rPr lang="en-US" altLang="zh-CN" sz="1600" b="1"/>
                <a:t>ngaged</a:t>
              </a:r>
            </a:p>
            <a:p>
              <a:pPr algn="ctr">
                <a:lnSpc>
                  <a:spcPct val="150000"/>
                </a:lnSpc>
              </a:pPr>
              <a:r>
                <a:rPr lang="zh-CN" altLang="en-US" sz="1200" b="1"/>
                <a:t>勤奋经营</a:t>
              </a:r>
            </a:p>
          </p:txBody>
        </p:sp>
        <p:sp>
          <p:nvSpPr>
            <p:cNvPr id="7" name="文本框 6">
              <a:extLst>
                <a:ext uri="{FF2B5EF4-FFF2-40B4-BE49-F238E27FC236}">
                  <a16:creationId xmlns:a16="http://schemas.microsoft.com/office/drawing/2014/main" id="{F351E744-6E08-2C91-036E-490AAB1743F7}"/>
                </a:ext>
              </a:extLst>
            </p:cNvPr>
            <p:cNvSpPr txBox="1"/>
            <p:nvPr/>
          </p:nvSpPr>
          <p:spPr>
            <a:xfrm>
              <a:off x="1530919" y="1834038"/>
              <a:ext cx="1408146" cy="705706"/>
            </a:xfrm>
            <a:prstGeom prst="rect">
              <a:avLst/>
            </a:prstGeom>
            <a:noFill/>
          </p:spPr>
          <p:txBody>
            <a:bodyPr wrap="square">
              <a:spAutoFit/>
            </a:bodyPr>
            <a:lstStyle/>
            <a:p>
              <a:pPr algn="ctr">
                <a:lnSpc>
                  <a:spcPct val="150000"/>
                </a:lnSpc>
              </a:pPr>
              <a:r>
                <a:rPr lang="zh-CN" altLang="en-US" sz="1600" b="1">
                  <a:solidFill>
                    <a:srgbClr val="070D9A"/>
                  </a:solidFill>
                </a:rPr>
                <a:t>V</a:t>
              </a:r>
              <a:r>
                <a:rPr lang="zh-CN" altLang="en-US" sz="1600" b="1"/>
                <a:t>olume</a:t>
              </a:r>
              <a:r>
                <a:rPr lang="zh-CN" altLang="en-US" sz="1200" b="1"/>
                <a:t> </a:t>
              </a:r>
              <a:endParaRPr lang="en-US" altLang="zh-CN" sz="1200" b="1"/>
            </a:p>
            <a:p>
              <a:pPr algn="ctr">
                <a:lnSpc>
                  <a:spcPct val="150000"/>
                </a:lnSpc>
              </a:pPr>
              <a:r>
                <a:rPr lang="zh-CN" altLang="en-US" sz="1200" b="1"/>
                <a:t>提升停留</a:t>
              </a:r>
            </a:p>
          </p:txBody>
        </p:sp>
        <p:sp>
          <p:nvSpPr>
            <p:cNvPr id="8" name="文本框 7">
              <a:extLst>
                <a:ext uri="{FF2B5EF4-FFF2-40B4-BE49-F238E27FC236}">
                  <a16:creationId xmlns:a16="http://schemas.microsoft.com/office/drawing/2014/main" id="{C718ACB0-64D7-666E-58AC-2F00B5AC4BE2}"/>
                </a:ext>
              </a:extLst>
            </p:cNvPr>
            <p:cNvSpPr txBox="1"/>
            <p:nvPr/>
          </p:nvSpPr>
          <p:spPr>
            <a:xfrm>
              <a:off x="3195044" y="1839987"/>
              <a:ext cx="1598996" cy="705706"/>
            </a:xfrm>
            <a:prstGeom prst="rect">
              <a:avLst/>
            </a:prstGeom>
            <a:noFill/>
          </p:spPr>
          <p:txBody>
            <a:bodyPr wrap="square">
              <a:spAutoFit/>
            </a:bodyPr>
            <a:lstStyle/>
            <a:p>
              <a:pPr algn="ctr">
                <a:lnSpc>
                  <a:spcPct val="150000"/>
                </a:lnSpc>
              </a:pPr>
              <a:r>
                <a:rPr lang="zh-CN" altLang="en-US" sz="1600" b="1">
                  <a:solidFill>
                    <a:srgbClr val="070D9A"/>
                  </a:solidFill>
                </a:rPr>
                <a:t>A</a:t>
              </a:r>
              <a:r>
                <a:rPr lang="zh-CN" altLang="en-US" sz="1600" b="1"/>
                <a:t>ctivated</a:t>
              </a:r>
              <a:r>
                <a:rPr lang="zh-CN" altLang="en-US" sz="1200" b="1"/>
                <a:t> </a:t>
              </a:r>
              <a:endParaRPr lang="en-US" altLang="zh-CN" sz="1200" b="1"/>
            </a:p>
            <a:p>
              <a:pPr algn="ctr">
                <a:lnSpc>
                  <a:spcPct val="150000"/>
                </a:lnSpc>
              </a:pPr>
              <a:r>
                <a:rPr lang="zh-CN" altLang="en-US" sz="1200" b="1"/>
                <a:t>引导互动</a:t>
              </a:r>
            </a:p>
          </p:txBody>
        </p:sp>
        <p:sp>
          <p:nvSpPr>
            <p:cNvPr id="9" name="文本框 8">
              <a:extLst>
                <a:ext uri="{FF2B5EF4-FFF2-40B4-BE49-F238E27FC236}">
                  <a16:creationId xmlns:a16="http://schemas.microsoft.com/office/drawing/2014/main" id="{3967106D-F188-BA19-5430-63A8FF3A34B2}"/>
                </a:ext>
              </a:extLst>
            </p:cNvPr>
            <p:cNvSpPr txBox="1"/>
            <p:nvPr/>
          </p:nvSpPr>
          <p:spPr>
            <a:xfrm>
              <a:off x="5150027" y="1834038"/>
              <a:ext cx="1461698" cy="705706"/>
            </a:xfrm>
            <a:prstGeom prst="rect">
              <a:avLst/>
            </a:prstGeom>
            <a:noFill/>
          </p:spPr>
          <p:txBody>
            <a:bodyPr wrap="square">
              <a:spAutoFit/>
            </a:bodyPr>
            <a:lstStyle/>
            <a:p>
              <a:pPr algn="ctr">
                <a:lnSpc>
                  <a:spcPct val="150000"/>
                </a:lnSpc>
              </a:pPr>
              <a:r>
                <a:rPr lang="zh-CN" altLang="en-US" sz="1600" b="1">
                  <a:solidFill>
                    <a:srgbClr val="070D9A"/>
                  </a:solidFill>
                </a:rPr>
                <a:t>L</a:t>
              </a:r>
              <a:r>
                <a:rPr lang="zh-CN" altLang="en-US" sz="1600" b="1"/>
                <a:t>inked</a:t>
              </a:r>
              <a:endParaRPr lang="en-US" altLang="zh-CN" sz="1600" b="1"/>
            </a:p>
            <a:p>
              <a:pPr algn="ctr">
                <a:lnSpc>
                  <a:spcPct val="150000"/>
                </a:lnSpc>
              </a:pPr>
              <a:r>
                <a:rPr lang="zh-CN" altLang="en-US" sz="1200" b="1"/>
                <a:t>多加粉丝</a:t>
              </a:r>
            </a:p>
          </p:txBody>
        </p:sp>
        <p:cxnSp>
          <p:nvCxnSpPr>
            <p:cNvPr id="11" name="直接连接符 10">
              <a:extLst>
                <a:ext uri="{FF2B5EF4-FFF2-40B4-BE49-F238E27FC236}">
                  <a16:creationId xmlns:a16="http://schemas.microsoft.com/office/drawing/2014/main" id="{B4B0A2F6-1692-6C40-8D45-8B42772B9599}"/>
                </a:ext>
              </a:extLst>
            </p:cNvPr>
            <p:cNvCxnSpPr>
              <a:cxnSpLocks/>
            </p:cNvCxnSpPr>
            <p:nvPr/>
          </p:nvCxnSpPr>
          <p:spPr>
            <a:xfrm>
              <a:off x="1668257" y="2743200"/>
              <a:ext cx="4578980" cy="0"/>
            </a:xfrm>
            <a:prstGeom prst="line">
              <a:avLst/>
            </a:prstGeom>
            <a:ln w="12700">
              <a:solidFill>
                <a:srgbClr val="070D9A"/>
              </a:solidFill>
            </a:ln>
          </p:spPr>
          <p:style>
            <a:lnRef idx="1">
              <a:schemeClr val="accent1"/>
            </a:lnRef>
            <a:fillRef idx="0">
              <a:schemeClr val="accent1"/>
            </a:fillRef>
            <a:effectRef idx="0">
              <a:schemeClr val="accent1"/>
            </a:effectRef>
            <a:fontRef idx="minor">
              <a:schemeClr val="tx1"/>
            </a:fontRef>
          </p:style>
        </p:cxnSp>
        <p:sp>
          <p:nvSpPr>
            <p:cNvPr id="17" name="流程图: 合并 16">
              <a:extLst>
                <a:ext uri="{FF2B5EF4-FFF2-40B4-BE49-F238E27FC236}">
                  <a16:creationId xmlns:a16="http://schemas.microsoft.com/office/drawing/2014/main" id="{9C49F73B-A236-C0F9-211E-9139135A852C}"/>
                </a:ext>
              </a:extLst>
            </p:cNvPr>
            <p:cNvSpPr/>
            <p:nvPr/>
          </p:nvSpPr>
          <p:spPr>
            <a:xfrm>
              <a:off x="3849554" y="2697034"/>
              <a:ext cx="216385" cy="92332"/>
            </a:xfrm>
            <a:prstGeom prst="flowChartMerge">
              <a:avLst/>
            </a:prstGeom>
            <a:gradFill>
              <a:gsLst>
                <a:gs pos="0">
                  <a:srgbClr val="7030A0">
                    <a:alpha val="14000"/>
                  </a:srgbClr>
                </a:gs>
                <a:gs pos="100000">
                  <a:srgbClr val="070D9A"/>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 name="直接连接符 19">
              <a:extLst>
                <a:ext uri="{FF2B5EF4-FFF2-40B4-BE49-F238E27FC236}">
                  <a16:creationId xmlns:a16="http://schemas.microsoft.com/office/drawing/2014/main" id="{EF2D9281-535E-3AC1-BA3F-01738F7CB469}"/>
                </a:ext>
              </a:extLst>
            </p:cNvPr>
            <p:cNvCxnSpPr>
              <a:cxnSpLocks/>
            </p:cNvCxnSpPr>
            <p:nvPr/>
          </p:nvCxnSpPr>
          <p:spPr>
            <a:xfrm>
              <a:off x="6553200" y="2743200"/>
              <a:ext cx="3239954" cy="0"/>
            </a:xfrm>
            <a:prstGeom prst="line">
              <a:avLst/>
            </a:prstGeom>
            <a:ln w="12700">
              <a:solidFill>
                <a:srgbClr val="7030A0"/>
              </a:solidFill>
            </a:ln>
          </p:spPr>
          <p:style>
            <a:lnRef idx="1">
              <a:schemeClr val="accent1"/>
            </a:lnRef>
            <a:fillRef idx="0">
              <a:schemeClr val="accent1"/>
            </a:fillRef>
            <a:effectRef idx="0">
              <a:schemeClr val="accent1"/>
            </a:effectRef>
            <a:fontRef idx="minor">
              <a:schemeClr val="tx1"/>
            </a:fontRef>
          </p:style>
        </p:cxnSp>
        <p:sp>
          <p:nvSpPr>
            <p:cNvPr id="22" name="流程图: 合并 21">
              <a:extLst>
                <a:ext uri="{FF2B5EF4-FFF2-40B4-BE49-F238E27FC236}">
                  <a16:creationId xmlns:a16="http://schemas.microsoft.com/office/drawing/2014/main" id="{1856E02E-0512-2400-EEA5-078976A0DDFE}"/>
                </a:ext>
              </a:extLst>
            </p:cNvPr>
            <p:cNvSpPr/>
            <p:nvPr/>
          </p:nvSpPr>
          <p:spPr>
            <a:xfrm>
              <a:off x="8159473" y="2690037"/>
              <a:ext cx="216385" cy="92332"/>
            </a:xfrm>
            <a:prstGeom prst="flowChartMerge">
              <a:avLst/>
            </a:prstGeom>
            <a:gradFill>
              <a:gsLst>
                <a:gs pos="0">
                  <a:srgbClr val="7030A0">
                    <a:alpha val="14000"/>
                  </a:srgbClr>
                </a:gs>
                <a:gs pos="100000">
                  <a:srgbClr val="7030A0"/>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a:extLst>
                <a:ext uri="{FF2B5EF4-FFF2-40B4-BE49-F238E27FC236}">
                  <a16:creationId xmlns:a16="http://schemas.microsoft.com/office/drawing/2014/main" id="{71F7EA8E-ABA8-8C46-F150-BDA0B836461D}"/>
                </a:ext>
              </a:extLst>
            </p:cNvPr>
            <p:cNvSpPr/>
            <p:nvPr/>
          </p:nvSpPr>
          <p:spPr>
            <a:xfrm>
              <a:off x="637657" y="3767949"/>
              <a:ext cx="793274" cy="936674"/>
            </a:xfrm>
            <a:prstGeom prst="roundRect">
              <a:avLst>
                <a:gd name="adj" fmla="val 22631"/>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tLang="zh-CN" sz="1400" b="1">
                <a:solidFill>
                  <a:schemeClr val="bg1"/>
                </a:solidFill>
                <a:latin typeface="Arial" panose="020B0604020202020204" pitchFamily="34" charset="0"/>
                <a:ea typeface="微软雅黑" panose="020B0503020204020204" pitchFamily="34" charset="-122"/>
              </a:endParaRPr>
            </a:p>
            <a:p>
              <a:pPr algn="ctr"/>
              <a:r>
                <a:rPr lang="zh-CN" altLang="en-US" sz="1400" b="1">
                  <a:solidFill>
                    <a:schemeClr val="bg1"/>
                  </a:solidFill>
                  <a:latin typeface="Arial" panose="020B0604020202020204" pitchFamily="34" charset="0"/>
                  <a:ea typeface="微软雅黑" panose="020B0503020204020204" pitchFamily="34" charset="-122"/>
                </a:rPr>
                <a:t>基础</a:t>
              </a:r>
            </a:p>
          </p:txBody>
        </p:sp>
        <p:grpSp>
          <p:nvGrpSpPr>
            <p:cNvPr id="43" name="组合 42">
              <a:extLst>
                <a:ext uri="{FF2B5EF4-FFF2-40B4-BE49-F238E27FC236}">
                  <a16:creationId xmlns:a16="http://schemas.microsoft.com/office/drawing/2014/main" id="{A61F33DE-A36D-5D56-05D6-269762CD125C}"/>
                </a:ext>
              </a:extLst>
            </p:cNvPr>
            <p:cNvGrpSpPr/>
            <p:nvPr/>
          </p:nvGrpSpPr>
          <p:grpSpPr>
            <a:xfrm>
              <a:off x="1509979" y="2840038"/>
              <a:ext cx="1596190" cy="2897648"/>
              <a:chOff x="1509979" y="2840038"/>
              <a:chExt cx="1345126" cy="2897648"/>
            </a:xfrm>
          </p:grpSpPr>
          <p:sp>
            <p:nvSpPr>
              <p:cNvPr id="23" name="矩形: 圆角 22">
                <a:extLst>
                  <a:ext uri="{FF2B5EF4-FFF2-40B4-BE49-F238E27FC236}">
                    <a16:creationId xmlns:a16="http://schemas.microsoft.com/office/drawing/2014/main" id="{CF36508F-B4FC-186F-81B0-C197B21195F4}"/>
                  </a:ext>
                </a:extLst>
              </p:cNvPr>
              <p:cNvSpPr/>
              <p:nvPr/>
            </p:nvSpPr>
            <p:spPr>
              <a:xfrm>
                <a:off x="1530919" y="2840038"/>
                <a:ext cx="1317206" cy="280538"/>
              </a:xfrm>
              <a:prstGeom prst="roundRect">
                <a:avLst>
                  <a:gd name="adj" fmla="val 50000"/>
                </a:avLst>
              </a:prstGeom>
              <a:noFill/>
              <a:ln>
                <a:solidFill>
                  <a:srgbClr val="070D9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停留时长</a:t>
                </a:r>
              </a:p>
            </p:txBody>
          </p:sp>
          <p:sp>
            <p:nvSpPr>
              <p:cNvPr id="24" name="任意多边形: 形状 23">
                <a:extLst>
                  <a:ext uri="{FF2B5EF4-FFF2-40B4-BE49-F238E27FC236}">
                    <a16:creationId xmlns:a16="http://schemas.microsoft.com/office/drawing/2014/main" id="{1EAFD9E8-EB1E-D900-51AD-A50DBC6CE071}"/>
                  </a:ext>
                </a:extLst>
              </p:cNvPr>
              <p:cNvSpPr/>
              <p:nvPr/>
            </p:nvSpPr>
            <p:spPr>
              <a:xfrm rot="16200000">
                <a:off x="2133015" y="2983270"/>
                <a:ext cx="113014" cy="545056"/>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矩形: 圆角 24">
                <a:extLst>
                  <a:ext uri="{FF2B5EF4-FFF2-40B4-BE49-F238E27FC236}">
                    <a16:creationId xmlns:a16="http://schemas.microsoft.com/office/drawing/2014/main" id="{529F15DB-D4DE-B4FE-CCE0-3B89D72A38FA}"/>
                  </a:ext>
                </a:extLst>
              </p:cNvPr>
              <p:cNvSpPr/>
              <p:nvPr/>
            </p:nvSpPr>
            <p:spPr>
              <a:xfrm>
                <a:off x="1530919" y="3391021"/>
                <a:ext cx="1317206" cy="280539"/>
              </a:xfrm>
              <a:prstGeom prst="roundRect">
                <a:avLst>
                  <a:gd name="adj" fmla="val 50000"/>
                </a:avLst>
              </a:prstGeom>
              <a:solidFill>
                <a:srgbClr val="070D9A"/>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bg1"/>
                    </a:solidFill>
                    <a:latin typeface="Arial" panose="020B0604020202020204" pitchFamily="34" charset="0"/>
                    <a:ea typeface="微软雅黑" panose="020B0503020204020204" pitchFamily="34" charset="-122"/>
                  </a:rPr>
                  <a:t>场景</a:t>
                </a:r>
              </a:p>
            </p:txBody>
          </p:sp>
          <p:grpSp>
            <p:nvGrpSpPr>
              <p:cNvPr id="32" name="组合 31">
                <a:extLst>
                  <a:ext uri="{FF2B5EF4-FFF2-40B4-BE49-F238E27FC236}">
                    <a16:creationId xmlns:a16="http://schemas.microsoft.com/office/drawing/2014/main" id="{819F353F-0199-5E8B-F91C-AE939AE4977B}"/>
                  </a:ext>
                </a:extLst>
              </p:cNvPr>
              <p:cNvGrpSpPr/>
              <p:nvPr/>
            </p:nvGrpSpPr>
            <p:grpSpPr>
              <a:xfrm>
                <a:off x="1523939" y="3767949"/>
                <a:ext cx="1331166" cy="936674"/>
                <a:chOff x="1523939" y="3767949"/>
                <a:chExt cx="1331166" cy="936674"/>
              </a:xfrm>
            </p:grpSpPr>
            <p:sp>
              <p:nvSpPr>
                <p:cNvPr id="27" name="矩形: 圆角 26">
                  <a:extLst>
                    <a:ext uri="{FF2B5EF4-FFF2-40B4-BE49-F238E27FC236}">
                      <a16:creationId xmlns:a16="http://schemas.microsoft.com/office/drawing/2014/main" id="{AB29C216-4EC5-7C29-70DF-6B57219669F0}"/>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9" name="矩形: 圆顶角 28">
                  <a:extLst>
                    <a:ext uri="{FF2B5EF4-FFF2-40B4-BE49-F238E27FC236}">
                      <a16:creationId xmlns:a16="http://schemas.microsoft.com/office/drawing/2014/main" id="{178498B2-F5A1-7BB0-5770-7E845D90F4CF}"/>
                    </a:ext>
                  </a:extLst>
                </p:cNvPr>
                <p:cNvSpPr/>
                <p:nvPr/>
              </p:nvSpPr>
              <p:spPr>
                <a:xfrm>
                  <a:off x="1537899" y="3767949"/>
                  <a:ext cx="1317206" cy="289146"/>
                </a:xfrm>
                <a:prstGeom prst="round2SameRect">
                  <a:avLst/>
                </a:prstGeom>
                <a:gradFill>
                  <a:gsLst>
                    <a:gs pos="0">
                      <a:schemeClr val="accent1">
                        <a:lumMod val="60000"/>
                        <a:lumOff val="40000"/>
                      </a:schemeClr>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能停留</a:t>
                  </a:r>
                </a:p>
              </p:txBody>
            </p:sp>
            <p:sp>
              <p:nvSpPr>
                <p:cNvPr id="31" name="文本框 30">
                  <a:extLst>
                    <a:ext uri="{FF2B5EF4-FFF2-40B4-BE49-F238E27FC236}">
                      <a16:creationId xmlns:a16="http://schemas.microsoft.com/office/drawing/2014/main" id="{1750216B-0CDC-1DB1-993E-57027C8B067B}"/>
                    </a:ext>
                  </a:extLst>
                </p:cNvPr>
                <p:cNvSpPr txBox="1"/>
                <p:nvPr/>
              </p:nvSpPr>
              <p:spPr>
                <a:xfrm>
                  <a:off x="1523939" y="4080777"/>
                  <a:ext cx="1317206" cy="600164"/>
                </a:xfrm>
                <a:prstGeom prst="rect">
                  <a:avLst/>
                </a:prstGeom>
                <a:noFill/>
              </p:spPr>
              <p:txBody>
                <a:bodyPr wrap="square">
                  <a:spAutoFit/>
                </a:bodyPr>
                <a:lstStyle/>
                <a:p>
                  <a:pPr algn="ctr"/>
                  <a:r>
                    <a:rPr lang="zh-CN" altLang="en-US" sz="1100" b="1"/>
                    <a:t>画面美观</a:t>
                  </a:r>
                  <a:endParaRPr lang="en-US" altLang="zh-CN" sz="1100" b="1"/>
                </a:p>
                <a:p>
                  <a:pPr algn="ctr"/>
                  <a:r>
                    <a:rPr lang="zh-CN" altLang="en-US" sz="1100" b="1"/>
                    <a:t>构图合理</a:t>
                  </a:r>
                  <a:endParaRPr lang="en-US" altLang="zh-CN" sz="1100" b="1"/>
                </a:p>
                <a:p>
                  <a:pPr algn="ctr"/>
                  <a:r>
                    <a:rPr lang="zh-CN" altLang="en-US" sz="1100" b="1"/>
                    <a:t>不踩红线</a:t>
                  </a:r>
                </a:p>
              </p:txBody>
            </p:sp>
          </p:grpSp>
          <p:grpSp>
            <p:nvGrpSpPr>
              <p:cNvPr id="33" name="组合 32">
                <a:extLst>
                  <a:ext uri="{FF2B5EF4-FFF2-40B4-BE49-F238E27FC236}">
                    <a16:creationId xmlns:a16="http://schemas.microsoft.com/office/drawing/2014/main" id="{397FD5F3-0877-CECB-1708-795B67F41460}"/>
                  </a:ext>
                </a:extLst>
              </p:cNvPr>
              <p:cNvGrpSpPr/>
              <p:nvPr/>
            </p:nvGrpSpPr>
            <p:grpSpPr>
              <a:xfrm>
                <a:off x="1509979" y="4801012"/>
                <a:ext cx="1331166" cy="936674"/>
                <a:chOff x="1523939" y="3767949"/>
                <a:chExt cx="1331166" cy="936674"/>
              </a:xfrm>
            </p:grpSpPr>
            <p:sp>
              <p:nvSpPr>
                <p:cNvPr id="34" name="矩形: 圆角 33">
                  <a:extLst>
                    <a:ext uri="{FF2B5EF4-FFF2-40B4-BE49-F238E27FC236}">
                      <a16:creationId xmlns:a16="http://schemas.microsoft.com/office/drawing/2014/main" id="{EE204730-E912-1E40-FEFB-5EBEBCF82AA5}"/>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5" name="矩形: 圆顶角 34">
                  <a:extLst>
                    <a:ext uri="{FF2B5EF4-FFF2-40B4-BE49-F238E27FC236}">
                      <a16:creationId xmlns:a16="http://schemas.microsoft.com/office/drawing/2014/main" id="{3F21232D-EDB6-88B0-5980-42D081DE9B0B}"/>
                    </a:ext>
                  </a:extLst>
                </p:cNvPr>
                <p:cNvSpPr/>
                <p:nvPr/>
              </p:nvSpPr>
              <p:spPr>
                <a:xfrm>
                  <a:off x="1537899" y="3767949"/>
                  <a:ext cx="1317206" cy="289146"/>
                </a:xfrm>
                <a:prstGeom prst="round2SameRect">
                  <a:avLst/>
                </a:prstGeom>
                <a:gradFill>
                  <a:gsLst>
                    <a:gs pos="0">
                      <a:schemeClr val="accent1">
                        <a:lumMod val="60000"/>
                        <a:lumOff val="40000"/>
                      </a:schemeClr>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喜欢看</a:t>
                  </a:r>
                </a:p>
              </p:txBody>
            </p:sp>
            <p:sp>
              <p:nvSpPr>
                <p:cNvPr id="36" name="文本框 35">
                  <a:extLst>
                    <a:ext uri="{FF2B5EF4-FFF2-40B4-BE49-F238E27FC236}">
                      <a16:creationId xmlns:a16="http://schemas.microsoft.com/office/drawing/2014/main" id="{F1CC9B0B-EAEF-3C02-C29E-9C6CB55A243E}"/>
                    </a:ext>
                  </a:extLst>
                </p:cNvPr>
                <p:cNvSpPr txBox="1"/>
                <p:nvPr/>
              </p:nvSpPr>
              <p:spPr>
                <a:xfrm>
                  <a:off x="1523939" y="4080777"/>
                  <a:ext cx="1317206" cy="430887"/>
                </a:xfrm>
                <a:prstGeom prst="rect">
                  <a:avLst/>
                </a:prstGeom>
                <a:noFill/>
              </p:spPr>
              <p:txBody>
                <a:bodyPr wrap="square">
                  <a:spAutoFit/>
                </a:bodyPr>
                <a:lstStyle/>
                <a:p>
                  <a:pPr algn="ctr"/>
                  <a:r>
                    <a:rPr lang="zh-CN" altLang="en-US" sz="1100" b="1"/>
                    <a:t>真实熟悉</a:t>
                  </a:r>
                  <a:endParaRPr lang="en-US" altLang="zh-CN" sz="1100" b="1"/>
                </a:p>
                <a:p>
                  <a:pPr algn="ctr"/>
                  <a:r>
                    <a:rPr lang="zh-CN" altLang="en-US" sz="1100" b="1"/>
                    <a:t>才艺展示</a:t>
                  </a:r>
                </a:p>
              </p:txBody>
            </p:sp>
          </p:grpSp>
        </p:grpSp>
        <p:sp>
          <p:nvSpPr>
            <p:cNvPr id="37" name="矩形: 圆角 36">
              <a:extLst>
                <a:ext uri="{FF2B5EF4-FFF2-40B4-BE49-F238E27FC236}">
                  <a16:creationId xmlns:a16="http://schemas.microsoft.com/office/drawing/2014/main" id="{3BB34663-D8C5-91B8-0BEE-7655DF131569}"/>
                </a:ext>
              </a:extLst>
            </p:cNvPr>
            <p:cNvSpPr/>
            <p:nvPr/>
          </p:nvSpPr>
          <p:spPr>
            <a:xfrm>
              <a:off x="637657" y="4801012"/>
              <a:ext cx="793274" cy="936674"/>
            </a:xfrm>
            <a:prstGeom prst="roundRect">
              <a:avLst>
                <a:gd name="adj" fmla="val 22631"/>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tLang="zh-CN" sz="1400" b="1">
                <a:solidFill>
                  <a:schemeClr val="bg1"/>
                </a:solidFill>
                <a:latin typeface="Arial" panose="020B0604020202020204" pitchFamily="34" charset="0"/>
                <a:ea typeface="微软雅黑" panose="020B0503020204020204" pitchFamily="34" charset="-122"/>
              </a:endParaRPr>
            </a:p>
            <a:p>
              <a:pPr algn="ctr"/>
              <a:r>
                <a:rPr lang="zh-CN" altLang="en-US" sz="1400" b="1">
                  <a:solidFill>
                    <a:schemeClr val="bg1"/>
                  </a:solidFill>
                  <a:latin typeface="Arial" panose="020B0604020202020204" pitchFamily="34" charset="0"/>
                  <a:ea typeface="微软雅黑" panose="020B0503020204020204" pitchFamily="34" charset="-122"/>
                </a:rPr>
                <a:t>进阶</a:t>
              </a:r>
            </a:p>
          </p:txBody>
        </p:sp>
        <p:pic>
          <p:nvPicPr>
            <p:cNvPr id="39" name="图形 38">
              <a:extLst>
                <a:ext uri="{FF2B5EF4-FFF2-40B4-BE49-F238E27FC236}">
                  <a16:creationId xmlns:a16="http://schemas.microsoft.com/office/drawing/2014/main" id="{78013389-72DD-1FEA-6FD6-58BB017C541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59629" y="3896635"/>
              <a:ext cx="360503" cy="360503"/>
            </a:xfrm>
            <a:prstGeom prst="rect">
              <a:avLst/>
            </a:prstGeom>
          </p:spPr>
        </p:pic>
        <p:pic>
          <p:nvPicPr>
            <p:cNvPr id="41" name="图形 40">
              <a:extLst>
                <a:ext uri="{FF2B5EF4-FFF2-40B4-BE49-F238E27FC236}">
                  <a16:creationId xmlns:a16="http://schemas.microsoft.com/office/drawing/2014/main" id="{38A65107-036D-8D09-C18A-F421D37BAE3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9628" y="4906763"/>
              <a:ext cx="360503" cy="360503"/>
            </a:xfrm>
            <a:prstGeom prst="rect">
              <a:avLst/>
            </a:prstGeom>
          </p:spPr>
        </p:pic>
        <p:grpSp>
          <p:nvGrpSpPr>
            <p:cNvPr id="68" name="组合 67">
              <a:extLst>
                <a:ext uri="{FF2B5EF4-FFF2-40B4-BE49-F238E27FC236}">
                  <a16:creationId xmlns:a16="http://schemas.microsoft.com/office/drawing/2014/main" id="{44A3E9D8-3AAD-E27B-9853-04DB87DCDF7B}"/>
                </a:ext>
              </a:extLst>
            </p:cNvPr>
            <p:cNvGrpSpPr/>
            <p:nvPr/>
          </p:nvGrpSpPr>
          <p:grpSpPr>
            <a:xfrm>
              <a:off x="3176934" y="2840038"/>
              <a:ext cx="1596190" cy="2897648"/>
              <a:chOff x="1509979" y="2840038"/>
              <a:chExt cx="1345126" cy="2897648"/>
            </a:xfrm>
          </p:grpSpPr>
          <p:sp>
            <p:nvSpPr>
              <p:cNvPr id="69" name="矩形: 圆角 68">
                <a:extLst>
                  <a:ext uri="{FF2B5EF4-FFF2-40B4-BE49-F238E27FC236}">
                    <a16:creationId xmlns:a16="http://schemas.microsoft.com/office/drawing/2014/main" id="{86C36454-11CF-D0DC-6FC6-4E19E11E73C6}"/>
                  </a:ext>
                </a:extLst>
              </p:cNvPr>
              <p:cNvSpPr/>
              <p:nvPr/>
            </p:nvSpPr>
            <p:spPr>
              <a:xfrm>
                <a:off x="1530919" y="2840038"/>
                <a:ext cx="1317206" cy="280538"/>
              </a:xfrm>
              <a:prstGeom prst="roundRect">
                <a:avLst>
                  <a:gd name="adj" fmla="val 50000"/>
                </a:avLst>
              </a:prstGeom>
              <a:noFill/>
              <a:ln>
                <a:solidFill>
                  <a:srgbClr val="070D9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互动率</a:t>
                </a:r>
              </a:p>
            </p:txBody>
          </p:sp>
          <p:sp>
            <p:nvSpPr>
              <p:cNvPr id="70" name="任意多边形: 形状 69">
                <a:extLst>
                  <a:ext uri="{FF2B5EF4-FFF2-40B4-BE49-F238E27FC236}">
                    <a16:creationId xmlns:a16="http://schemas.microsoft.com/office/drawing/2014/main" id="{495DCD0D-08CA-9A79-2B83-8995BC2E3918}"/>
                  </a:ext>
                </a:extLst>
              </p:cNvPr>
              <p:cNvSpPr/>
              <p:nvPr/>
            </p:nvSpPr>
            <p:spPr>
              <a:xfrm rot="16200000">
                <a:off x="2133015" y="2983270"/>
                <a:ext cx="113014" cy="545056"/>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矩形: 圆角 70">
                <a:extLst>
                  <a:ext uri="{FF2B5EF4-FFF2-40B4-BE49-F238E27FC236}">
                    <a16:creationId xmlns:a16="http://schemas.microsoft.com/office/drawing/2014/main" id="{FA553661-8628-1622-6DB5-33B4975B27D9}"/>
                  </a:ext>
                </a:extLst>
              </p:cNvPr>
              <p:cNvSpPr/>
              <p:nvPr/>
            </p:nvSpPr>
            <p:spPr>
              <a:xfrm>
                <a:off x="1530919" y="3391021"/>
                <a:ext cx="1317206" cy="280539"/>
              </a:xfrm>
              <a:prstGeom prst="roundRect">
                <a:avLst>
                  <a:gd name="adj" fmla="val 50000"/>
                </a:avLst>
              </a:prstGeom>
              <a:solidFill>
                <a:srgbClr val="070D9A"/>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bg1"/>
                    </a:solidFill>
                    <a:latin typeface="Arial" panose="020B0604020202020204" pitchFamily="34" charset="0"/>
                    <a:ea typeface="微软雅黑" panose="020B0503020204020204" pitchFamily="34" charset="-122"/>
                  </a:rPr>
                  <a:t>表达</a:t>
                </a:r>
              </a:p>
            </p:txBody>
          </p:sp>
          <p:grpSp>
            <p:nvGrpSpPr>
              <p:cNvPr id="72" name="组合 71">
                <a:extLst>
                  <a:ext uri="{FF2B5EF4-FFF2-40B4-BE49-F238E27FC236}">
                    <a16:creationId xmlns:a16="http://schemas.microsoft.com/office/drawing/2014/main" id="{69B89FF1-A9A2-F098-8FD1-3CA0269D4B97}"/>
                  </a:ext>
                </a:extLst>
              </p:cNvPr>
              <p:cNvGrpSpPr/>
              <p:nvPr/>
            </p:nvGrpSpPr>
            <p:grpSpPr>
              <a:xfrm>
                <a:off x="1523939" y="3767949"/>
                <a:ext cx="1331166" cy="936674"/>
                <a:chOff x="1523939" y="3767949"/>
                <a:chExt cx="1331166" cy="936674"/>
              </a:xfrm>
            </p:grpSpPr>
            <p:sp>
              <p:nvSpPr>
                <p:cNvPr id="77" name="矩形: 圆角 76">
                  <a:extLst>
                    <a:ext uri="{FF2B5EF4-FFF2-40B4-BE49-F238E27FC236}">
                      <a16:creationId xmlns:a16="http://schemas.microsoft.com/office/drawing/2014/main" id="{60F2C39E-C091-FB4D-DD59-C0A1A3F33D10}"/>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8" name="矩形: 圆顶角 77">
                  <a:extLst>
                    <a:ext uri="{FF2B5EF4-FFF2-40B4-BE49-F238E27FC236}">
                      <a16:creationId xmlns:a16="http://schemas.microsoft.com/office/drawing/2014/main" id="{65046D11-07FF-AF05-820D-69D6EE1EDC9B}"/>
                    </a:ext>
                  </a:extLst>
                </p:cNvPr>
                <p:cNvSpPr/>
                <p:nvPr/>
              </p:nvSpPr>
              <p:spPr>
                <a:xfrm>
                  <a:off x="1537899" y="3767949"/>
                  <a:ext cx="1317206" cy="289146"/>
                </a:xfrm>
                <a:prstGeom prst="round2SameRect">
                  <a:avLst/>
                </a:prstGeom>
                <a:gradFill>
                  <a:gsLst>
                    <a:gs pos="0">
                      <a:schemeClr val="accent1">
                        <a:lumMod val="60000"/>
                        <a:lumOff val="40000"/>
                      </a:schemeClr>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自己嗨</a:t>
                  </a:r>
                </a:p>
              </p:txBody>
            </p:sp>
            <p:sp>
              <p:nvSpPr>
                <p:cNvPr id="79" name="文本框 78">
                  <a:extLst>
                    <a:ext uri="{FF2B5EF4-FFF2-40B4-BE49-F238E27FC236}">
                      <a16:creationId xmlns:a16="http://schemas.microsoft.com/office/drawing/2014/main" id="{7785AA9A-29A9-6C73-DDAB-E875D4D96C4D}"/>
                    </a:ext>
                  </a:extLst>
                </p:cNvPr>
                <p:cNvSpPr txBox="1"/>
                <p:nvPr/>
              </p:nvSpPr>
              <p:spPr>
                <a:xfrm>
                  <a:off x="1523939" y="4080777"/>
                  <a:ext cx="1317206" cy="600164"/>
                </a:xfrm>
                <a:prstGeom prst="rect">
                  <a:avLst/>
                </a:prstGeom>
                <a:noFill/>
              </p:spPr>
              <p:txBody>
                <a:bodyPr wrap="square">
                  <a:spAutoFit/>
                </a:bodyPr>
                <a:lstStyle/>
                <a:p>
                  <a:pPr algn="ctr"/>
                  <a:r>
                    <a:rPr lang="zh-CN" altLang="en-US" sz="1100" b="1"/>
                    <a:t>语言表达清晰流畅</a:t>
                  </a:r>
                  <a:endParaRPr lang="en-US" altLang="zh-CN" sz="1100" b="1"/>
                </a:p>
                <a:p>
                  <a:pPr algn="ctr"/>
                  <a:r>
                    <a:rPr lang="zh-CN" altLang="en-US" sz="1100" b="1"/>
                    <a:t>镜头表现搞笑夸张</a:t>
                  </a:r>
                  <a:endParaRPr lang="en-US" altLang="zh-CN" sz="1100" b="1"/>
                </a:p>
                <a:p>
                  <a:pPr algn="ctr"/>
                  <a:r>
                    <a:rPr lang="zh-CN" altLang="en-US" sz="1100" b="1"/>
                    <a:t>团队配合带动氛围</a:t>
                  </a:r>
                </a:p>
              </p:txBody>
            </p:sp>
          </p:grpSp>
          <p:grpSp>
            <p:nvGrpSpPr>
              <p:cNvPr id="73" name="组合 72">
                <a:extLst>
                  <a:ext uri="{FF2B5EF4-FFF2-40B4-BE49-F238E27FC236}">
                    <a16:creationId xmlns:a16="http://schemas.microsoft.com/office/drawing/2014/main" id="{28146913-7C8E-2648-2FAC-091F996FC00A}"/>
                  </a:ext>
                </a:extLst>
              </p:cNvPr>
              <p:cNvGrpSpPr/>
              <p:nvPr/>
            </p:nvGrpSpPr>
            <p:grpSpPr>
              <a:xfrm>
                <a:off x="1509979" y="4801012"/>
                <a:ext cx="1331166" cy="936674"/>
                <a:chOff x="1523939" y="3767949"/>
                <a:chExt cx="1331166" cy="936674"/>
              </a:xfrm>
            </p:grpSpPr>
            <p:sp>
              <p:nvSpPr>
                <p:cNvPr id="74" name="矩形: 圆角 73">
                  <a:extLst>
                    <a:ext uri="{FF2B5EF4-FFF2-40B4-BE49-F238E27FC236}">
                      <a16:creationId xmlns:a16="http://schemas.microsoft.com/office/drawing/2014/main" id="{1A08AAA5-5B94-9680-5A82-8EBC33BAD390}"/>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75" name="矩形: 圆顶角 74">
                  <a:extLst>
                    <a:ext uri="{FF2B5EF4-FFF2-40B4-BE49-F238E27FC236}">
                      <a16:creationId xmlns:a16="http://schemas.microsoft.com/office/drawing/2014/main" id="{CD72444D-C7A0-54E7-9D18-B1C11FECE385}"/>
                    </a:ext>
                  </a:extLst>
                </p:cNvPr>
                <p:cNvSpPr/>
                <p:nvPr/>
              </p:nvSpPr>
              <p:spPr>
                <a:xfrm>
                  <a:off x="1537899" y="3767949"/>
                  <a:ext cx="1317206" cy="289146"/>
                </a:xfrm>
                <a:prstGeom prst="round2SameRect">
                  <a:avLst/>
                </a:prstGeom>
                <a:gradFill>
                  <a:gsLst>
                    <a:gs pos="0">
                      <a:schemeClr val="accent1">
                        <a:lumMod val="60000"/>
                        <a:lumOff val="40000"/>
                      </a:schemeClr>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一起嗨</a:t>
                  </a:r>
                </a:p>
              </p:txBody>
            </p:sp>
            <p:sp>
              <p:nvSpPr>
                <p:cNvPr id="76" name="文本框 75">
                  <a:extLst>
                    <a:ext uri="{FF2B5EF4-FFF2-40B4-BE49-F238E27FC236}">
                      <a16:creationId xmlns:a16="http://schemas.microsoft.com/office/drawing/2014/main" id="{46A5685F-429B-2789-88A1-B42B52D55236}"/>
                    </a:ext>
                  </a:extLst>
                </p:cNvPr>
                <p:cNvSpPr txBox="1"/>
                <p:nvPr/>
              </p:nvSpPr>
              <p:spPr>
                <a:xfrm>
                  <a:off x="1523939" y="4080777"/>
                  <a:ext cx="1317206" cy="430887"/>
                </a:xfrm>
                <a:prstGeom prst="rect">
                  <a:avLst/>
                </a:prstGeom>
                <a:noFill/>
              </p:spPr>
              <p:txBody>
                <a:bodyPr wrap="square">
                  <a:spAutoFit/>
                </a:bodyPr>
                <a:lstStyle/>
                <a:p>
                  <a:pPr algn="ctr"/>
                  <a:r>
                    <a:rPr lang="zh-CN" altLang="en-US" sz="1100" b="1"/>
                    <a:t>生活话题</a:t>
                  </a:r>
                  <a:endParaRPr lang="en-US" altLang="zh-CN" sz="1100" b="1"/>
                </a:p>
                <a:p>
                  <a:pPr algn="ctr"/>
                  <a:r>
                    <a:rPr lang="zh-CN" altLang="en-US" sz="1100" b="1"/>
                    <a:t>热点话题</a:t>
                  </a:r>
                </a:p>
              </p:txBody>
            </p:sp>
          </p:grpSp>
        </p:grpSp>
        <p:grpSp>
          <p:nvGrpSpPr>
            <p:cNvPr id="104" name="组合 103">
              <a:extLst>
                <a:ext uri="{FF2B5EF4-FFF2-40B4-BE49-F238E27FC236}">
                  <a16:creationId xmlns:a16="http://schemas.microsoft.com/office/drawing/2014/main" id="{78040CF8-AF88-6C11-AB52-23EA5B6457F0}"/>
                </a:ext>
              </a:extLst>
            </p:cNvPr>
            <p:cNvGrpSpPr/>
            <p:nvPr/>
          </p:nvGrpSpPr>
          <p:grpSpPr>
            <a:xfrm>
              <a:off x="4876185" y="2838093"/>
              <a:ext cx="1596190" cy="2897648"/>
              <a:chOff x="1509979" y="2840038"/>
              <a:chExt cx="1345126" cy="2897648"/>
            </a:xfrm>
          </p:grpSpPr>
          <p:sp>
            <p:nvSpPr>
              <p:cNvPr id="105" name="矩形: 圆角 104">
                <a:extLst>
                  <a:ext uri="{FF2B5EF4-FFF2-40B4-BE49-F238E27FC236}">
                    <a16:creationId xmlns:a16="http://schemas.microsoft.com/office/drawing/2014/main" id="{8B3B466C-F8C8-13E2-F46D-637A34E13AB0}"/>
                  </a:ext>
                </a:extLst>
              </p:cNvPr>
              <p:cNvSpPr/>
              <p:nvPr/>
            </p:nvSpPr>
            <p:spPr>
              <a:xfrm>
                <a:off x="1530919" y="2840038"/>
                <a:ext cx="1317206" cy="280538"/>
              </a:xfrm>
              <a:prstGeom prst="roundRect">
                <a:avLst>
                  <a:gd name="adj" fmla="val 50000"/>
                </a:avLst>
              </a:prstGeom>
              <a:noFill/>
              <a:ln>
                <a:solidFill>
                  <a:srgbClr val="070D9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涨粉</a:t>
                </a:r>
                <a:r>
                  <a:rPr lang="en-US" altLang="zh-CN" sz="1100" b="1">
                    <a:solidFill>
                      <a:schemeClr val="tx1"/>
                    </a:solidFill>
                    <a:latin typeface="Arial" panose="020B0604020202020204" pitchFamily="34" charset="0"/>
                    <a:ea typeface="微软雅黑" panose="020B0503020204020204" pitchFamily="34" charset="-122"/>
                  </a:rPr>
                  <a:t>/</a:t>
                </a:r>
                <a:r>
                  <a:rPr lang="zh-CN" altLang="en-US" sz="1100" b="1">
                    <a:solidFill>
                      <a:schemeClr val="tx1"/>
                    </a:solidFill>
                    <a:latin typeface="Arial" panose="020B0604020202020204" pitchFamily="34" charset="0"/>
                    <a:ea typeface="微软雅黑" panose="020B0503020204020204" pitchFamily="34" charset="-122"/>
                  </a:rPr>
                  <a:t>喜爱度</a:t>
                </a:r>
              </a:p>
            </p:txBody>
          </p:sp>
          <p:sp>
            <p:nvSpPr>
              <p:cNvPr id="106" name="任意多边形: 形状 105">
                <a:extLst>
                  <a:ext uri="{FF2B5EF4-FFF2-40B4-BE49-F238E27FC236}">
                    <a16:creationId xmlns:a16="http://schemas.microsoft.com/office/drawing/2014/main" id="{C82612AA-D05F-6E88-B62A-78961CB788B6}"/>
                  </a:ext>
                </a:extLst>
              </p:cNvPr>
              <p:cNvSpPr/>
              <p:nvPr/>
            </p:nvSpPr>
            <p:spPr>
              <a:xfrm rot="16200000">
                <a:off x="2133015" y="2983270"/>
                <a:ext cx="113014" cy="545056"/>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矩形: 圆角 106">
                <a:extLst>
                  <a:ext uri="{FF2B5EF4-FFF2-40B4-BE49-F238E27FC236}">
                    <a16:creationId xmlns:a16="http://schemas.microsoft.com/office/drawing/2014/main" id="{DDE44247-1FB0-D858-7FA6-F1C3DC2B6377}"/>
                  </a:ext>
                </a:extLst>
              </p:cNvPr>
              <p:cNvSpPr/>
              <p:nvPr/>
            </p:nvSpPr>
            <p:spPr>
              <a:xfrm>
                <a:off x="1530919" y="3391021"/>
                <a:ext cx="1317206" cy="280539"/>
              </a:xfrm>
              <a:prstGeom prst="roundRect">
                <a:avLst>
                  <a:gd name="adj" fmla="val 50000"/>
                </a:avLst>
              </a:prstGeom>
              <a:solidFill>
                <a:srgbClr val="070D9A"/>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bg1"/>
                    </a:solidFill>
                    <a:latin typeface="Arial" panose="020B0604020202020204" pitchFamily="34" charset="0"/>
                    <a:ea typeface="微软雅黑" panose="020B0503020204020204" pitchFamily="34" charset="-122"/>
                  </a:rPr>
                  <a:t>人设</a:t>
                </a:r>
              </a:p>
            </p:txBody>
          </p:sp>
          <p:grpSp>
            <p:nvGrpSpPr>
              <p:cNvPr id="108" name="组合 107">
                <a:extLst>
                  <a:ext uri="{FF2B5EF4-FFF2-40B4-BE49-F238E27FC236}">
                    <a16:creationId xmlns:a16="http://schemas.microsoft.com/office/drawing/2014/main" id="{D4440AFC-995A-24DF-75F4-2611843593AC}"/>
                  </a:ext>
                </a:extLst>
              </p:cNvPr>
              <p:cNvGrpSpPr/>
              <p:nvPr/>
            </p:nvGrpSpPr>
            <p:grpSpPr>
              <a:xfrm>
                <a:off x="1523939" y="3767949"/>
                <a:ext cx="1331166" cy="936674"/>
                <a:chOff x="1523939" y="3767949"/>
                <a:chExt cx="1331166" cy="936674"/>
              </a:xfrm>
            </p:grpSpPr>
            <p:sp>
              <p:nvSpPr>
                <p:cNvPr id="113" name="矩形: 圆角 112">
                  <a:extLst>
                    <a:ext uri="{FF2B5EF4-FFF2-40B4-BE49-F238E27FC236}">
                      <a16:creationId xmlns:a16="http://schemas.microsoft.com/office/drawing/2014/main" id="{DBC08D25-CF09-7A56-45CA-284B44E09DA8}"/>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14" name="矩形: 圆顶角 113">
                  <a:extLst>
                    <a:ext uri="{FF2B5EF4-FFF2-40B4-BE49-F238E27FC236}">
                      <a16:creationId xmlns:a16="http://schemas.microsoft.com/office/drawing/2014/main" id="{2C4BA1A3-94C5-0533-9E50-FFFAB9D52533}"/>
                    </a:ext>
                  </a:extLst>
                </p:cNvPr>
                <p:cNvSpPr/>
                <p:nvPr/>
              </p:nvSpPr>
              <p:spPr>
                <a:xfrm>
                  <a:off x="1537899" y="3767949"/>
                  <a:ext cx="1317206" cy="289146"/>
                </a:xfrm>
                <a:prstGeom prst="round2SameRect">
                  <a:avLst/>
                </a:prstGeom>
                <a:gradFill>
                  <a:gsLst>
                    <a:gs pos="0">
                      <a:schemeClr val="accent1">
                        <a:lumMod val="60000"/>
                        <a:lumOff val="40000"/>
                      </a:schemeClr>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稳步涨粉</a:t>
                  </a:r>
                </a:p>
              </p:txBody>
            </p:sp>
            <p:sp>
              <p:nvSpPr>
                <p:cNvPr id="115" name="文本框 114">
                  <a:extLst>
                    <a:ext uri="{FF2B5EF4-FFF2-40B4-BE49-F238E27FC236}">
                      <a16:creationId xmlns:a16="http://schemas.microsoft.com/office/drawing/2014/main" id="{C6A0D98A-56D2-696F-E2FE-3FF3E236DF6C}"/>
                    </a:ext>
                  </a:extLst>
                </p:cNvPr>
                <p:cNvSpPr txBox="1"/>
                <p:nvPr/>
              </p:nvSpPr>
              <p:spPr>
                <a:xfrm>
                  <a:off x="1523939" y="4080777"/>
                  <a:ext cx="1317206" cy="430887"/>
                </a:xfrm>
                <a:prstGeom prst="rect">
                  <a:avLst/>
                </a:prstGeom>
                <a:noFill/>
              </p:spPr>
              <p:txBody>
                <a:bodyPr wrap="square">
                  <a:spAutoFit/>
                </a:bodyPr>
                <a:lstStyle/>
                <a:p>
                  <a:pPr algn="ctr"/>
                  <a:r>
                    <a:rPr lang="zh-CN" altLang="en-US" sz="1100" b="1"/>
                    <a:t>“有趣”人设</a:t>
                  </a:r>
                  <a:endParaRPr lang="en-US" altLang="zh-CN" sz="1100" b="1"/>
                </a:p>
                <a:p>
                  <a:pPr algn="ctr"/>
                  <a:r>
                    <a:rPr lang="zh-CN" altLang="en-US" sz="1100" b="1"/>
                    <a:t>“有用”人设</a:t>
                  </a:r>
                </a:p>
              </p:txBody>
            </p:sp>
          </p:grpSp>
          <p:grpSp>
            <p:nvGrpSpPr>
              <p:cNvPr id="109" name="组合 108">
                <a:extLst>
                  <a:ext uri="{FF2B5EF4-FFF2-40B4-BE49-F238E27FC236}">
                    <a16:creationId xmlns:a16="http://schemas.microsoft.com/office/drawing/2014/main" id="{6B96C6A8-D9E2-98D6-207F-5066F8C318A4}"/>
                  </a:ext>
                </a:extLst>
              </p:cNvPr>
              <p:cNvGrpSpPr/>
              <p:nvPr/>
            </p:nvGrpSpPr>
            <p:grpSpPr>
              <a:xfrm>
                <a:off x="1509979" y="4801012"/>
                <a:ext cx="1331166" cy="936674"/>
                <a:chOff x="1523939" y="3767949"/>
                <a:chExt cx="1331166" cy="936674"/>
              </a:xfrm>
            </p:grpSpPr>
            <p:sp>
              <p:nvSpPr>
                <p:cNvPr id="110" name="矩形: 圆角 109">
                  <a:extLst>
                    <a:ext uri="{FF2B5EF4-FFF2-40B4-BE49-F238E27FC236}">
                      <a16:creationId xmlns:a16="http://schemas.microsoft.com/office/drawing/2014/main" id="{ABC26040-4AD5-D14E-45EE-43C56FF116EC}"/>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11" name="矩形: 圆顶角 110">
                  <a:extLst>
                    <a:ext uri="{FF2B5EF4-FFF2-40B4-BE49-F238E27FC236}">
                      <a16:creationId xmlns:a16="http://schemas.microsoft.com/office/drawing/2014/main" id="{E83364CC-DBD6-D9F5-D544-5B4C40C70831}"/>
                    </a:ext>
                  </a:extLst>
                </p:cNvPr>
                <p:cNvSpPr/>
                <p:nvPr/>
              </p:nvSpPr>
              <p:spPr>
                <a:xfrm>
                  <a:off x="1537899" y="3767949"/>
                  <a:ext cx="1317206" cy="289146"/>
                </a:xfrm>
                <a:prstGeom prst="round2SameRect">
                  <a:avLst/>
                </a:prstGeom>
                <a:gradFill>
                  <a:gsLst>
                    <a:gs pos="0">
                      <a:schemeClr val="accent1">
                        <a:lumMod val="60000"/>
                        <a:lumOff val="40000"/>
                      </a:schemeClr>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有效涨粉</a:t>
                  </a:r>
                </a:p>
              </p:txBody>
            </p:sp>
            <p:sp>
              <p:nvSpPr>
                <p:cNvPr id="112" name="文本框 111">
                  <a:extLst>
                    <a:ext uri="{FF2B5EF4-FFF2-40B4-BE49-F238E27FC236}">
                      <a16:creationId xmlns:a16="http://schemas.microsoft.com/office/drawing/2014/main" id="{C9AA8FDA-0314-0873-631D-783E04C8AA25}"/>
                    </a:ext>
                  </a:extLst>
                </p:cNvPr>
                <p:cNvSpPr txBox="1"/>
                <p:nvPr/>
              </p:nvSpPr>
              <p:spPr>
                <a:xfrm>
                  <a:off x="1523939" y="4080777"/>
                  <a:ext cx="1317206" cy="430887"/>
                </a:xfrm>
                <a:prstGeom prst="rect">
                  <a:avLst/>
                </a:prstGeom>
                <a:noFill/>
              </p:spPr>
              <p:txBody>
                <a:bodyPr wrap="square">
                  <a:spAutoFit/>
                </a:bodyPr>
                <a:lstStyle/>
                <a:p>
                  <a:pPr algn="ctr"/>
                  <a:r>
                    <a:rPr lang="zh-CN" altLang="en-US" sz="1100" b="1"/>
                    <a:t>内容人设</a:t>
                  </a:r>
                  <a:endParaRPr lang="en-US" altLang="zh-CN" sz="1100" b="1"/>
                </a:p>
                <a:p>
                  <a:pPr algn="ctr"/>
                  <a:r>
                    <a:rPr lang="zh-CN" altLang="en-US" sz="1100" b="1"/>
                    <a:t>商品统一</a:t>
                  </a:r>
                </a:p>
              </p:txBody>
            </p:sp>
          </p:grpSp>
        </p:grpSp>
        <p:grpSp>
          <p:nvGrpSpPr>
            <p:cNvPr id="140" name="组合 139">
              <a:extLst>
                <a:ext uri="{FF2B5EF4-FFF2-40B4-BE49-F238E27FC236}">
                  <a16:creationId xmlns:a16="http://schemas.microsoft.com/office/drawing/2014/main" id="{EDED7EA5-4FDD-422E-CACA-B4D541D1D969}"/>
                </a:ext>
              </a:extLst>
            </p:cNvPr>
            <p:cNvGrpSpPr/>
            <p:nvPr/>
          </p:nvGrpSpPr>
          <p:grpSpPr>
            <a:xfrm>
              <a:off x="6597339" y="2836148"/>
              <a:ext cx="3295441" cy="2899593"/>
              <a:chOff x="6597339" y="2836148"/>
              <a:chExt cx="3295441" cy="2899593"/>
            </a:xfrm>
          </p:grpSpPr>
          <p:grpSp>
            <p:nvGrpSpPr>
              <p:cNvPr id="116" name="组合 115">
                <a:extLst>
                  <a:ext uri="{FF2B5EF4-FFF2-40B4-BE49-F238E27FC236}">
                    <a16:creationId xmlns:a16="http://schemas.microsoft.com/office/drawing/2014/main" id="{4678A8F8-6106-DBAC-A977-40CB3DF27B65}"/>
                  </a:ext>
                </a:extLst>
              </p:cNvPr>
              <p:cNvGrpSpPr/>
              <p:nvPr/>
            </p:nvGrpSpPr>
            <p:grpSpPr>
              <a:xfrm>
                <a:off x="6597339" y="2838093"/>
                <a:ext cx="1596190" cy="2897648"/>
                <a:chOff x="1509979" y="2840038"/>
                <a:chExt cx="1345126" cy="2897648"/>
              </a:xfrm>
            </p:grpSpPr>
            <p:sp>
              <p:nvSpPr>
                <p:cNvPr id="117" name="矩形: 圆角 116">
                  <a:extLst>
                    <a:ext uri="{FF2B5EF4-FFF2-40B4-BE49-F238E27FC236}">
                      <a16:creationId xmlns:a16="http://schemas.microsoft.com/office/drawing/2014/main" id="{AD099ABF-F2C4-D65C-8FCD-BBF38E3CC854}"/>
                    </a:ext>
                  </a:extLst>
                </p:cNvPr>
                <p:cNvSpPr/>
                <p:nvPr/>
              </p:nvSpPr>
              <p:spPr>
                <a:xfrm>
                  <a:off x="1530919" y="2840038"/>
                  <a:ext cx="1317206" cy="280538"/>
                </a:xfrm>
                <a:prstGeom prst="roundRect">
                  <a:avLst>
                    <a:gd name="adj" fmla="val 50000"/>
                  </a:avLst>
                </a:prstGeom>
                <a:noFill/>
                <a:ln>
                  <a:solidFill>
                    <a:srgbClr val="070D9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100" b="1">
                      <a:solidFill>
                        <a:schemeClr val="tx1"/>
                      </a:solidFill>
                      <a:latin typeface="Arial" panose="020B0604020202020204" pitchFamily="34" charset="0"/>
                      <a:ea typeface="微软雅黑" panose="020B0503020204020204" pitchFamily="34" charset="-122"/>
                    </a:rPr>
                    <a:t>GPM</a:t>
                  </a:r>
                  <a:endParaRPr lang="zh-CN" altLang="en-US" sz="1100" b="1">
                    <a:solidFill>
                      <a:schemeClr val="tx1"/>
                    </a:solidFill>
                    <a:latin typeface="Arial" panose="020B0604020202020204" pitchFamily="34" charset="0"/>
                    <a:ea typeface="微软雅黑" panose="020B0503020204020204" pitchFamily="34" charset="-122"/>
                  </a:endParaRPr>
                </a:p>
              </p:txBody>
            </p:sp>
            <p:sp>
              <p:nvSpPr>
                <p:cNvPr id="118" name="任意多边形: 形状 117">
                  <a:extLst>
                    <a:ext uri="{FF2B5EF4-FFF2-40B4-BE49-F238E27FC236}">
                      <a16:creationId xmlns:a16="http://schemas.microsoft.com/office/drawing/2014/main" id="{644B2FB6-2E81-C076-8594-4C6A9EAE100E}"/>
                    </a:ext>
                  </a:extLst>
                </p:cNvPr>
                <p:cNvSpPr/>
                <p:nvPr/>
              </p:nvSpPr>
              <p:spPr>
                <a:xfrm rot="16200000">
                  <a:off x="2133015" y="2983270"/>
                  <a:ext cx="113014" cy="545056"/>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alpha val="89000"/>
                      </a:srgbClr>
                    </a:gs>
                    <a:gs pos="100000">
                      <a:schemeClr val="tx2">
                        <a:alpha val="6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矩形: 圆角 118">
                  <a:extLst>
                    <a:ext uri="{FF2B5EF4-FFF2-40B4-BE49-F238E27FC236}">
                      <a16:creationId xmlns:a16="http://schemas.microsoft.com/office/drawing/2014/main" id="{3DEE44B6-EE2F-CFDD-1B18-3F25283464CE}"/>
                    </a:ext>
                  </a:extLst>
                </p:cNvPr>
                <p:cNvSpPr/>
                <p:nvPr/>
              </p:nvSpPr>
              <p:spPr>
                <a:xfrm>
                  <a:off x="1530919" y="3391021"/>
                  <a:ext cx="1317206" cy="280539"/>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bg1"/>
                      </a:solidFill>
                      <a:latin typeface="Arial" panose="020B0604020202020204" pitchFamily="34" charset="0"/>
                      <a:ea typeface="微软雅黑" panose="020B0503020204020204" pitchFamily="34" charset="-122"/>
                    </a:rPr>
                    <a:t>货品</a:t>
                  </a:r>
                </a:p>
              </p:txBody>
            </p:sp>
            <p:grpSp>
              <p:nvGrpSpPr>
                <p:cNvPr id="120" name="组合 119">
                  <a:extLst>
                    <a:ext uri="{FF2B5EF4-FFF2-40B4-BE49-F238E27FC236}">
                      <a16:creationId xmlns:a16="http://schemas.microsoft.com/office/drawing/2014/main" id="{50BEBCCE-F76B-3E39-B46E-C4C1A3CE146F}"/>
                    </a:ext>
                  </a:extLst>
                </p:cNvPr>
                <p:cNvGrpSpPr/>
                <p:nvPr/>
              </p:nvGrpSpPr>
              <p:grpSpPr>
                <a:xfrm>
                  <a:off x="1523939" y="3767949"/>
                  <a:ext cx="1331166" cy="936674"/>
                  <a:chOff x="1523939" y="3767949"/>
                  <a:chExt cx="1331166" cy="936674"/>
                </a:xfrm>
              </p:grpSpPr>
              <p:sp>
                <p:nvSpPr>
                  <p:cNvPr id="125" name="矩形: 圆角 124">
                    <a:extLst>
                      <a:ext uri="{FF2B5EF4-FFF2-40B4-BE49-F238E27FC236}">
                        <a16:creationId xmlns:a16="http://schemas.microsoft.com/office/drawing/2014/main" id="{CBD15830-8A75-E421-3E64-A13E42AAC7F4}"/>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26" name="矩形: 圆顶角 125">
                    <a:extLst>
                      <a:ext uri="{FF2B5EF4-FFF2-40B4-BE49-F238E27FC236}">
                        <a16:creationId xmlns:a16="http://schemas.microsoft.com/office/drawing/2014/main" id="{E5B8BF39-4A19-7FCB-4118-A25A1827C645}"/>
                      </a:ext>
                    </a:extLst>
                  </p:cNvPr>
                  <p:cNvSpPr/>
                  <p:nvPr/>
                </p:nvSpPr>
                <p:spPr>
                  <a:xfrm>
                    <a:off x="1537899" y="3767949"/>
                    <a:ext cx="1317206" cy="289146"/>
                  </a:xfrm>
                  <a:prstGeom prst="round2SameRect">
                    <a:avLst/>
                  </a:prstGeom>
                  <a:gradFill>
                    <a:gsLst>
                      <a:gs pos="0">
                        <a:schemeClr val="accent1">
                          <a:lumMod val="60000"/>
                          <a:lumOff val="40000"/>
                        </a:schemeClr>
                      </a:gs>
                      <a:gs pos="100000">
                        <a:srgbClr val="7030A0"/>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卖得动</a:t>
                    </a:r>
                  </a:p>
                </p:txBody>
              </p:sp>
              <p:sp>
                <p:nvSpPr>
                  <p:cNvPr id="127" name="文本框 126">
                    <a:extLst>
                      <a:ext uri="{FF2B5EF4-FFF2-40B4-BE49-F238E27FC236}">
                        <a16:creationId xmlns:a16="http://schemas.microsoft.com/office/drawing/2014/main" id="{3939DB88-7724-47E4-C991-9F5ABE485DF7}"/>
                      </a:ext>
                    </a:extLst>
                  </p:cNvPr>
                  <p:cNvSpPr txBox="1"/>
                  <p:nvPr/>
                </p:nvSpPr>
                <p:spPr>
                  <a:xfrm>
                    <a:off x="1523939" y="4080777"/>
                    <a:ext cx="1317206" cy="430887"/>
                  </a:xfrm>
                  <a:prstGeom prst="rect">
                    <a:avLst/>
                  </a:prstGeom>
                  <a:noFill/>
                </p:spPr>
                <p:txBody>
                  <a:bodyPr wrap="square">
                    <a:spAutoFit/>
                  </a:bodyPr>
                  <a:lstStyle/>
                  <a:p>
                    <a:pPr algn="ctr"/>
                    <a:r>
                      <a:rPr lang="zh-CN" altLang="en-US" sz="1100" b="1"/>
                      <a:t>精准选品</a:t>
                    </a:r>
                    <a:endParaRPr lang="en-US" altLang="zh-CN" sz="1100" b="1"/>
                  </a:p>
                  <a:p>
                    <a:pPr algn="ctr"/>
                    <a:r>
                      <a:rPr lang="zh-CN" altLang="en-US" sz="1100" b="1"/>
                      <a:t>短视频测品</a:t>
                    </a:r>
                  </a:p>
                </p:txBody>
              </p:sp>
            </p:grpSp>
            <p:grpSp>
              <p:nvGrpSpPr>
                <p:cNvPr id="121" name="组合 120">
                  <a:extLst>
                    <a:ext uri="{FF2B5EF4-FFF2-40B4-BE49-F238E27FC236}">
                      <a16:creationId xmlns:a16="http://schemas.microsoft.com/office/drawing/2014/main" id="{FDD8576F-C7CF-0053-821D-0CF47F5C5A1F}"/>
                    </a:ext>
                  </a:extLst>
                </p:cNvPr>
                <p:cNvGrpSpPr/>
                <p:nvPr/>
              </p:nvGrpSpPr>
              <p:grpSpPr>
                <a:xfrm>
                  <a:off x="1509979" y="4801012"/>
                  <a:ext cx="1331166" cy="936674"/>
                  <a:chOff x="1523939" y="3767949"/>
                  <a:chExt cx="1331166" cy="936674"/>
                </a:xfrm>
              </p:grpSpPr>
              <p:sp>
                <p:nvSpPr>
                  <p:cNvPr id="122" name="矩形: 圆角 121">
                    <a:extLst>
                      <a:ext uri="{FF2B5EF4-FFF2-40B4-BE49-F238E27FC236}">
                        <a16:creationId xmlns:a16="http://schemas.microsoft.com/office/drawing/2014/main" id="{D5BD14CA-F5BB-3EF9-1C07-FFCCC809B8AD}"/>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23" name="矩形: 圆顶角 122">
                    <a:extLst>
                      <a:ext uri="{FF2B5EF4-FFF2-40B4-BE49-F238E27FC236}">
                        <a16:creationId xmlns:a16="http://schemas.microsoft.com/office/drawing/2014/main" id="{C456BBCC-4CA2-E47E-D8BC-F9744417C290}"/>
                      </a:ext>
                    </a:extLst>
                  </p:cNvPr>
                  <p:cNvSpPr/>
                  <p:nvPr/>
                </p:nvSpPr>
                <p:spPr>
                  <a:xfrm>
                    <a:off x="1537899" y="3767949"/>
                    <a:ext cx="1317206" cy="289146"/>
                  </a:xfrm>
                  <a:prstGeom prst="round2SameRect">
                    <a:avLst/>
                  </a:prstGeom>
                  <a:gradFill>
                    <a:gsLst>
                      <a:gs pos="0">
                        <a:schemeClr val="accent1">
                          <a:lumMod val="60000"/>
                          <a:lumOff val="40000"/>
                        </a:schemeClr>
                      </a:gs>
                      <a:gs pos="100000">
                        <a:srgbClr val="7030A0"/>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卖更多</a:t>
                    </a:r>
                  </a:p>
                </p:txBody>
              </p:sp>
              <p:sp>
                <p:nvSpPr>
                  <p:cNvPr id="124" name="文本框 123">
                    <a:extLst>
                      <a:ext uri="{FF2B5EF4-FFF2-40B4-BE49-F238E27FC236}">
                        <a16:creationId xmlns:a16="http://schemas.microsoft.com/office/drawing/2014/main" id="{71A11EF4-0DF5-A2C4-BCCE-2A89A3A31F17}"/>
                      </a:ext>
                    </a:extLst>
                  </p:cNvPr>
                  <p:cNvSpPr txBox="1"/>
                  <p:nvPr/>
                </p:nvSpPr>
                <p:spPr>
                  <a:xfrm>
                    <a:off x="1523939" y="4080777"/>
                    <a:ext cx="1317206" cy="600164"/>
                  </a:xfrm>
                  <a:prstGeom prst="rect">
                    <a:avLst/>
                  </a:prstGeom>
                  <a:noFill/>
                </p:spPr>
                <p:txBody>
                  <a:bodyPr wrap="square">
                    <a:spAutoFit/>
                  </a:bodyPr>
                  <a:lstStyle/>
                  <a:p>
                    <a:pPr algn="ctr"/>
                    <a:r>
                      <a:rPr lang="zh-CN" altLang="en-US" sz="1100" b="1"/>
                      <a:t>画面美观</a:t>
                    </a:r>
                    <a:endParaRPr lang="en-US" altLang="zh-CN" sz="1100" b="1"/>
                  </a:p>
                  <a:p>
                    <a:pPr algn="ctr"/>
                    <a:r>
                      <a:rPr lang="zh-CN" altLang="en-US" sz="1100" b="1"/>
                      <a:t>构图合理</a:t>
                    </a:r>
                    <a:endParaRPr lang="en-US" altLang="zh-CN" sz="1100" b="1"/>
                  </a:p>
                  <a:p>
                    <a:pPr algn="ctr"/>
                    <a:r>
                      <a:rPr lang="zh-CN" altLang="en-US" sz="1100" b="1"/>
                      <a:t>不踩红线</a:t>
                    </a:r>
                  </a:p>
                </p:txBody>
              </p:sp>
            </p:grpSp>
          </p:grpSp>
          <p:grpSp>
            <p:nvGrpSpPr>
              <p:cNvPr id="128" name="组合 127">
                <a:extLst>
                  <a:ext uri="{FF2B5EF4-FFF2-40B4-BE49-F238E27FC236}">
                    <a16:creationId xmlns:a16="http://schemas.microsoft.com/office/drawing/2014/main" id="{A32FEF1E-32E9-BF16-646C-DD25816F9E89}"/>
                  </a:ext>
                </a:extLst>
              </p:cNvPr>
              <p:cNvGrpSpPr/>
              <p:nvPr/>
            </p:nvGrpSpPr>
            <p:grpSpPr>
              <a:xfrm>
                <a:off x="8296590" y="2836148"/>
                <a:ext cx="1596190" cy="2897648"/>
                <a:chOff x="1509979" y="2840038"/>
                <a:chExt cx="1345126" cy="2897648"/>
              </a:xfrm>
            </p:grpSpPr>
            <p:sp>
              <p:nvSpPr>
                <p:cNvPr id="129" name="矩形: 圆角 128">
                  <a:extLst>
                    <a:ext uri="{FF2B5EF4-FFF2-40B4-BE49-F238E27FC236}">
                      <a16:creationId xmlns:a16="http://schemas.microsoft.com/office/drawing/2014/main" id="{DD935005-CE2D-C458-F692-AEF67AB73DE2}"/>
                    </a:ext>
                  </a:extLst>
                </p:cNvPr>
                <p:cNvSpPr/>
                <p:nvPr/>
              </p:nvSpPr>
              <p:spPr>
                <a:xfrm>
                  <a:off x="1530919" y="2840038"/>
                  <a:ext cx="1317206" cy="280538"/>
                </a:xfrm>
                <a:prstGeom prst="roundRect">
                  <a:avLst>
                    <a:gd name="adj" fmla="val 50000"/>
                  </a:avLst>
                </a:prstGeom>
                <a:noFill/>
                <a:ln>
                  <a:solidFill>
                    <a:srgbClr val="070D9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tx1"/>
                      </a:solidFill>
                      <a:latin typeface="Arial" panose="020B0604020202020204" pitchFamily="34" charset="0"/>
                      <a:ea typeface="微软雅黑" panose="020B0503020204020204" pitchFamily="34" charset="-122"/>
                    </a:rPr>
                    <a:t>开播时长</a:t>
                  </a:r>
                </a:p>
              </p:txBody>
            </p:sp>
            <p:sp>
              <p:nvSpPr>
                <p:cNvPr id="130" name="任意多边形: 形状 129">
                  <a:extLst>
                    <a:ext uri="{FF2B5EF4-FFF2-40B4-BE49-F238E27FC236}">
                      <a16:creationId xmlns:a16="http://schemas.microsoft.com/office/drawing/2014/main" id="{085937C9-1DA1-FAE2-C2DA-725E15851132}"/>
                    </a:ext>
                  </a:extLst>
                </p:cNvPr>
                <p:cNvSpPr/>
                <p:nvPr/>
              </p:nvSpPr>
              <p:spPr>
                <a:xfrm rot="16200000">
                  <a:off x="2133015" y="2983270"/>
                  <a:ext cx="113014" cy="545056"/>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alpha val="89000"/>
                      </a:srgbClr>
                    </a:gs>
                    <a:gs pos="100000">
                      <a:schemeClr val="tx2">
                        <a:alpha val="6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矩形: 圆角 130">
                  <a:extLst>
                    <a:ext uri="{FF2B5EF4-FFF2-40B4-BE49-F238E27FC236}">
                      <a16:creationId xmlns:a16="http://schemas.microsoft.com/office/drawing/2014/main" id="{49FFE20C-E2CE-B0AE-1510-9A0C35353A57}"/>
                    </a:ext>
                  </a:extLst>
                </p:cNvPr>
                <p:cNvSpPr/>
                <p:nvPr/>
              </p:nvSpPr>
              <p:spPr>
                <a:xfrm>
                  <a:off x="1530919" y="3391021"/>
                  <a:ext cx="1317206" cy="280539"/>
                </a:xfrm>
                <a:prstGeom prst="roundRect">
                  <a:avLst>
                    <a:gd name="adj" fmla="val 50000"/>
                  </a:avLst>
                </a:prstGeom>
                <a:solidFill>
                  <a:srgbClr val="7030A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bg1"/>
                      </a:solidFill>
                      <a:latin typeface="Arial" panose="020B0604020202020204" pitchFamily="34" charset="0"/>
                      <a:ea typeface="微软雅黑" panose="020B0503020204020204" pitchFamily="34" charset="-122"/>
                    </a:rPr>
                    <a:t>直播节奏</a:t>
                  </a:r>
                </a:p>
              </p:txBody>
            </p:sp>
            <p:grpSp>
              <p:nvGrpSpPr>
                <p:cNvPr id="132" name="组合 131">
                  <a:extLst>
                    <a:ext uri="{FF2B5EF4-FFF2-40B4-BE49-F238E27FC236}">
                      <a16:creationId xmlns:a16="http://schemas.microsoft.com/office/drawing/2014/main" id="{8E92B3F4-B6C3-E515-E693-BF1BF64FE137}"/>
                    </a:ext>
                  </a:extLst>
                </p:cNvPr>
                <p:cNvGrpSpPr/>
                <p:nvPr/>
              </p:nvGrpSpPr>
              <p:grpSpPr>
                <a:xfrm>
                  <a:off x="1523939" y="3767949"/>
                  <a:ext cx="1331166" cy="936674"/>
                  <a:chOff x="1523939" y="3767949"/>
                  <a:chExt cx="1331166" cy="936674"/>
                </a:xfrm>
              </p:grpSpPr>
              <p:sp>
                <p:nvSpPr>
                  <p:cNvPr id="137" name="矩形: 圆角 136">
                    <a:extLst>
                      <a:ext uri="{FF2B5EF4-FFF2-40B4-BE49-F238E27FC236}">
                        <a16:creationId xmlns:a16="http://schemas.microsoft.com/office/drawing/2014/main" id="{026DD223-7121-E80D-0515-C6BDED51CD5D}"/>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38" name="矩形: 圆顶角 137">
                    <a:extLst>
                      <a:ext uri="{FF2B5EF4-FFF2-40B4-BE49-F238E27FC236}">
                        <a16:creationId xmlns:a16="http://schemas.microsoft.com/office/drawing/2014/main" id="{B3B9F29E-FF72-11CC-9767-6BB94759FAC5}"/>
                      </a:ext>
                    </a:extLst>
                  </p:cNvPr>
                  <p:cNvSpPr/>
                  <p:nvPr/>
                </p:nvSpPr>
                <p:spPr>
                  <a:xfrm>
                    <a:off x="1537899" y="3767949"/>
                    <a:ext cx="1317206" cy="289146"/>
                  </a:xfrm>
                  <a:prstGeom prst="round2SameRect">
                    <a:avLst/>
                  </a:prstGeom>
                  <a:gradFill>
                    <a:gsLst>
                      <a:gs pos="0">
                        <a:schemeClr val="accent1">
                          <a:lumMod val="60000"/>
                          <a:lumOff val="40000"/>
                        </a:schemeClr>
                      </a:gs>
                      <a:gs pos="100000">
                        <a:srgbClr val="7030A0"/>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持续播</a:t>
                    </a:r>
                  </a:p>
                </p:txBody>
              </p:sp>
              <p:sp>
                <p:nvSpPr>
                  <p:cNvPr id="139" name="文本框 138">
                    <a:extLst>
                      <a:ext uri="{FF2B5EF4-FFF2-40B4-BE49-F238E27FC236}">
                        <a16:creationId xmlns:a16="http://schemas.microsoft.com/office/drawing/2014/main" id="{6A4B9F52-0AAD-AE99-9DDF-79BDCFDDC919}"/>
                      </a:ext>
                    </a:extLst>
                  </p:cNvPr>
                  <p:cNvSpPr txBox="1"/>
                  <p:nvPr/>
                </p:nvSpPr>
                <p:spPr>
                  <a:xfrm>
                    <a:off x="1523939" y="4080777"/>
                    <a:ext cx="1317206" cy="430887"/>
                  </a:xfrm>
                  <a:prstGeom prst="rect">
                    <a:avLst/>
                  </a:prstGeom>
                  <a:noFill/>
                </p:spPr>
                <p:txBody>
                  <a:bodyPr wrap="square">
                    <a:spAutoFit/>
                  </a:bodyPr>
                  <a:lstStyle/>
                  <a:p>
                    <a:pPr algn="ctr"/>
                    <a:r>
                      <a:rPr lang="zh-CN" altLang="en-US" sz="1100" b="1"/>
                      <a:t>小场做内容</a:t>
                    </a:r>
                    <a:endParaRPr lang="en-US" altLang="zh-CN" sz="1100" b="1"/>
                  </a:p>
                  <a:p>
                    <a:pPr algn="ctr"/>
                    <a:r>
                      <a:rPr lang="zh-CN" altLang="en-US" sz="1100" b="1"/>
                      <a:t>大场做交易</a:t>
                    </a:r>
                  </a:p>
                </p:txBody>
              </p:sp>
            </p:grpSp>
            <p:grpSp>
              <p:nvGrpSpPr>
                <p:cNvPr id="133" name="组合 132">
                  <a:extLst>
                    <a:ext uri="{FF2B5EF4-FFF2-40B4-BE49-F238E27FC236}">
                      <a16:creationId xmlns:a16="http://schemas.microsoft.com/office/drawing/2014/main" id="{B252E6E7-8CF9-4F11-5328-AE31060743CB}"/>
                    </a:ext>
                  </a:extLst>
                </p:cNvPr>
                <p:cNvGrpSpPr/>
                <p:nvPr/>
              </p:nvGrpSpPr>
              <p:grpSpPr>
                <a:xfrm>
                  <a:off x="1509979" y="4801012"/>
                  <a:ext cx="1331166" cy="936674"/>
                  <a:chOff x="1523939" y="3767949"/>
                  <a:chExt cx="1331166" cy="936674"/>
                </a:xfrm>
              </p:grpSpPr>
              <p:sp>
                <p:nvSpPr>
                  <p:cNvPr id="134" name="矩形: 圆角 133">
                    <a:extLst>
                      <a:ext uri="{FF2B5EF4-FFF2-40B4-BE49-F238E27FC236}">
                        <a16:creationId xmlns:a16="http://schemas.microsoft.com/office/drawing/2014/main" id="{E6250693-43AE-7A47-12B5-D6B772188415}"/>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35" name="矩形: 圆顶角 134">
                    <a:extLst>
                      <a:ext uri="{FF2B5EF4-FFF2-40B4-BE49-F238E27FC236}">
                        <a16:creationId xmlns:a16="http://schemas.microsoft.com/office/drawing/2014/main" id="{093BDCFB-FC8B-51DE-7048-07604D311EF0}"/>
                      </a:ext>
                    </a:extLst>
                  </p:cNvPr>
                  <p:cNvSpPr/>
                  <p:nvPr/>
                </p:nvSpPr>
                <p:spPr>
                  <a:xfrm>
                    <a:off x="1537899" y="3767949"/>
                    <a:ext cx="1317206" cy="289146"/>
                  </a:xfrm>
                  <a:prstGeom prst="round2SameRect">
                    <a:avLst/>
                  </a:prstGeom>
                  <a:gradFill>
                    <a:gsLst>
                      <a:gs pos="0">
                        <a:schemeClr val="accent1">
                          <a:lumMod val="60000"/>
                          <a:lumOff val="40000"/>
                        </a:schemeClr>
                      </a:gs>
                      <a:gs pos="100000">
                        <a:srgbClr val="7030A0"/>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拓团队</a:t>
                    </a:r>
                  </a:p>
                </p:txBody>
              </p:sp>
              <p:sp>
                <p:nvSpPr>
                  <p:cNvPr id="136" name="文本框 135">
                    <a:extLst>
                      <a:ext uri="{FF2B5EF4-FFF2-40B4-BE49-F238E27FC236}">
                        <a16:creationId xmlns:a16="http://schemas.microsoft.com/office/drawing/2014/main" id="{A12AE227-D4C0-0258-49A8-AD3BDAC782B1}"/>
                      </a:ext>
                    </a:extLst>
                  </p:cNvPr>
                  <p:cNvSpPr txBox="1"/>
                  <p:nvPr/>
                </p:nvSpPr>
                <p:spPr>
                  <a:xfrm>
                    <a:off x="1523939" y="4080777"/>
                    <a:ext cx="1317206" cy="600164"/>
                  </a:xfrm>
                  <a:prstGeom prst="rect">
                    <a:avLst/>
                  </a:prstGeom>
                  <a:noFill/>
                </p:spPr>
                <p:txBody>
                  <a:bodyPr wrap="square">
                    <a:spAutoFit/>
                  </a:bodyPr>
                  <a:lstStyle/>
                  <a:p>
                    <a:pPr algn="ctr"/>
                    <a:r>
                      <a:rPr lang="zh-CN" altLang="en-US" sz="1100" b="1"/>
                      <a:t>好商品</a:t>
                    </a:r>
                    <a:endParaRPr lang="en-US" altLang="zh-CN" sz="1100" b="1"/>
                  </a:p>
                  <a:p>
                    <a:pPr algn="ctr"/>
                    <a:r>
                      <a:rPr lang="zh-CN" altLang="en-US" sz="1100" b="1"/>
                      <a:t>好服务</a:t>
                    </a:r>
                    <a:endParaRPr lang="en-US" altLang="zh-CN" sz="1100" b="1"/>
                  </a:p>
                  <a:p>
                    <a:pPr algn="ctr"/>
                    <a:r>
                      <a:rPr lang="zh-CN" altLang="en-US" sz="1100" b="1"/>
                      <a:t>好内容</a:t>
                    </a:r>
                  </a:p>
                </p:txBody>
              </p:sp>
            </p:grpSp>
          </p:grpSp>
        </p:grpSp>
        <p:sp>
          <p:nvSpPr>
            <p:cNvPr id="141" name="文本框 140">
              <a:extLst>
                <a:ext uri="{FF2B5EF4-FFF2-40B4-BE49-F238E27FC236}">
                  <a16:creationId xmlns:a16="http://schemas.microsoft.com/office/drawing/2014/main" id="{06280014-CD72-C567-397B-636082E5163A}"/>
                </a:ext>
              </a:extLst>
            </p:cNvPr>
            <p:cNvSpPr txBox="1"/>
            <p:nvPr/>
          </p:nvSpPr>
          <p:spPr>
            <a:xfrm>
              <a:off x="10374755" y="1834768"/>
              <a:ext cx="1197243" cy="700192"/>
            </a:xfrm>
            <a:prstGeom prst="rect">
              <a:avLst/>
            </a:prstGeom>
            <a:noFill/>
          </p:spPr>
          <p:txBody>
            <a:bodyPr wrap="square">
              <a:spAutoFit/>
            </a:bodyPr>
            <a:lstStyle/>
            <a:p>
              <a:pPr algn="ctr">
                <a:lnSpc>
                  <a:spcPct val="150000"/>
                </a:lnSpc>
              </a:pPr>
              <a:r>
                <a:rPr lang="zh-CN" altLang="en-US" sz="1400" b="1"/>
                <a:t>非直播期间持续经营</a:t>
              </a:r>
            </a:p>
          </p:txBody>
        </p:sp>
        <p:grpSp>
          <p:nvGrpSpPr>
            <p:cNvPr id="146" name="组合 145">
              <a:extLst>
                <a:ext uri="{FF2B5EF4-FFF2-40B4-BE49-F238E27FC236}">
                  <a16:creationId xmlns:a16="http://schemas.microsoft.com/office/drawing/2014/main" id="{30DF0955-6A5B-8C16-721B-AC8E8F62B22E}"/>
                </a:ext>
              </a:extLst>
            </p:cNvPr>
            <p:cNvGrpSpPr/>
            <p:nvPr/>
          </p:nvGrpSpPr>
          <p:grpSpPr>
            <a:xfrm>
              <a:off x="10215604" y="3856056"/>
              <a:ext cx="1579624" cy="936674"/>
              <a:chOff x="1523939" y="3767949"/>
              <a:chExt cx="1331166" cy="936674"/>
            </a:xfrm>
          </p:grpSpPr>
          <p:sp>
            <p:nvSpPr>
              <p:cNvPr id="151" name="矩形: 圆角 150">
                <a:extLst>
                  <a:ext uri="{FF2B5EF4-FFF2-40B4-BE49-F238E27FC236}">
                    <a16:creationId xmlns:a16="http://schemas.microsoft.com/office/drawing/2014/main" id="{ACAF1500-2F35-D03B-49F8-9231199D044A}"/>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52" name="矩形: 圆顶角 151">
                <a:extLst>
                  <a:ext uri="{FF2B5EF4-FFF2-40B4-BE49-F238E27FC236}">
                    <a16:creationId xmlns:a16="http://schemas.microsoft.com/office/drawing/2014/main" id="{FA6CF4B7-5F93-D1E6-D74F-C3E22899DE16}"/>
                  </a:ext>
                </a:extLst>
              </p:cNvPr>
              <p:cNvSpPr/>
              <p:nvPr/>
            </p:nvSpPr>
            <p:spPr>
              <a:xfrm>
                <a:off x="1537899" y="3767949"/>
                <a:ext cx="1317206" cy="289146"/>
              </a:xfrm>
              <a:prstGeom prst="round2SameRect">
                <a:avLst/>
              </a:prstGeom>
              <a:gradFill>
                <a:gsLst>
                  <a:gs pos="0">
                    <a:schemeClr val="accent1">
                      <a:lumMod val="60000"/>
                      <a:lumOff val="40000"/>
                    </a:schemeClr>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促涨粉</a:t>
                </a:r>
              </a:p>
            </p:txBody>
          </p:sp>
          <p:sp>
            <p:nvSpPr>
              <p:cNvPr id="153" name="文本框 152">
                <a:extLst>
                  <a:ext uri="{FF2B5EF4-FFF2-40B4-BE49-F238E27FC236}">
                    <a16:creationId xmlns:a16="http://schemas.microsoft.com/office/drawing/2014/main" id="{9A5A88D6-2320-FB20-EBD3-EAC1783E5C77}"/>
                  </a:ext>
                </a:extLst>
              </p:cNvPr>
              <p:cNvSpPr txBox="1"/>
              <p:nvPr/>
            </p:nvSpPr>
            <p:spPr>
              <a:xfrm>
                <a:off x="1523939" y="4080777"/>
                <a:ext cx="1317206" cy="600164"/>
              </a:xfrm>
              <a:prstGeom prst="rect">
                <a:avLst/>
              </a:prstGeom>
              <a:noFill/>
            </p:spPr>
            <p:txBody>
              <a:bodyPr wrap="square">
                <a:spAutoFit/>
              </a:bodyPr>
              <a:lstStyle/>
              <a:p>
                <a:pPr algn="ctr"/>
                <a:r>
                  <a:rPr lang="zh-CN" altLang="en-US" sz="1100" b="1"/>
                  <a:t>每周固定更新视频</a:t>
                </a:r>
                <a:endParaRPr lang="en-US" altLang="zh-CN" sz="1100" b="1"/>
              </a:p>
              <a:p>
                <a:pPr algn="ctr"/>
                <a:r>
                  <a:rPr lang="zh-CN" altLang="en-US" sz="1100" b="1"/>
                  <a:t>打造</a:t>
                </a:r>
                <a:r>
                  <a:rPr lang="en-US" altLang="zh-CN" sz="1100" b="1"/>
                  <a:t>IP</a:t>
                </a:r>
                <a:r>
                  <a:rPr lang="zh-CN" altLang="en-US" sz="1100" b="1"/>
                  <a:t>化短视频</a:t>
                </a:r>
                <a:endParaRPr lang="en-US" altLang="zh-CN" sz="1100" b="1"/>
              </a:p>
              <a:p>
                <a:pPr algn="ctr"/>
                <a:r>
                  <a:rPr lang="zh-CN" altLang="en-US" sz="1100" b="1"/>
                  <a:t>运营粉丝群</a:t>
                </a:r>
              </a:p>
            </p:txBody>
          </p:sp>
        </p:grpSp>
        <p:grpSp>
          <p:nvGrpSpPr>
            <p:cNvPr id="147" name="组合 146">
              <a:extLst>
                <a:ext uri="{FF2B5EF4-FFF2-40B4-BE49-F238E27FC236}">
                  <a16:creationId xmlns:a16="http://schemas.microsoft.com/office/drawing/2014/main" id="{B3EB1364-2680-6A5F-873D-6F1B1D98935A}"/>
                </a:ext>
              </a:extLst>
            </p:cNvPr>
            <p:cNvGrpSpPr/>
            <p:nvPr/>
          </p:nvGrpSpPr>
          <p:grpSpPr>
            <a:xfrm>
              <a:off x="10199038" y="4889119"/>
              <a:ext cx="1579624" cy="936674"/>
              <a:chOff x="1523939" y="3767949"/>
              <a:chExt cx="1331166" cy="936674"/>
            </a:xfrm>
          </p:grpSpPr>
          <p:sp>
            <p:nvSpPr>
              <p:cNvPr id="148" name="矩形: 圆角 147">
                <a:extLst>
                  <a:ext uri="{FF2B5EF4-FFF2-40B4-BE49-F238E27FC236}">
                    <a16:creationId xmlns:a16="http://schemas.microsoft.com/office/drawing/2014/main" id="{4E56AE32-8906-19C4-3910-0E73177123A1}"/>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49" name="矩形: 圆顶角 148">
                <a:extLst>
                  <a:ext uri="{FF2B5EF4-FFF2-40B4-BE49-F238E27FC236}">
                    <a16:creationId xmlns:a16="http://schemas.microsoft.com/office/drawing/2014/main" id="{D9C0803D-9BD7-BA24-D80F-E147361DCE78}"/>
                  </a:ext>
                </a:extLst>
              </p:cNvPr>
              <p:cNvSpPr/>
              <p:nvPr/>
            </p:nvSpPr>
            <p:spPr>
              <a:xfrm>
                <a:off x="1537899" y="3767949"/>
                <a:ext cx="1317206" cy="289146"/>
              </a:xfrm>
              <a:prstGeom prst="round2SameRect">
                <a:avLst/>
              </a:prstGeom>
              <a:gradFill>
                <a:gsLst>
                  <a:gs pos="0">
                    <a:schemeClr val="accent1">
                      <a:lumMod val="60000"/>
                      <a:lumOff val="40000"/>
                    </a:schemeClr>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拓交易</a:t>
                </a:r>
              </a:p>
            </p:txBody>
          </p:sp>
          <p:sp>
            <p:nvSpPr>
              <p:cNvPr id="150" name="文本框 149">
                <a:extLst>
                  <a:ext uri="{FF2B5EF4-FFF2-40B4-BE49-F238E27FC236}">
                    <a16:creationId xmlns:a16="http://schemas.microsoft.com/office/drawing/2014/main" id="{71696D64-C26C-0309-08DF-DDE98F42DE95}"/>
                  </a:ext>
                </a:extLst>
              </p:cNvPr>
              <p:cNvSpPr txBox="1"/>
              <p:nvPr/>
            </p:nvSpPr>
            <p:spPr>
              <a:xfrm>
                <a:off x="1523939" y="4080777"/>
                <a:ext cx="1317206" cy="600164"/>
              </a:xfrm>
              <a:prstGeom prst="rect">
                <a:avLst/>
              </a:prstGeom>
              <a:noFill/>
            </p:spPr>
            <p:txBody>
              <a:bodyPr wrap="square">
                <a:spAutoFit/>
              </a:bodyPr>
              <a:lstStyle/>
              <a:p>
                <a:pPr algn="ctr"/>
                <a:r>
                  <a:rPr lang="zh-CN" altLang="en-US" sz="1100" b="1"/>
                  <a:t>短视频挂橱窗链接</a:t>
                </a:r>
                <a:endParaRPr lang="en-US" altLang="zh-CN" sz="1100" b="1"/>
              </a:p>
              <a:p>
                <a:pPr algn="ctr"/>
                <a:r>
                  <a:rPr lang="zh-CN" altLang="en-US" sz="1100" b="1"/>
                  <a:t>评论区挂商品链接</a:t>
                </a:r>
                <a:endParaRPr lang="en-US" altLang="zh-CN" sz="1100" b="1"/>
              </a:p>
              <a:p>
                <a:pPr algn="ctr"/>
                <a:r>
                  <a:rPr lang="zh-CN" altLang="en-US" sz="1100" b="1"/>
                  <a:t>评论区挂橱窗链接</a:t>
                </a:r>
              </a:p>
            </p:txBody>
          </p:sp>
        </p:grpSp>
        <p:grpSp>
          <p:nvGrpSpPr>
            <p:cNvPr id="154" name="组合 153">
              <a:extLst>
                <a:ext uri="{FF2B5EF4-FFF2-40B4-BE49-F238E27FC236}">
                  <a16:creationId xmlns:a16="http://schemas.microsoft.com/office/drawing/2014/main" id="{5D88395A-6371-2E34-C322-0A2303CBA027}"/>
                </a:ext>
              </a:extLst>
            </p:cNvPr>
            <p:cNvGrpSpPr/>
            <p:nvPr/>
          </p:nvGrpSpPr>
          <p:grpSpPr>
            <a:xfrm>
              <a:off x="10207321" y="2800873"/>
              <a:ext cx="1579624" cy="936674"/>
              <a:chOff x="1523939" y="3767949"/>
              <a:chExt cx="1331166" cy="936674"/>
            </a:xfrm>
          </p:grpSpPr>
          <p:sp>
            <p:nvSpPr>
              <p:cNvPr id="155" name="矩形: 圆角 154">
                <a:extLst>
                  <a:ext uri="{FF2B5EF4-FFF2-40B4-BE49-F238E27FC236}">
                    <a16:creationId xmlns:a16="http://schemas.microsoft.com/office/drawing/2014/main" id="{9B47688D-04D7-927C-B70B-5AA9333216B2}"/>
                  </a:ext>
                </a:extLst>
              </p:cNvPr>
              <p:cNvSpPr/>
              <p:nvPr/>
            </p:nvSpPr>
            <p:spPr>
              <a:xfrm>
                <a:off x="1530919" y="3767949"/>
                <a:ext cx="1317206" cy="936674"/>
              </a:xfrm>
              <a:prstGeom prst="roundRect">
                <a:avLst>
                  <a:gd name="adj" fmla="val 8605"/>
                </a:avLst>
              </a:prstGeom>
              <a:solidFill>
                <a:srgbClr val="FAFAFC">
                  <a:alpha val="62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56" name="矩形: 圆顶角 155">
                <a:extLst>
                  <a:ext uri="{FF2B5EF4-FFF2-40B4-BE49-F238E27FC236}">
                    <a16:creationId xmlns:a16="http://schemas.microsoft.com/office/drawing/2014/main" id="{F286871B-2481-F7C5-9BFD-73A87EC2E80B}"/>
                  </a:ext>
                </a:extLst>
              </p:cNvPr>
              <p:cNvSpPr/>
              <p:nvPr/>
            </p:nvSpPr>
            <p:spPr>
              <a:xfrm>
                <a:off x="1537899" y="3767949"/>
                <a:ext cx="1317206" cy="289146"/>
              </a:xfrm>
              <a:prstGeom prst="round2SameRect">
                <a:avLst/>
              </a:prstGeom>
              <a:gradFill>
                <a:gsLst>
                  <a:gs pos="0">
                    <a:schemeClr val="accent1">
                      <a:lumMod val="60000"/>
                      <a:lumOff val="40000"/>
                    </a:schemeClr>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t>抓热点</a:t>
                </a:r>
              </a:p>
            </p:txBody>
          </p:sp>
          <p:sp>
            <p:nvSpPr>
              <p:cNvPr id="157" name="文本框 156">
                <a:extLst>
                  <a:ext uri="{FF2B5EF4-FFF2-40B4-BE49-F238E27FC236}">
                    <a16:creationId xmlns:a16="http://schemas.microsoft.com/office/drawing/2014/main" id="{26AB8739-B525-4627-15A1-4A6CE9A6500F}"/>
                  </a:ext>
                </a:extLst>
              </p:cNvPr>
              <p:cNvSpPr txBox="1"/>
              <p:nvPr/>
            </p:nvSpPr>
            <p:spPr>
              <a:xfrm>
                <a:off x="1523939" y="4080777"/>
                <a:ext cx="1317206" cy="600164"/>
              </a:xfrm>
              <a:prstGeom prst="rect">
                <a:avLst/>
              </a:prstGeom>
              <a:noFill/>
            </p:spPr>
            <p:txBody>
              <a:bodyPr wrap="square">
                <a:spAutoFit/>
              </a:bodyPr>
              <a:lstStyle/>
              <a:p>
                <a:pPr algn="ctr"/>
                <a:r>
                  <a:rPr lang="zh-CN" altLang="en-US" sz="1100" b="1"/>
                  <a:t>短直联动</a:t>
                </a:r>
                <a:endParaRPr lang="en-US" altLang="zh-CN" sz="1100" b="1"/>
              </a:p>
              <a:p>
                <a:pPr algn="ctr"/>
                <a:r>
                  <a:rPr lang="zh-CN" altLang="en-US" sz="1100" b="1"/>
                  <a:t>抖音热点宝</a:t>
                </a:r>
                <a:endParaRPr lang="en-US" altLang="zh-CN" sz="1100" b="1"/>
              </a:p>
              <a:p>
                <a:pPr algn="ctr"/>
                <a:r>
                  <a:rPr lang="zh-CN" altLang="en-US" sz="1100" b="1"/>
                  <a:t>巨量云图</a:t>
                </a:r>
              </a:p>
            </p:txBody>
          </p:sp>
        </p:grpSp>
      </p:grpSp>
    </p:spTree>
    <p:extLst>
      <p:ext uri="{BB962C8B-B14F-4D97-AF65-F5344CB8AC3E}">
        <p14:creationId xmlns:p14="http://schemas.microsoft.com/office/powerpoint/2010/main" val="1273417926"/>
      </p:ext>
    </p:extLst>
  </p:cSld>
  <p:clrMapOvr>
    <a:masterClrMapping/>
  </p:clrMapOvr>
  <p:transition spd="slow" advClick="0" advTm="0">
    <p:comb/>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C3F27524-0C74-EF8D-E88C-493FDEC8F555}"/>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3829D4CE-B13D-A1A0-4019-15826921DA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5684F83-3DFA-35AD-7C5F-1D26BFFBA671}"/>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直播间需要关注哪些指标</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008ECE89-63DA-E3CB-2D25-BCE495D38410}"/>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20</a:t>
            </a:fld>
            <a:endParaRPr lang="zh-CN" altLang="en-US" sz="1000">
              <a:solidFill>
                <a:schemeClr val="tx1"/>
              </a:solidFill>
            </a:endParaRPr>
          </a:p>
        </p:txBody>
      </p:sp>
      <p:grpSp>
        <p:nvGrpSpPr>
          <p:cNvPr id="163" name="组合 162">
            <a:extLst>
              <a:ext uri="{FF2B5EF4-FFF2-40B4-BE49-F238E27FC236}">
                <a16:creationId xmlns:a16="http://schemas.microsoft.com/office/drawing/2014/main" id="{0C579E29-014C-4D0A-2658-D4EB19366881}"/>
              </a:ext>
            </a:extLst>
          </p:cNvPr>
          <p:cNvGrpSpPr/>
          <p:nvPr/>
        </p:nvGrpSpPr>
        <p:grpSpPr>
          <a:xfrm>
            <a:off x="975147" y="1959486"/>
            <a:ext cx="10241705" cy="2939027"/>
            <a:chOff x="975147" y="1959486"/>
            <a:chExt cx="10241705" cy="2939027"/>
          </a:xfrm>
        </p:grpSpPr>
        <p:grpSp>
          <p:nvGrpSpPr>
            <p:cNvPr id="160" name="组合 159">
              <a:extLst>
                <a:ext uri="{FF2B5EF4-FFF2-40B4-BE49-F238E27FC236}">
                  <a16:creationId xmlns:a16="http://schemas.microsoft.com/office/drawing/2014/main" id="{57774C59-2BCD-A636-90AA-43702A2D611E}"/>
                </a:ext>
              </a:extLst>
            </p:cNvPr>
            <p:cNvGrpSpPr/>
            <p:nvPr/>
          </p:nvGrpSpPr>
          <p:grpSpPr>
            <a:xfrm>
              <a:off x="975147" y="1959486"/>
              <a:ext cx="10241705" cy="2939027"/>
              <a:chOff x="1112095" y="1899256"/>
              <a:chExt cx="10241705" cy="2939027"/>
            </a:xfrm>
          </p:grpSpPr>
          <p:sp>
            <p:nvSpPr>
              <p:cNvPr id="42" name="箭头: 右 41">
                <a:extLst>
                  <a:ext uri="{FF2B5EF4-FFF2-40B4-BE49-F238E27FC236}">
                    <a16:creationId xmlns:a16="http://schemas.microsoft.com/office/drawing/2014/main" id="{5768BCE2-057D-8380-74A7-9B8C3BCFA124}"/>
                  </a:ext>
                </a:extLst>
              </p:cNvPr>
              <p:cNvSpPr/>
              <p:nvPr/>
            </p:nvSpPr>
            <p:spPr>
              <a:xfrm>
                <a:off x="3483096" y="2321655"/>
                <a:ext cx="7870704" cy="252397"/>
              </a:xfrm>
              <a:prstGeom prst="rightArrow">
                <a:avLst>
                  <a:gd name="adj1" fmla="val 50000"/>
                  <a:gd name="adj2" fmla="val 79899"/>
                </a:avLst>
              </a:prstGeom>
              <a:gradFill>
                <a:gsLst>
                  <a:gs pos="0">
                    <a:srgbClr val="7030A0"/>
                  </a:gs>
                  <a:gs pos="100000">
                    <a:schemeClr val="bg1"/>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圆角 9">
                <a:extLst>
                  <a:ext uri="{FF2B5EF4-FFF2-40B4-BE49-F238E27FC236}">
                    <a16:creationId xmlns:a16="http://schemas.microsoft.com/office/drawing/2014/main" id="{99E5CF0A-3EDF-92FC-9657-B08A22BECAEB}"/>
                  </a:ext>
                </a:extLst>
              </p:cNvPr>
              <p:cNvSpPr/>
              <p:nvPr/>
            </p:nvSpPr>
            <p:spPr>
              <a:xfrm>
                <a:off x="1112095" y="2099693"/>
                <a:ext cx="1025400" cy="664448"/>
              </a:xfrm>
              <a:prstGeom prst="roundRect">
                <a:avLst>
                  <a:gd name="adj" fmla="val 22631"/>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tLang="zh-CN" sz="1400" b="1">
                  <a:solidFill>
                    <a:schemeClr val="bg1"/>
                  </a:solidFill>
                  <a:latin typeface="Arial" panose="020B0604020202020204" pitchFamily="34" charset="0"/>
                  <a:ea typeface="微软雅黑" panose="020B0503020204020204" pitchFamily="34" charset="-122"/>
                </a:endParaRPr>
              </a:p>
              <a:p>
                <a:pPr algn="ctr"/>
                <a:r>
                  <a:rPr lang="zh-CN" altLang="en-US" sz="1400" b="1">
                    <a:solidFill>
                      <a:schemeClr val="bg1"/>
                    </a:solidFill>
                    <a:latin typeface="Arial" panose="020B0604020202020204" pitchFamily="34" charset="0"/>
                    <a:ea typeface="微软雅黑" panose="020B0503020204020204" pitchFamily="34" charset="-122"/>
                  </a:rPr>
                  <a:t>用户路径</a:t>
                </a:r>
              </a:p>
            </p:txBody>
          </p:sp>
          <p:sp>
            <p:nvSpPr>
              <p:cNvPr id="12" name="矩形: 圆角 11">
                <a:extLst>
                  <a:ext uri="{FF2B5EF4-FFF2-40B4-BE49-F238E27FC236}">
                    <a16:creationId xmlns:a16="http://schemas.microsoft.com/office/drawing/2014/main" id="{B7ADB88C-4D19-47FD-CF2A-21F0BA96CA7D}"/>
                  </a:ext>
                </a:extLst>
              </p:cNvPr>
              <p:cNvSpPr/>
              <p:nvPr/>
            </p:nvSpPr>
            <p:spPr>
              <a:xfrm>
                <a:off x="1112095" y="3429000"/>
                <a:ext cx="1025400" cy="664448"/>
              </a:xfrm>
              <a:prstGeom prst="roundRect">
                <a:avLst>
                  <a:gd name="adj" fmla="val 22631"/>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tLang="zh-CN" sz="1400" b="1">
                  <a:solidFill>
                    <a:schemeClr val="bg1"/>
                  </a:solidFill>
                  <a:latin typeface="Arial" panose="020B0604020202020204" pitchFamily="34" charset="0"/>
                  <a:ea typeface="微软雅黑" panose="020B0503020204020204" pitchFamily="34" charset="-122"/>
                </a:endParaRPr>
              </a:p>
              <a:p>
                <a:pPr algn="ctr"/>
                <a:r>
                  <a:rPr lang="zh-CN" altLang="en-US" sz="1400" b="1">
                    <a:solidFill>
                      <a:schemeClr val="bg1"/>
                    </a:solidFill>
                    <a:latin typeface="Arial" panose="020B0604020202020204" pitchFamily="34" charset="0"/>
                    <a:ea typeface="微软雅黑" panose="020B0503020204020204" pitchFamily="34" charset="-122"/>
                  </a:rPr>
                  <a:t>数据指标</a:t>
                </a:r>
              </a:p>
            </p:txBody>
          </p:sp>
          <p:pic>
            <p:nvPicPr>
              <p:cNvPr id="16" name="图形 15" descr="用户">
                <a:extLst>
                  <a:ext uri="{FF2B5EF4-FFF2-40B4-BE49-F238E27FC236}">
                    <a16:creationId xmlns:a16="http://schemas.microsoft.com/office/drawing/2014/main" id="{8FD9123F-14F5-E802-C7F1-4AD5C997108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63185" y="2050832"/>
                <a:ext cx="523220" cy="523220"/>
              </a:xfrm>
              <a:prstGeom prst="rect">
                <a:avLst/>
              </a:prstGeom>
            </p:spPr>
          </p:pic>
          <p:grpSp>
            <p:nvGrpSpPr>
              <p:cNvPr id="28" name="组合 27">
                <a:extLst>
                  <a:ext uri="{FF2B5EF4-FFF2-40B4-BE49-F238E27FC236}">
                    <a16:creationId xmlns:a16="http://schemas.microsoft.com/office/drawing/2014/main" id="{90DE165B-25B4-4CD5-3978-90115B369EC8}"/>
                  </a:ext>
                </a:extLst>
              </p:cNvPr>
              <p:cNvGrpSpPr/>
              <p:nvPr/>
            </p:nvGrpSpPr>
            <p:grpSpPr>
              <a:xfrm>
                <a:off x="2554735" y="1963580"/>
                <a:ext cx="936001" cy="936673"/>
                <a:chOff x="2806021" y="1963580"/>
                <a:chExt cx="936001" cy="936673"/>
              </a:xfrm>
            </p:grpSpPr>
            <p:sp>
              <p:nvSpPr>
                <p:cNvPr id="18" name="椭圆 17">
                  <a:extLst>
                    <a:ext uri="{FF2B5EF4-FFF2-40B4-BE49-F238E27FC236}">
                      <a16:creationId xmlns:a16="http://schemas.microsoft.com/office/drawing/2014/main" id="{CFC81136-0A09-C44D-E037-DEE2224C109E}"/>
                    </a:ext>
                  </a:extLst>
                </p:cNvPr>
                <p:cNvSpPr/>
                <p:nvPr/>
              </p:nvSpPr>
              <p:spPr>
                <a:xfrm>
                  <a:off x="2806021" y="1963580"/>
                  <a:ext cx="936000" cy="936673"/>
                </a:xfrm>
                <a:prstGeom prst="ellipse">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id="{19FAC870-05D8-0B7F-7265-5718501FE0DA}"/>
                    </a:ext>
                  </a:extLst>
                </p:cNvPr>
                <p:cNvSpPr txBox="1"/>
                <p:nvPr/>
              </p:nvSpPr>
              <p:spPr>
                <a:xfrm>
                  <a:off x="2806022" y="2201083"/>
                  <a:ext cx="936000" cy="461665"/>
                </a:xfrm>
                <a:prstGeom prst="rect">
                  <a:avLst/>
                </a:prstGeom>
                <a:noFill/>
              </p:spPr>
              <p:txBody>
                <a:bodyPr wrap="square">
                  <a:spAutoFit/>
                </a:bodyPr>
                <a:lstStyle/>
                <a:p>
                  <a:pPr algn="ctr"/>
                  <a:r>
                    <a:rPr lang="zh-CN" altLang="en-US" sz="1200" b="1">
                      <a:solidFill>
                        <a:schemeClr val="bg1"/>
                      </a:solidFill>
                    </a:rPr>
                    <a:t>刷到</a:t>
                  </a:r>
                  <a:endParaRPr lang="en-US" altLang="zh-CN" sz="1200" b="1">
                    <a:solidFill>
                      <a:schemeClr val="bg1"/>
                    </a:solidFill>
                  </a:endParaRPr>
                </a:p>
                <a:p>
                  <a:pPr algn="ctr"/>
                  <a:r>
                    <a:rPr lang="zh-CN" altLang="en-US" sz="1200" b="1">
                      <a:solidFill>
                        <a:schemeClr val="bg1"/>
                      </a:solidFill>
                    </a:rPr>
                    <a:t>直播间</a:t>
                  </a:r>
                </a:p>
              </p:txBody>
            </p:sp>
          </p:grpSp>
          <p:sp>
            <p:nvSpPr>
              <p:cNvPr id="30" name="矩形: 圆角 29">
                <a:extLst>
                  <a:ext uri="{FF2B5EF4-FFF2-40B4-BE49-F238E27FC236}">
                    <a16:creationId xmlns:a16="http://schemas.microsoft.com/office/drawing/2014/main" id="{F4650254-3CBA-0595-DAF1-27E49C2507C3}"/>
                  </a:ext>
                </a:extLst>
              </p:cNvPr>
              <p:cNvSpPr/>
              <p:nvPr/>
            </p:nvSpPr>
            <p:spPr>
              <a:xfrm>
                <a:off x="2375661" y="3428999"/>
                <a:ext cx="1294148" cy="699871"/>
              </a:xfrm>
              <a:prstGeom prst="roundRect">
                <a:avLst>
                  <a:gd name="adj" fmla="val 22631"/>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曝光次数</a:t>
                </a:r>
              </a:p>
            </p:txBody>
          </p:sp>
          <p:sp>
            <p:nvSpPr>
              <p:cNvPr id="38" name="矩形: 圆角 37">
                <a:extLst>
                  <a:ext uri="{FF2B5EF4-FFF2-40B4-BE49-F238E27FC236}">
                    <a16:creationId xmlns:a16="http://schemas.microsoft.com/office/drawing/2014/main" id="{41A4249A-7BEF-B6B3-9D90-A9191CB980E0}"/>
                  </a:ext>
                </a:extLst>
              </p:cNvPr>
              <p:cNvSpPr/>
              <p:nvPr/>
            </p:nvSpPr>
            <p:spPr>
              <a:xfrm>
                <a:off x="3907978" y="3429000"/>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累计观看人数</a:t>
                </a:r>
              </a:p>
            </p:txBody>
          </p:sp>
          <p:sp>
            <p:nvSpPr>
              <p:cNvPr id="40" name="矩形: 圆角 39">
                <a:extLst>
                  <a:ext uri="{FF2B5EF4-FFF2-40B4-BE49-F238E27FC236}">
                    <a16:creationId xmlns:a16="http://schemas.microsoft.com/office/drawing/2014/main" id="{731EA230-F1C6-3D21-3AB2-2BB899172E90}"/>
                  </a:ext>
                </a:extLst>
              </p:cNvPr>
              <p:cNvSpPr/>
              <p:nvPr/>
            </p:nvSpPr>
            <p:spPr>
              <a:xfrm>
                <a:off x="3907977" y="3802027"/>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人均观看时长</a:t>
                </a:r>
              </a:p>
            </p:txBody>
          </p:sp>
          <p:grpSp>
            <p:nvGrpSpPr>
              <p:cNvPr id="44" name="组合 43">
                <a:extLst>
                  <a:ext uri="{FF2B5EF4-FFF2-40B4-BE49-F238E27FC236}">
                    <a16:creationId xmlns:a16="http://schemas.microsoft.com/office/drawing/2014/main" id="{FF2D3958-A588-B704-9A13-CBF5D1391309}"/>
                  </a:ext>
                </a:extLst>
              </p:cNvPr>
              <p:cNvGrpSpPr/>
              <p:nvPr/>
            </p:nvGrpSpPr>
            <p:grpSpPr>
              <a:xfrm>
                <a:off x="4087050" y="1963578"/>
                <a:ext cx="936001" cy="936673"/>
                <a:chOff x="2806021" y="1963580"/>
                <a:chExt cx="936001" cy="936673"/>
              </a:xfrm>
            </p:grpSpPr>
            <p:sp>
              <p:nvSpPr>
                <p:cNvPr id="45" name="椭圆 44">
                  <a:extLst>
                    <a:ext uri="{FF2B5EF4-FFF2-40B4-BE49-F238E27FC236}">
                      <a16:creationId xmlns:a16="http://schemas.microsoft.com/office/drawing/2014/main" id="{6660248B-D686-8D19-A53B-73396042FF3B}"/>
                    </a:ext>
                  </a:extLst>
                </p:cNvPr>
                <p:cNvSpPr/>
                <p:nvPr/>
              </p:nvSpPr>
              <p:spPr>
                <a:xfrm>
                  <a:off x="2806021" y="1963580"/>
                  <a:ext cx="936000" cy="936673"/>
                </a:xfrm>
                <a:prstGeom prst="ellipse">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5">
                  <a:extLst>
                    <a:ext uri="{FF2B5EF4-FFF2-40B4-BE49-F238E27FC236}">
                      <a16:creationId xmlns:a16="http://schemas.microsoft.com/office/drawing/2014/main" id="{8F5915DE-7A71-9B18-6C50-D05525D452A9}"/>
                    </a:ext>
                  </a:extLst>
                </p:cNvPr>
                <p:cNvSpPr txBox="1"/>
                <p:nvPr/>
              </p:nvSpPr>
              <p:spPr>
                <a:xfrm>
                  <a:off x="2806022" y="2201083"/>
                  <a:ext cx="936000" cy="461665"/>
                </a:xfrm>
                <a:prstGeom prst="rect">
                  <a:avLst/>
                </a:prstGeom>
                <a:noFill/>
              </p:spPr>
              <p:txBody>
                <a:bodyPr wrap="square">
                  <a:spAutoFit/>
                </a:bodyPr>
                <a:lstStyle/>
                <a:p>
                  <a:pPr algn="ctr"/>
                  <a:r>
                    <a:rPr lang="zh-CN" altLang="en-US" sz="1200" b="1">
                      <a:solidFill>
                        <a:schemeClr val="bg1"/>
                      </a:solidFill>
                    </a:rPr>
                    <a:t>点进来</a:t>
                  </a:r>
                  <a:endParaRPr lang="en-US" altLang="zh-CN" sz="1200" b="1">
                    <a:solidFill>
                      <a:schemeClr val="bg1"/>
                    </a:solidFill>
                  </a:endParaRPr>
                </a:p>
                <a:p>
                  <a:pPr algn="ctr"/>
                  <a:r>
                    <a:rPr lang="zh-CN" altLang="en-US" sz="1200" b="1">
                      <a:solidFill>
                        <a:schemeClr val="bg1"/>
                      </a:solidFill>
                    </a:rPr>
                    <a:t>观看</a:t>
                  </a:r>
                </a:p>
              </p:txBody>
            </p:sp>
          </p:grpSp>
          <p:sp>
            <p:nvSpPr>
              <p:cNvPr id="47" name="矩形: 圆角 46">
                <a:extLst>
                  <a:ext uri="{FF2B5EF4-FFF2-40B4-BE49-F238E27FC236}">
                    <a16:creationId xmlns:a16="http://schemas.microsoft.com/office/drawing/2014/main" id="{42836768-442B-3EEF-0C4E-2440663AC05B}"/>
                  </a:ext>
                </a:extLst>
              </p:cNvPr>
              <p:cNvSpPr/>
              <p:nvPr/>
            </p:nvSpPr>
            <p:spPr>
              <a:xfrm>
                <a:off x="5402650" y="3429000"/>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点赞次数</a:t>
                </a:r>
              </a:p>
            </p:txBody>
          </p:sp>
          <p:sp>
            <p:nvSpPr>
              <p:cNvPr id="48" name="矩形: 圆角 47">
                <a:extLst>
                  <a:ext uri="{FF2B5EF4-FFF2-40B4-BE49-F238E27FC236}">
                    <a16:creationId xmlns:a16="http://schemas.microsoft.com/office/drawing/2014/main" id="{69E5A10C-8DF7-D679-8B01-B3D12B537C41}"/>
                  </a:ext>
                </a:extLst>
              </p:cNvPr>
              <p:cNvSpPr/>
              <p:nvPr/>
            </p:nvSpPr>
            <p:spPr>
              <a:xfrm>
                <a:off x="5402649" y="3802027"/>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评论次数</a:t>
                </a:r>
              </a:p>
            </p:txBody>
          </p:sp>
          <p:grpSp>
            <p:nvGrpSpPr>
              <p:cNvPr id="49" name="组合 48">
                <a:extLst>
                  <a:ext uri="{FF2B5EF4-FFF2-40B4-BE49-F238E27FC236}">
                    <a16:creationId xmlns:a16="http://schemas.microsoft.com/office/drawing/2014/main" id="{FDBA3009-627B-1F73-0385-CC5BA07CFE58}"/>
                  </a:ext>
                </a:extLst>
              </p:cNvPr>
              <p:cNvGrpSpPr/>
              <p:nvPr/>
            </p:nvGrpSpPr>
            <p:grpSpPr>
              <a:xfrm>
                <a:off x="5581720" y="1963578"/>
                <a:ext cx="936002" cy="936673"/>
                <a:chOff x="2806019" y="1963580"/>
                <a:chExt cx="936002" cy="936673"/>
              </a:xfrm>
            </p:grpSpPr>
            <p:sp>
              <p:nvSpPr>
                <p:cNvPr id="50" name="椭圆 49">
                  <a:extLst>
                    <a:ext uri="{FF2B5EF4-FFF2-40B4-BE49-F238E27FC236}">
                      <a16:creationId xmlns:a16="http://schemas.microsoft.com/office/drawing/2014/main" id="{1E8AE3B7-BE2E-7D82-E5AF-20381CE85792}"/>
                    </a:ext>
                  </a:extLst>
                </p:cNvPr>
                <p:cNvSpPr/>
                <p:nvPr/>
              </p:nvSpPr>
              <p:spPr>
                <a:xfrm>
                  <a:off x="2806021" y="1963580"/>
                  <a:ext cx="936000" cy="936673"/>
                </a:xfrm>
                <a:prstGeom prst="ellipse">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a:extLst>
                    <a:ext uri="{FF2B5EF4-FFF2-40B4-BE49-F238E27FC236}">
                      <a16:creationId xmlns:a16="http://schemas.microsoft.com/office/drawing/2014/main" id="{A0E3F3AF-B432-FA5A-B41D-5C97515F78B6}"/>
                    </a:ext>
                  </a:extLst>
                </p:cNvPr>
                <p:cNvSpPr txBox="1"/>
                <p:nvPr/>
              </p:nvSpPr>
              <p:spPr>
                <a:xfrm>
                  <a:off x="2806019" y="2293414"/>
                  <a:ext cx="936000" cy="276999"/>
                </a:xfrm>
                <a:prstGeom prst="rect">
                  <a:avLst/>
                </a:prstGeom>
                <a:noFill/>
              </p:spPr>
              <p:txBody>
                <a:bodyPr wrap="square">
                  <a:spAutoFit/>
                </a:bodyPr>
                <a:lstStyle/>
                <a:p>
                  <a:pPr algn="ctr"/>
                  <a:r>
                    <a:rPr lang="zh-CN" altLang="en-US" sz="1200" b="1">
                      <a:solidFill>
                        <a:schemeClr val="bg1"/>
                      </a:solidFill>
                    </a:rPr>
                    <a:t>互动</a:t>
                  </a:r>
                </a:p>
              </p:txBody>
            </p:sp>
          </p:grpSp>
          <p:sp>
            <p:nvSpPr>
              <p:cNvPr id="52" name="矩形: 圆角 51">
                <a:extLst>
                  <a:ext uri="{FF2B5EF4-FFF2-40B4-BE49-F238E27FC236}">
                    <a16:creationId xmlns:a16="http://schemas.microsoft.com/office/drawing/2014/main" id="{FF2CC667-6C8C-39BB-9557-886C83058D4B}"/>
                  </a:ext>
                </a:extLst>
              </p:cNvPr>
              <p:cNvSpPr/>
              <p:nvPr/>
            </p:nvSpPr>
            <p:spPr>
              <a:xfrm>
                <a:off x="6902793" y="3435980"/>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新增粉丝数</a:t>
                </a:r>
              </a:p>
            </p:txBody>
          </p:sp>
          <p:sp>
            <p:nvSpPr>
              <p:cNvPr id="53" name="矩形: 圆角 52">
                <a:extLst>
                  <a:ext uri="{FF2B5EF4-FFF2-40B4-BE49-F238E27FC236}">
                    <a16:creationId xmlns:a16="http://schemas.microsoft.com/office/drawing/2014/main" id="{F580E633-46EE-71BB-547A-418573513203}"/>
                  </a:ext>
                </a:extLst>
              </p:cNvPr>
              <p:cNvSpPr/>
              <p:nvPr/>
            </p:nvSpPr>
            <p:spPr>
              <a:xfrm>
                <a:off x="6902792" y="3809007"/>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新增粉丝团数</a:t>
                </a:r>
              </a:p>
            </p:txBody>
          </p:sp>
          <p:grpSp>
            <p:nvGrpSpPr>
              <p:cNvPr id="54" name="组合 53">
                <a:extLst>
                  <a:ext uri="{FF2B5EF4-FFF2-40B4-BE49-F238E27FC236}">
                    <a16:creationId xmlns:a16="http://schemas.microsoft.com/office/drawing/2014/main" id="{9FCB3B56-A325-7D50-F71E-A02754036EC5}"/>
                  </a:ext>
                </a:extLst>
              </p:cNvPr>
              <p:cNvGrpSpPr/>
              <p:nvPr/>
            </p:nvGrpSpPr>
            <p:grpSpPr>
              <a:xfrm>
                <a:off x="7081865" y="1970558"/>
                <a:ext cx="936000" cy="936673"/>
                <a:chOff x="2806021" y="1963580"/>
                <a:chExt cx="936000" cy="936673"/>
              </a:xfrm>
            </p:grpSpPr>
            <p:sp>
              <p:nvSpPr>
                <p:cNvPr id="55" name="椭圆 54">
                  <a:extLst>
                    <a:ext uri="{FF2B5EF4-FFF2-40B4-BE49-F238E27FC236}">
                      <a16:creationId xmlns:a16="http://schemas.microsoft.com/office/drawing/2014/main" id="{CD4B2DAD-9790-A6F0-F914-E22303C9EF49}"/>
                    </a:ext>
                  </a:extLst>
                </p:cNvPr>
                <p:cNvSpPr/>
                <p:nvPr/>
              </p:nvSpPr>
              <p:spPr>
                <a:xfrm>
                  <a:off x="2806021" y="1963580"/>
                  <a:ext cx="936000" cy="936673"/>
                </a:xfrm>
                <a:prstGeom prst="ellipse">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a:extLst>
                    <a:ext uri="{FF2B5EF4-FFF2-40B4-BE49-F238E27FC236}">
                      <a16:creationId xmlns:a16="http://schemas.microsoft.com/office/drawing/2014/main" id="{32FE5D18-A195-24BE-2991-AEC61B9C2E8B}"/>
                    </a:ext>
                  </a:extLst>
                </p:cNvPr>
                <p:cNvSpPr txBox="1"/>
                <p:nvPr/>
              </p:nvSpPr>
              <p:spPr>
                <a:xfrm>
                  <a:off x="2806021" y="2286434"/>
                  <a:ext cx="936000" cy="276999"/>
                </a:xfrm>
                <a:prstGeom prst="rect">
                  <a:avLst/>
                </a:prstGeom>
                <a:noFill/>
              </p:spPr>
              <p:txBody>
                <a:bodyPr wrap="square">
                  <a:spAutoFit/>
                </a:bodyPr>
                <a:lstStyle/>
                <a:p>
                  <a:pPr algn="ctr"/>
                  <a:r>
                    <a:rPr lang="zh-CN" altLang="en-US" sz="1200" b="1">
                      <a:solidFill>
                        <a:schemeClr val="bg1"/>
                      </a:solidFill>
                    </a:rPr>
                    <a:t>转粉</a:t>
                  </a:r>
                </a:p>
              </p:txBody>
            </p:sp>
          </p:grpSp>
          <p:sp>
            <p:nvSpPr>
              <p:cNvPr id="57" name="矩形: 圆角 56">
                <a:extLst>
                  <a:ext uri="{FF2B5EF4-FFF2-40B4-BE49-F238E27FC236}">
                    <a16:creationId xmlns:a16="http://schemas.microsoft.com/office/drawing/2014/main" id="{F36D4B74-305A-3FE4-3063-FF861AEE2ECF}"/>
                  </a:ext>
                </a:extLst>
              </p:cNvPr>
              <p:cNvSpPr/>
              <p:nvPr/>
            </p:nvSpPr>
            <p:spPr>
              <a:xfrm>
                <a:off x="8397465" y="3435980"/>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商品点击人数</a:t>
                </a:r>
              </a:p>
            </p:txBody>
          </p:sp>
          <p:sp>
            <p:nvSpPr>
              <p:cNvPr id="58" name="矩形: 圆角 57">
                <a:extLst>
                  <a:ext uri="{FF2B5EF4-FFF2-40B4-BE49-F238E27FC236}">
                    <a16:creationId xmlns:a16="http://schemas.microsoft.com/office/drawing/2014/main" id="{B7B437CA-E560-F1F0-6F83-B58C91C17990}"/>
                  </a:ext>
                </a:extLst>
              </p:cNvPr>
              <p:cNvSpPr/>
              <p:nvPr/>
            </p:nvSpPr>
            <p:spPr>
              <a:xfrm>
                <a:off x="8397464" y="3809007"/>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商品点击次数</a:t>
                </a:r>
              </a:p>
            </p:txBody>
          </p:sp>
          <p:grpSp>
            <p:nvGrpSpPr>
              <p:cNvPr id="59" name="组合 58">
                <a:extLst>
                  <a:ext uri="{FF2B5EF4-FFF2-40B4-BE49-F238E27FC236}">
                    <a16:creationId xmlns:a16="http://schemas.microsoft.com/office/drawing/2014/main" id="{C3CDEEA3-6E7B-B6F0-3EF2-1E239733E1F9}"/>
                  </a:ext>
                </a:extLst>
              </p:cNvPr>
              <p:cNvGrpSpPr/>
              <p:nvPr/>
            </p:nvGrpSpPr>
            <p:grpSpPr>
              <a:xfrm>
                <a:off x="8576537" y="1970558"/>
                <a:ext cx="936001" cy="936673"/>
                <a:chOff x="2806021" y="1963580"/>
                <a:chExt cx="936001" cy="936673"/>
              </a:xfrm>
            </p:grpSpPr>
            <p:sp>
              <p:nvSpPr>
                <p:cNvPr id="60" name="椭圆 59">
                  <a:extLst>
                    <a:ext uri="{FF2B5EF4-FFF2-40B4-BE49-F238E27FC236}">
                      <a16:creationId xmlns:a16="http://schemas.microsoft.com/office/drawing/2014/main" id="{D356009D-A088-523F-B199-AC4566C157D0}"/>
                    </a:ext>
                  </a:extLst>
                </p:cNvPr>
                <p:cNvSpPr/>
                <p:nvPr/>
              </p:nvSpPr>
              <p:spPr>
                <a:xfrm>
                  <a:off x="2806021" y="1963580"/>
                  <a:ext cx="936000" cy="936673"/>
                </a:xfrm>
                <a:prstGeom prst="ellipse">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文本框 60">
                  <a:extLst>
                    <a:ext uri="{FF2B5EF4-FFF2-40B4-BE49-F238E27FC236}">
                      <a16:creationId xmlns:a16="http://schemas.microsoft.com/office/drawing/2014/main" id="{C3CF29B7-D119-E368-7735-D30127CCB896}"/>
                    </a:ext>
                  </a:extLst>
                </p:cNvPr>
                <p:cNvSpPr txBox="1"/>
                <p:nvPr/>
              </p:nvSpPr>
              <p:spPr>
                <a:xfrm>
                  <a:off x="2806022" y="2201083"/>
                  <a:ext cx="936000" cy="461665"/>
                </a:xfrm>
                <a:prstGeom prst="rect">
                  <a:avLst/>
                </a:prstGeom>
                <a:noFill/>
              </p:spPr>
              <p:txBody>
                <a:bodyPr wrap="square">
                  <a:spAutoFit/>
                </a:bodyPr>
                <a:lstStyle/>
                <a:p>
                  <a:pPr algn="ctr"/>
                  <a:r>
                    <a:rPr lang="zh-CN" altLang="en-US" sz="1200" b="1">
                      <a:solidFill>
                        <a:schemeClr val="bg1"/>
                      </a:solidFill>
                    </a:rPr>
                    <a:t>点击</a:t>
                  </a:r>
                  <a:endParaRPr lang="en-US" altLang="zh-CN" sz="1200" b="1">
                    <a:solidFill>
                      <a:schemeClr val="bg1"/>
                    </a:solidFill>
                  </a:endParaRPr>
                </a:p>
                <a:p>
                  <a:pPr algn="ctr"/>
                  <a:r>
                    <a:rPr lang="zh-CN" altLang="en-US" sz="1200" b="1">
                      <a:solidFill>
                        <a:schemeClr val="bg1"/>
                      </a:solidFill>
                    </a:rPr>
                    <a:t>小黄车</a:t>
                  </a:r>
                </a:p>
              </p:txBody>
            </p:sp>
          </p:grpSp>
          <p:sp>
            <p:nvSpPr>
              <p:cNvPr id="62" name="矩形: 圆角 61">
                <a:extLst>
                  <a:ext uri="{FF2B5EF4-FFF2-40B4-BE49-F238E27FC236}">
                    <a16:creationId xmlns:a16="http://schemas.microsoft.com/office/drawing/2014/main" id="{C9EC05AB-1410-26EC-87FD-B1BBE5F7A05B}"/>
                  </a:ext>
                </a:extLst>
              </p:cNvPr>
              <p:cNvSpPr/>
              <p:nvPr/>
            </p:nvSpPr>
            <p:spPr>
              <a:xfrm>
                <a:off x="9892136" y="3428999"/>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chemeClr val="bg1"/>
                    </a:solidFill>
                    <a:latin typeface="Arial" panose="020B0604020202020204" pitchFamily="34" charset="0"/>
                    <a:ea typeface="微软雅黑" panose="020B0503020204020204" pitchFamily="34" charset="-122"/>
                  </a:rPr>
                  <a:t>GMV</a:t>
                </a:r>
                <a:endParaRPr lang="zh-CN" altLang="en-US" sz="1200" b="1">
                  <a:solidFill>
                    <a:schemeClr val="bg1"/>
                  </a:solidFill>
                  <a:latin typeface="Arial" panose="020B0604020202020204" pitchFamily="34" charset="0"/>
                  <a:ea typeface="微软雅黑" panose="020B0503020204020204" pitchFamily="34" charset="-122"/>
                </a:endParaRPr>
              </a:p>
            </p:txBody>
          </p:sp>
          <p:sp>
            <p:nvSpPr>
              <p:cNvPr id="63" name="矩形: 圆角 62">
                <a:extLst>
                  <a:ext uri="{FF2B5EF4-FFF2-40B4-BE49-F238E27FC236}">
                    <a16:creationId xmlns:a16="http://schemas.microsoft.com/office/drawing/2014/main" id="{6B7635ED-D87C-EA10-DF60-A41B8848F8B6}"/>
                  </a:ext>
                </a:extLst>
              </p:cNvPr>
              <p:cNvSpPr/>
              <p:nvPr/>
            </p:nvSpPr>
            <p:spPr>
              <a:xfrm>
                <a:off x="9892135" y="3802026"/>
                <a:ext cx="1294148" cy="326844"/>
              </a:xfrm>
              <a:prstGeom prst="roundRect">
                <a:avLst>
                  <a:gd name="adj" fmla="val 20101"/>
                </a:avLst>
              </a:prstGeom>
              <a:gradFill flip="none" rotWithShape="1">
                <a:gsLst>
                  <a:gs pos="0">
                    <a:srgbClr val="7030A0"/>
                  </a:gs>
                  <a:gs pos="100000">
                    <a:srgbClr val="070D9A"/>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solidFill>
                      <a:schemeClr val="bg1"/>
                    </a:solidFill>
                    <a:latin typeface="Arial" panose="020B0604020202020204" pitchFamily="34" charset="0"/>
                    <a:ea typeface="微软雅黑" panose="020B0503020204020204" pitchFamily="34" charset="-122"/>
                  </a:rPr>
                  <a:t>GPM</a:t>
                </a:r>
                <a:endParaRPr lang="zh-CN" altLang="en-US" sz="1200" b="1">
                  <a:solidFill>
                    <a:schemeClr val="bg1"/>
                  </a:solidFill>
                  <a:latin typeface="Arial" panose="020B0604020202020204" pitchFamily="34" charset="0"/>
                  <a:ea typeface="微软雅黑" panose="020B0503020204020204" pitchFamily="34" charset="-122"/>
                </a:endParaRPr>
              </a:p>
            </p:txBody>
          </p:sp>
          <p:grpSp>
            <p:nvGrpSpPr>
              <p:cNvPr id="64" name="组合 63">
                <a:extLst>
                  <a:ext uri="{FF2B5EF4-FFF2-40B4-BE49-F238E27FC236}">
                    <a16:creationId xmlns:a16="http://schemas.microsoft.com/office/drawing/2014/main" id="{CF916FB8-4DE7-840A-9FDD-47F1CC2F3AFC}"/>
                  </a:ext>
                </a:extLst>
              </p:cNvPr>
              <p:cNvGrpSpPr/>
              <p:nvPr/>
            </p:nvGrpSpPr>
            <p:grpSpPr>
              <a:xfrm>
                <a:off x="10071208" y="1963577"/>
                <a:ext cx="936001" cy="936673"/>
                <a:chOff x="2806021" y="1963580"/>
                <a:chExt cx="936001" cy="936673"/>
              </a:xfrm>
            </p:grpSpPr>
            <p:sp>
              <p:nvSpPr>
                <p:cNvPr id="65" name="椭圆 64">
                  <a:extLst>
                    <a:ext uri="{FF2B5EF4-FFF2-40B4-BE49-F238E27FC236}">
                      <a16:creationId xmlns:a16="http://schemas.microsoft.com/office/drawing/2014/main" id="{D97611FF-039E-946B-057C-44CABC0CD5AF}"/>
                    </a:ext>
                  </a:extLst>
                </p:cNvPr>
                <p:cNvSpPr/>
                <p:nvPr/>
              </p:nvSpPr>
              <p:spPr>
                <a:xfrm>
                  <a:off x="2806021" y="1963580"/>
                  <a:ext cx="936000" cy="936673"/>
                </a:xfrm>
                <a:prstGeom prst="ellipse">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文本框 65">
                  <a:extLst>
                    <a:ext uri="{FF2B5EF4-FFF2-40B4-BE49-F238E27FC236}">
                      <a16:creationId xmlns:a16="http://schemas.microsoft.com/office/drawing/2014/main" id="{323944A4-40F4-9A4E-5578-4C592D8375B9}"/>
                    </a:ext>
                  </a:extLst>
                </p:cNvPr>
                <p:cNvSpPr txBox="1"/>
                <p:nvPr/>
              </p:nvSpPr>
              <p:spPr>
                <a:xfrm>
                  <a:off x="2806022" y="2201083"/>
                  <a:ext cx="936000" cy="461665"/>
                </a:xfrm>
                <a:prstGeom prst="rect">
                  <a:avLst/>
                </a:prstGeom>
                <a:noFill/>
              </p:spPr>
              <p:txBody>
                <a:bodyPr wrap="square">
                  <a:spAutoFit/>
                </a:bodyPr>
                <a:lstStyle/>
                <a:p>
                  <a:pPr algn="ctr"/>
                  <a:r>
                    <a:rPr lang="zh-CN" altLang="en-US" sz="1200" b="1">
                      <a:solidFill>
                        <a:schemeClr val="bg1"/>
                      </a:solidFill>
                    </a:rPr>
                    <a:t>下单</a:t>
                  </a:r>
                  <a:endParaRPr lang="en-US" altLang="zh-CN" sz="1200" b="1">
                    <a:solidFill>
                      <a:schemeClr val="bg1"/>
                    </a:solidFill>
                  </a:endParaRPr>
                </a:p>
                <a:p>
                  <a:pPr algn="ctr"/>
                  <a:r>
                    <a:rPr lang="zh-CN" altLang="en-US" sz="1200" b="1">
                      <a:solidFill>
                        <a:schemeClr val="bg1"/>
                      </a:solidFill>
                    </a:rPr>
                    <a:t>购买</a:t>
                  </a:r>
                </a:p>
              </p:txBody>
            </p:sp>
          </p:grpSp>
          <p:sp>
            <p:nvSpPr>
              <p:cNvPr id="67" name="任意多边形: 形状 66">
                <a:extLst>
                  <a:ext uri="{FF2B5EF4-FFF2-40B4-BE49-F238E27FC236}">
                    <a16:creationId xmlns:a16="http://schemas.microsoft.com/office/drawing/2014/main" id="{F7C2D38C-0745-3821-648F-497C53E358BD}"/>
                  </a:ext>
                </a:extLst>
              </p:cNvPr>
              <p:cNvSpPr/>
              <p:nvPr/>
            </p:nvSpPr>
            <p:spPr>
              <a:xfrm rot="5400000">
                <a:off x="2966227" y="2833239"/>
                <a:ext cx="113014" cy="646789"/>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任意多边形: 形状 79">
                <a:extLst>
                  <a:ext uri="{FF2B5EF4-FFF2-40B4-BE49-F238E27FC236}">
                    <a16:creationId xmlns:a16="http://schemas.microsoft.com/office/drawing/2014/main" id="{2C393839-0807-1C81-1A7A-4F29EC035125}"/>
                  </a:ext>
                </a:extLst>
              </p:cNvPr>
              <p:cNvSpPr/>
              <p:nvPr/>
            </p:nvSpPr>
            <p:spPr>
              <a:xfrm rot="5400000">
                <a:off x="4498542" y="2833239"/>
                <a:ext cx="113014" cy="646789"/>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任意多边形: 形状 80">
                <a:extLst>
                  <a:ext uri="{FF2B5EF4-FFF2-40B4-BE49-F238E27FC236}">
                    <a16:creationId xmlns:a16="http://schemas.microsoft.com/office/drawing/2014/main" id="{783E85BE-764B-6F42-EB00-563979C35FD1}"/>
                  </a:ext>
                </a:extLst>
              </p:cNvPr>
              <p:cNvSpPr/>
              <p:nvPr/>
            </p:nvSpPr>
            <p:spPr>
              <a:xfrm rot="5400000">
                <a:off x="5993214" y="2833239"/>
                <a:ext cx="113014" cy="646789"/>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任意多边形: 形状 81">
                <a:extLst>
                  <a:ext uri="{FF2B5EF4-FFF2-40B4-BE49-F238E27FC236}">
                    <a16:creationId xmlns:a16="http://schemas.microsoft.com/office/drawing/2014/main" id="{F15652E5-6031-5431-26D6-1DCF72F79D3B}"/>
                  </a:ext>
                </a:extLst>
              </p:cNvPr>
              <p:cNvSpPr/>
              <p:nvPr/>
            </p:nvSpPr>
            <p:spPr>
              <a:xfrm rot="5400000">
                <a:off x="7509062" y="2833239"/>
                <a:ext cx="113014" cy="646789"/>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任意多边形: 形状 82">
                <a:extLst>
                  <a:ext uri="{FF2B5EF4-FFF2-40B4-BE49-F238E27FC236}">
                    <a16:creationId xmlns:a16="http://schemas.microsoft.com/office/drawing/2014/main" id="{0860CF95-33B1-E946-BC47-F6872DEE68D6}"/>
                  </a:ext>
                </a:extLst>
              </p:cNvPr>
              <p:cNvSpPr/>
              <p:nvPr/>
            </p:nvSpPr>
            <p:spPr>
              <a:xfrm rot="5400000">
                <a:off x="9003734" y="2833239"/>
                <a:ext cx="113014" cy="646789"/>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任意多边形: 形状 83">
                <a:extLst>
                  <a:ext uri="{FF2B5EF4-FFF2-40B4-BE49-F238E27FC236}">
                    <a16:creationId xmlns:a16="http://schemas.microsoft.com/office/drawing/2014/main" id="{DFC74A2B-9DE7-DA4A-17BF-29BAF78E6D4C}"/>
                  </a:ext>
                </a:extLst>
              </p:cNvPr>
              <p:cNvSpPr/>
              <p:nvPr/>
            </p:nvSpPr>
            <p:spPr>
              <a:xfrm rot="5400000">
                <a:off x="10482700" y="2833239"/>
                <a:ext cx="113014" cy="646789"/>
              </a:xfrm>
              <a:custGeom>
                <a:avLst/>
                <a:gdLst>
                  <a:gd name="T0" fmla="*/ 2898 w 4591"/>
                  <a:gd name="T1" fmla="*/ 4369 h 4369"/>
                  <a:gd name="T2" fmla="*/ 2898 w 4591"/>
                  <a:gd name="T3" fmla="*/ 3093 h 4369"/>
                  <a:gd name="T4" fmla="*/ 4591 w 4591"/>
                  <a:gd name="T5" fmla="*/ 4369 h 4369"/>
                  <a:gd name="T6" fmla="*/ 4591 w 4591"/>
                  <a:gd name="T7" fmla="*/ 0 h 4369"/>
                  <a:gd name="T8" fmla="*/ 2898 w 4591"/>
                  <a:gd name="T9" fmla="*/ 1276 h 4369"/>
                  <a:gd name="T10" fmla="*/ 2898 w 4591"/>
                  <a:gd name="T11" fmla="*/ 0 h 4369"/>
                  <a:gd name="T12" fmla="*/ 0 w 4591"/>
                  <a:gd name="T13" fmla="*/ 2185 h 4369"/>
                </a:gdLst>
                <a:ahLst/>
                <a:cxnLst>
                  <a:cxn ang="0">
                    <a:pos x="T0" y="T1"/>
                  </a:cxn>
                  <a:cxn ang="0">
                    <a:pos x="T2" y="T3"/>
                  </a:cxn>
                  <a:cxn ang="0">
                    <a:pos x="T4" y="T5"/>
                  </a:cxn>
                  <a:cxn ang="0">
                    <a:pos x="T6" y="T7"/>
                  </a:cxn>
                  <a:cxn ang="0">
                    <a:pos x="T8" y="T9"/>
                  </a:cxn>
                  <a:cxn ang="0">
                    <a:pos x="T10" y="T11"/>
                  </a:cxn>
                  <a:cxn ang="0">
                    <a:pos x="T12" y="T13"/>
                  </a:cxn>
                </a:cxnLst>
                <a:rect l="0" t="0" r="r" b="b"/>
                <a:pathLst>
                  <a:path w="4591" h="4369">
                    <a:moveTo>
                      <a:pt x="2898" y="4369"/>
                    </a:moveTo>
                    <a:lnTo>
                      <a:pt x="2898" y="3093"/>
                    </a:lnTo>
                    <a:lnTo>
                      <a:pt x="4591" y="4369"/>
                    </a:lnTo>
                    <a:lnTo>
                      <a:pt x="4591" y="0"/>
                    </a:lnTo>
                    <a:lnTo>
                      <a:pt x="2898" y="1276"/>
                    </a:lnTo>
                    <a:lnTo>
                      <a:pt x="2898" y="0"/>
                    </a:lnTo>
                    <a:lnTo>
                      <a:pt x="0" y="2185"/>
                    </a:lnTo>
                  </a:path>
                </a:pathLst>
              </a:custGeom>
              <a:gradFill>
                <a:gsLst>
                  <a:gs pos="0">
                    <a:srgbClr val="070D9A"/>
                  </a:gs>
                  <a:gs pos="100000">
                    <a:schemeClr val="tx2"/>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6" name="图形 85">
                <a:extLst>
                  <a:ext uri="{FF2B5EF4-FFF2-40B4-BE49-F238E27FC236}">
                    <a16:creationId xmlns:a16="http://schemas.microsoft.com/office/drawing/2014/main" id="{918E68C1-A1CF-6146-8ADE-AEBDDDF5910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430465" y="1899258"/>
                <a:ext cx="1138231" cy="1034755"/>
              </a:xfrm>
              <a:prstGeom prst="rect">
                <a:avLst/>
              </a:prstGeom>
            </p:spPr>
          </p:pic>
          <p:pic>
            <p:nvPicPr>
              <p:cNvPr id="89" name="图形 88">
                <a:extLst>
                  <a:ext uri="{FF2B5EF4-FFF2-40B4-BE49-F238E27FC236}">
                    <a16:creationId xmlns:a16="http://schemas.microsoft.com/office/drawing/2014/main" id="{B66E1E23-50AF-7DBC-35BE-FB9CA6919A3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939748" y="1899257"/>
                <a:ext cx="1138231" cy="1034755"/>
              </a:xfrm>
              <a:prstGeom prst="rect">
                <a:avLst/>
              </a:prstGeom>
            </p:spPr>
          </p:pic>
          <p:pic>
            <p:nvPicPr>
              <p:cNvPr id="90" name="图形 89">
                <a:extLst>
                  <a:ext uri="{FF2B5EF4-FFF2-40B4-BE49-F238E27FC236}">
                    <a16:creationId xmlns:a16="http://schemas.microsoft.com/office/drawing/2014/main" id="{078F77A8-ACFF-7AA1-BD24-E54205DCF97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479454" y="1921515"/>
                <a:ext cx="1138231" cy="1034755"/>
              </a:xfrm>
              <a:prstGeom prst="rect">
                <a:avLst/>
              </a:prstGeom>
            </p:spPr>
          </p:pic>
          <p:pic>
            <p:nvPicPr>
              <p:cNvPr id="91" name="图形 90">
                <a:extLst>
                  <a:ext uri="{FF2B5EF4-FFF2-40B4-BE49-F238E27FC236}">
                    <a16:creationId xmlns:a16="http://schemas.microsoft.com/office/drawing/2014/main" id="{D914A7C8-C553-2169-056E-BA45CAF2374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964130" y="1899256"/>
                <a:ext cx="1138231" cy="1034755"/>
              </a:xfrm>
              <a:prstGeom prst="rect">
                <a:avLst/>
              </a:prstGeom>
            </p:spPr>
          </p:pic>
          <p:pic>
            <p:nvPicPr>
              <p:cNvPr id="92" name="图形 91">
                <a:extLst>
                  <a:ext uri="{FF2B5EF4-FFF2-40B4-BE49-F238E27FC236}">
                    <a16:creationId xmlns:a16="http://schemas.microsoft.com/office/drawing/2014/main" id="{9617A033-E336-B8D3-31D4-BF1E731E520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490781" y="1909723"/>
                <a:ext cx="1138231" cy="1034755"/>
              </a:xfrm>
              <a:prstGeom prst="rect">
                <a:avLst/>
              </a:prstGeom>
            </p:spPr>
          </p:pic>
          <p:pic>
            <p:nvPicPr>
              <p:cNvPr id="93" name="图形 92">
                <a:extLst>
                  <a:ext uri="{FF2B5EF4-FFF2-40B4-BE49-F238E27FC236}">
                    <a16:creationId xmlns:a16="http://schemas.microsoft.com/office/drawing/2014/main" id="{344E0405-9DC9-2547-2B3B-C4734CF4BDD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75457" y="1908577"/>
                <a:ext cx="1138231" cy="1034755"/>
              </a:xfrm>
              <a:prstGeom prst="rect">
                <a:avLst/>
              </a:prstGeom>
            </p:spPr>
          </p:pic>
          <p:grpSp>
            <p:nvGrpSpPr>
              <p:cNvPr id="96" name="组合 95">
                <a:extLst>
                  <a:ext uri="{FF2B5EF4-FFF2-40B4-BE49-F238E27FC236}">
                    <a16:creationId xmlns:a16="http://schemas.microsoft.com/office/drawing/2014/main" id="{AB87FAD6-1FD6-F2D2-AD69-FF9B428A1F86}"/>
                  </a:ext>
                </a:extLst>
              </p:cNvPr>
              <p:cNvGrpSpPr/>
              <p:nvPr/>
            </p:nvGrpSpPr>
            <p:grpSpPr>
              <a:xfrm>
                <a:off x="3123687" y="3038865"/>
                <a:ext cx="1434001" cy="1799418"/>
                <a:chOff x="3123687" y="3038865"/>
                <a:chExt cx="1434001" cy="1799418"/>
              </a:xfrm>
            </p:grpSpPr>
            <p:sp>
              <p:nvSpPr>
                <p:cNvPr id="94" name="弧形 93">
                  <a:extLst>
                    <a:ext uri="{FF2B5EF4-FFF2-40B4-BE49-F238E27FC236}">
                      <a16:creationId xmlns:a16="http://schemas.microsoft.com/office/drawing/2014/main" id="{05DE2434-0DA9-059D-7E0C-B0354FABFD3A}"/>
                    </a:ext>
                  </a:extLst>
                </p:cNvPr>
                <p:cNvSpPr/>
                <p:nvPr/>
              </p:nvSpPr>
              <p:spPr>
                <a:xfrm rot="8075313">
                  <a:off x="3123710" y="3038842"/>
                  <a:ext cx="1433955" cy="1434001"/>
                </a:xfrm>
                <a:prstGeom prst="arc">
                  <a:avLst/>
                </a:prstGeom>
                <a:ln w="12700">
                  <a:solidFill>
                    <a:srgbClr val="070D9A"/>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5" name="矩形: 圆角 94">
                  <a:extLst>
                    <a:ext uri="{FF2B5EF4-FFF2-40B4-BE49-F238E27FC236}">
                      <a16:creationId xmlns:a16="http://schemas.microsoft.com/office/drawing/2014/main" id="{6A02F266-1EDF-588B-4538-4A4521B216F4}"/>
                    </a:ext>
                  </a:extLst>
                </p:cNvPr>
                <p:cNvSpPr/>
                <p:nvPr/>
              </p:nvSpPr>
              <p:spPr>
                <a:xfrm>
                  <a:off x="3317814" y="4610792"/>
                  <a:ext cx="1044232" cy="227491"/>
                </a:xfrm>
                <a:prstGeom prst="roundRect">
                  <a:avLst>
                    <a:gd name="adj" fmla="val 20101"/>
                  </a:avLst>
                </a:prstGeom>
                <a:noFill/>
                <a:ln>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rgbClr val="070D9A"/>
                      </a:solidFill>
                      <a:latin typeface="Arial" panose="020B0604020202020204" pitchFamily="34" charset="0"/>
                      <a:ea typeface="微软雅黑" panose="020B0503020204020204" pitchFamily="34" charset="-122"/>
                    </a:rPr>
                    <a:t>曝光</a:t>
                  </a:r>
                  <a:r>
                    <a:rPr lang="en-US" altLang="zh-CN" sz="1050" b="1">
                      <a:solidFill>
                        <a:srgbClr val="070D9A"/>
                      </a:solidFill>
                      <a:latin typeface="Arial" panose="020B0604020202020204" pitchFamily="34" charset="0"/>
                      <a:ea typeface="微软雅黑" panose="020B0503020204020204" pitchFamily="34" charset="-122"/>
                    </a:rPr>
                    <a:t>-</a:t>
                  </a:r>
                  <a:r>
                    <a:rPr lang="zh-CN" altLang="en-US" sz="1050" b="1">
                      <a:solidFill>
                        <a:srgbClr val="070D9A"/>
                      </a:solidFill>
                      <a:latin typeface="Arial" panose="020B0604020202020204" pitchFamily="34" charset="0"/>
                      <a:ea typeface="微软雅黑" panose="020B0503020204020204" pitchFamily="34" charset="-122"/>
                    </a:rPr>
                    <a:t>观看率</a:t>
                  </a:r>
                </a:p>
              </p:txBody>
            </p:sp>
          </p:grpSp>
          <p:grpSp>
            <p:nvGrpSpPr>
              <p:cNvPr id="97" name="组合 96">
                <a:extLst>
                  <a:ext uri="{FF2B5EF4-FFF2-40B4-BE49-F238E27FC236}">
                    <a16:creationId xmlns:a16="http://schemas.microsoft.com/office/drawing/2014/main" id="{3DBDE217-0E56-B94C-1224-5F381F7012AF}"/>
                  </a:ext>
                </a:extLst>
              </p:cNvPr>
              <p:cNvGrpSpPr/>
              <p:nvPr/>
            </p:nvGrpSpPr>
            <p:grpSpPr>
              <a:xfrm>
                <a:off x="4702690" y="3034643"/>
                <a:ext cx="1434001" cy="1799418"/>
                <a:chOff x="3123687" y="3038865"/>
                <a:chExt cx="1434001" cy="1799418"/>
              </a:xfrm>
            </p:grpSpPr>
            <p:sp>
              <p:nvSpPr>
                <p:cNvPr id="98" name="弧形 97">
                  <a:extLst>
                    <a:ext uri="{FF2B5EF4-FFF2-40B4-BE49-F238E27FC236}">
                      <a16:creationId xmlns:a16="http://schemas.microsoft.com/office/drawing/2014/main" id="{0C7D5A18-5032-336B-3711-2CC099C4DB2A}"/>
                    </a:ext>
                  </a:extLst>
                </p:cNvPr>
                <p:cNvSpPr/>
                <p:nvPr/>
              </p:nvSpPr>
              <p:spPr>
                <a:xfrm rot="8075313">
                  <a:off x="3123710" y="3038842"/>
                  <a:ext cx="1433955" cy="1434001"/>
                </a:xfrm>
                <a:prstGeom prst="arc">
                  <a:avLst/>
                </a:prstGeom>
                <a:ln w="12700">
                  <a:solidFill>
                    <a:srgbClr val="070D9A"/>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9" name="矩形: 圆角 98">
                  <a:extLst>
                    <a:ext uri="{FF2B5EF4-FFF2-40B4-BE49-F238E27FC236}">
                      <a16:creationId xmlns:a16="http://schemas.microsoft.com/office/drawing/2014/main" id="{3BE2423E-B1AE-E5F2-EF67-A139A8E73FB7}"/>
                    </a:ext>
                  </a:extLst>
                </p:cNvPr>
                <p:cNvSpPr/>
                <p:nvPr/>
              </p:nvSpPr>
              <p:spPr>
                <a:xfrm>
                  <a:off x="3317814" y="4610792"/>
                  <a:ext cx="1044232" cy="227491"/>
                </a:xfrm>
                <a:prstGeom prst="roundRect">
                  <a:avLst>
                    <a:gd name="adj" fmla="val 20101"/>
                  </a:avLst>
                </a:prstGeom>
                <a:noFill/>
                <a:ln>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rgbClr val="070D9A"/>
                      </a:solidFill>
                      <a:latin typeface="Arial" panose="020B0604020202020204" pitchFamily="34" charset="0"/>
                      <a:ea typeface="微软雅黑" panose="020B0503020204020204" pitchFamily="34" charset="-122"/>
                    </a:rPr>
                    <a:t>观看</a:t>
                  </a:r>
                  <a:r>
                    <a:rPr lang="en-US" altLang="zh-CN" sz="1050" b="1">
                      <a:solidFill>
                        <a:srgbClr val="070D9A"/>
                      </a:solidFill>
                      <a:latin typeface="Arial" panose="020B0604020202020204" pitchFamily="34" charset="0"/>
                      <a:ea typeface="微软雅黑" panose="020B0503020204020204" pitchFamily="34" charset="-122"/>
                    </a:rPr>
                    <a:t>-</a:t>
                  </a:r>
                  <a:r>
                    <a:rPr lang="zh-CN" altLang="en-US" sz="1050" b="1">
                      <a:solidFill>
                        <a:srgbClr val="070D9A"/>
                      </a:solidFill>
                      <a:latin typeface="Arial" panose="020B0604020202020204" pitchFamily="34" charset="0"/>
                      <a:ea typeface="微软雅黑" panose="020B0503020204020204" pitchFamily="34" charset="-122"/>
                    </a:rPr>
                    <a:t>互动率</a:t>
                  </a:r>
                </a:p>
              </p:txBody>
            </p:sp>
          </p:grpSp>
          <p:grpSp>
            <p:nvGrpSpPr>
              <p:cNvPr id="100" name="组合 99">
                <a:extLst>
                  <a:ext uri="{FF2B5EF4-FFF2-40B4-BE49-F238E27FC236}">
                    <a16:creationId xmlns:a16="http://schemas.microsoft.com/office/drawing/2014/main" id="{4D934CCC-BC10-5913-E847-25799E1FF2B2}"/>
                  </a:ext>
                </a:extLst>
              </p:cNvPr>
              <p:cNvGrpSpPr/>
              <p:nvPr/>
            </p:nvGrpSpPr>
            <p:grpSpPr>
              <a:xfrm>
                <a:off x="6290598" y="3031599"/>
                <a:ext cx="1434001" cy="1799418"/>
                <a:chOff x="3123687" y="3038865"/>
                <a:chExt cx="1434001" cy="1799418"/>
              </a:xfrm>
            </p:grpSpPr>
            <p:sp>
              <p:nvSpPr>
                <p:cNvPr id="101" name="弧形 100">
                  <a:extLst>
                    <a:ext uri="{FF2B5EF4-FFF2-40B4-BE49-F238E27FC236}">
                      <a16:creationId xmlns:a16="http://schemas.microsoft.com/office/drawing/2014/main" id="{4AD49F60-B1E4-BA1A-142F-E9E99EC1BD0D}"/>
                    </a:ext>
                  </a:extLst>
                </p:cNvPr>
                <p:cNvSpPr/>
                <p:nvPr/>
              </p:nvSpPr>
              <p:spPr>
                <a:xfrm rot="8075313">
                  <a:off x="3123710" y="3038842"/>
                  <a:ext cx="1433955" cy="1434001"/>
                </a:xfrm>
                <a:prstGeom prst="arc">
                  <a:avLst/>
                </a:prstGeom>
                <a:ln w="12700">
                  <a:solidFill>
                    <a:srgbClr val="070D9A"/>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 name="矩形: 圆角 101">
                  <a:extLst>
                    <a:ext uri="{FF2B5EF4-FFF2-40B4-BE49-F238E27FC236}">
                      <a16:creationId xmlns:a16="http://schemas.microsoft.com/office/drawing/2014/main" id="{B822F29A-631A-9666-6041-63ABFF57EF27}"/>
                    </a:ext>
                  </a:extLst>
                </p:cNvPr>
                <p:cNvSpPr/>
                <p:nvPr/>
              </p:nvSpPr>
              <p:spPr>
                <a:xfrm>
                  <a:off x="3317814" y="4610792"/>
                  <a:ext cx="1044232" cy="227491"/>
                </a:xfrm>
                <a:prstGeom prst="roundRect">
                  <a:avLst>
                    <a:gd name="adj" fmla="val 20101"/>
                  </a:avLst>
                </a:prstGeom>
                <a:noFill/>
                <a:ln>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rgbClr val="070D9A"/>
                      </a:solidFill>
                      <a:latin typeface="Arial" panose="020B0604020202020204" pitchFamily="34" charset="0"/>
                      <a:ea typeface="微软雅黑" panose="020B0503020204020204" pitchFamily="34" charset="-122"/>
                    </a:rPr>
                    <a:t>观看</a:t>
                  </a:r>
                  <a:r>
                    <a:rPr lang="en-US" altLang="zh-CN" sz="1050" b="1">
                      <a:solidFill>
                        <a:srgbClr val="070D9A"/>
                      </a:solidFill>
                      <a:latin typeface="Arial" panose="020B0604020202020204" pitchFamily="34" charset="0"/>
                      <a:ea typeface="微软雅黑" panose="020B0503020204020204" pitchFamily="34" charset="-122"/>
                    </a:rPr>
                    <a:t>-</a:t>
                  </a:r>
                  <a:r>
                    <a:rPr lang="zh-CN" altLang="en-US" sz="1050" b="1">
                      <a:solidFill>
                        <a:srgbClr val="070D9A"/>
                      </a:solidFill>
                      <a:latin typeface="Arial" panose="020B0604020202020204" pitchFamily="34" charset="0"/>
                      <a:ea typeface="微软雅黑" panose="020B0503020204020204" pitchFamily="34" charset="-122"/>
                    </a:rPr>
                    <a:t>关注率</a:t>
                  </a:r>
                </a:p>
              </p:txBody>
            </p:sp>
          </p:grpSp>
          <p:grpSp>
            <p:nvGrpSpPr>
              <p:cNvPr id="103" name="组合 102">
                <a:extLst>
                  <a:ext uri="{FF2B5EF4-FFF2-40B4-BE49-F238E27FC236}">
                    <a16:creationId xmlns:a16="http://schemas.microsoft.com/office/drawing/2014/main" id="{96534CB9-0B74-C83F-53DA-4C4AA8A60A73}"/>
                  </a:ext>
                </a:extLst>
              </p:cNvPr>
              <p:cNvGrpSpPr/>
              <p:nvPr/>
            </p:nvGrpSpPr>
            <p:grpSpPr>
              <a:xfrm>
                <a:off x="7829956" y="3033541"/>
                <a:ext cx="1434001" cy="1791682"/>
                <a:chOff x="3123687" y="3038865"/>
                <a:chExt cx="1434001" cy="1791682"/>
              </a:xfrm>
            </p:grpSpPr>
            <p:sp>
              <p:nvSpPr>
                <p:cNvPr id="142" name="弧形 141">
                  <a:extLst>
                    <a:ext uri="{FF2B5EF4-FFF2-40B4-BE49-F238E27FC236}">
                      <a16:creationId xmlns:a16="http://schemas.microsoft.com/office/drawing/2014/main" id="{15EEF46A-A09D-7782-B3F6-98442BA0BD87}"/>
                    </a:ext>
                  </a:extLst>
                </p:cNvPr>
                <p:cNvSpPr/>
                <p:nvPr/>
              </p:nvSpPr>
              <p:spPr>
                <a:xfrm rot="8075313">
                  <a:off x="3123710" y="3038842"/>
                  <a:ext cx="1433955" cy="1434001"/>
                </a:xfrm>
                <a:prstGeom prst="arc">
                  <a:avLst/>
                </a:prstGeom>
                <a:ln w="12700">
                  <a:solidFill>
                    <a:srgbClr val="070D9A"/>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3" name="矩形: 圆角 142">
                  <a:extLst>
                    <a:ext uri="{FF2B5EF4-FFF2-40B4-BE49-F238E27FC236}">
                      <a16:creationId xmlns:a16="http://schemas.microsoft.com/office/drawing/2014/main" id="{67507E78-6D4B-9A6B-8455-084FB2E162C4}"/>
                    </a:ext>
                  </a:extLst>
                </p:cNvPr>
                <p:cNvSpPr/>
                <p:nvPr/>
              </p:nvSpPr>
              <p:spPr>
                <a:xfrm>
                  <a:off x="3206756" y="4624331"/>
                  <a:ext cx="1335677" cy="206216"/>
                </a:xfrm>
                <a:prstGeom prst="roundRect">
                  <a:avLst>
                    <a:gd name="adj" fmla="val 20101"/>
                  </a:avLst>
                </a:prstGeom>
                <a:noFill/>
                <a:ln>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rgbClr val="070D9A"/>
                      </a:solidFill>
                      <a:latin typeface="Arial" panose="020B0604020202020204" pitchFamily="34" charset="0"/>
                      <a:ea typeface="微软雅黑" panose="020B0503020204020204" pitchFamily="34" charset="-122"/>
                    </a:rPr>
                    <a:t>商品曝光</a:t>
                  </a:r>
                  <a:r>
                    <a:rPr lang="en-US" altLang="zh-CN" sz="1050" b="1">
                      <a:solidFill>
                        <a:srgbClr val="070D9A"/>
                      </a:solidFill>
                      <a:latin typeface="Arial" panose="020B0604020202020204" pitchFamily="34" charset="0"/>
                      <a:ea typeface="微软雅黑" panose="020B0503020204020204" pitchFamily="34" charset="-122"/>
                    </a:rPr>
                    <a:t>-</a:t>
                  </a:r>
                  <a:r>
                    <a:rPr lang="zh-CN" altLang="en-US" sz="1050" b="1">
                      <a:solidFill>
                        <a:srgbClr val="070D9A"/>
                      </a:solidFill>
                      <a:latin typeface="Arial" panose="020B0604020202020204" pitchFamily="34" charset="0"/>
                      <a:ea typeface="微软雅黑" panose="020B0503020204020204" pitchFamily="34" charset="-122"/>
                    </a:rPr>
                    <a:t>点击率</a:t>
                  </a:r>
                </a:p>
              </p:txBody>
            </p:sp>
          </p:grpSp>
          <p:grpSp>
            <p:nvGrpSpPr>
              <p:cNvPr id="144" name="组合 143">
                <a:extLst>
                  <a:ext uri="{FF2B5EF4-FFF2-40B4-BE49-F238E27FC236}">
                    <a16:creationId xmlns:a16="http://schemas.microsoft.com/office/drawing/2014/main" id="{B2C65BF5-F33B-84BD-D2D6-BB98CF45D757}"/>
                  </a:ext>
                </a:extLst>
              </p:cNvPr>
              <p:cNvGrpSpPr/>
              <p:nvPr/>
            </p:nvGrpSpPr>
            <p:grpSpPr>
              <a:xfrm>
                <a:off x="9417864" y="3030497"/>
                <a:ext cx="1444737" cy="1807786"/>
                <a:chOff x="3123687" y="3038865"/>
                <a:chExt cx="1444737" cy="1807786"/>
              </a:xfrm>
            </p:grpSpPr>
            <p:sp>
              <p:nvSpPr>
                <p:cNvPr id="145" name="弧形 144">
                  <a:extLst>
                    <a:ext uri="{FF2B5EF4-FFF2-40B4-BE49-F238E27FC236}">
                      <a16:creationId xmlns:a16="http://schemas.microsoft.com/office/drawing/2014/main" id="{85E41CDD-E179-E95B-1E32-63B818E38533}"/>
                    </a:ext>
                  </a:extLst>
                </p:cNvPr>
                <p:cNvSpPr/>
                <p:nvPr/>
              </p:nvSpPr>
              <p:spPr>
                <a:xfrm rot="8075313">
                  <a:off x="3123710" y="3038842"/>
                  <a:ext cx="1433955" cy="1434001"/>
                </a:xfrm>
                <a:prstGeom prst="arc">
                  <a:avLst/>
                </a:prstGeom>
                <a:ln w="12700">
                  <a:solidFill>
                    <a:srgbClr val="070D9A"/>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9" name="矩形: 圆角 158">
                  <a:extLst>
                    <a:ext uri="{FF2B5EF4-FFF2-40B4-BE49-F238E27FC236}">
                      <a16:creationId xmlns:a16="http://schemas.microsoft.com/office/drawing/2014/main" id="{C9571048-A38A-0C83-E6F2-041CD64E99EF}"/>
                    </a:ext>
                  </a:extLst>
                </p:cNvPr>
                <p:cNvSpPr/>
                <p:nvPr/>
              </p:nvSpPr>
              <p:spPr>
                <a:xfrm>
                  <a:off x="3248285" y="4627375"/>
                  <a:ext cx="1320139" cy="219276"/>
                </a:xfrm>
                <a:prstGeom prst="roundRect">
                  <a:avLst>
                    <a:gd name="adj" fmla="val 20101"/>
                  </a:avLst>
                </a:prstGeom>
                <a:noFill/>
                <a:ln>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rgbClr val="070D9A"/>
                      </a:solidFill>
                      <a:latin typeface="Arial" panose="020B0604020202020204" pitchFamily="34" charset="0"/>
                      <a:ea typeface="微软雅黑" panose="020B0503020204020204" pitchFamily="34" charset="-122"/>
                    </a:rPr>
                    <a:t>商品点击</a:t>
                  </a:r>
                  <a:r>
                    <a:rPr lang="en-US" altLang="zh-CN" sz="1050" b="1">
                      <a:solidFill>
                        <a:srgbClr val="070D9A"/>
                      </a:solidFill>
                      <a:latin typeface="Arial" panose="020B0604020202020204" pitchFamily="34" charset="0"/>
                      <a:ea typeface="微软雅黑" panose="020B0503020204020204" pitchFamily="34" charset="-122"/>
                    </a:rPr>
                    <a:t>-</a:t>
                  </a:r>
                  <a:r>
                    <a:rPr lang="zh-CN" altLang="en-US" sz="1050" b="1">
                      <a:solidFill>
                        <a:srgbClr val="070D9A"/>
                      </a:solidFill>
                      <a:latin typeface="Arial" panose="020B0604020202020204" pitchFamily="34" charset="0"/>
                      <a:ea typeface="微软雅黑" panose="020B0503020204020204" pitchFamily="34" charset="-122"/>
                    </a:rPr>
                    <a:t>成交率</a:t>
                  </a:r>
                </a:p>
              </p:txBody>
            </p:sp>
          </p:grpSp>
        </p:grpSp>
        <p:pic>
          <p:nvPicPr>
            <p:cNvPr id="162" name="图形 161">
              <a:extLst>
                <a:ext uri="{FF2B5EF4-FFF2-40B4-BE49-F238E27FC236}">
                  <a16:creationId xmlns:a16="http://schemas.microsoft.com/office/drawing/2014/main" id="{B29A6CAF-A062-01E0-F581-5BA8CBDD65C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260651" y="3473118"/>
              <a:ext cx="373027" cy="373027"/>
            </a:xfrm>
            <a:prstGeom prst="rect">
              <a:avLst/>
            </a:prstGeom>
          </p:spPr>
        </p:pic>
      </p:grpSp>
    </p:spTree>
    <p:extLst>
      <p:ext uri="{BB962C8B-B14F-4D97-AF65-F5344CB8AC3E}">
        <p14:creationId xmlns:p14="http://schemas.microsoft.com/office/powerpoint/2010/main" val="4221396790"/>
      </p:ext>
    </p:extLst>
  </p:cSld>
  <p:clrMapOvr>
    <a:masterClrMapping/>
  </p:clrMapOvr>
  <p:transition spd="slow" advClick="0" advTm="0">
    <p:comb/>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1C905C5F-6280-D9C6-4DA7-EF4D610ADFB9}"/>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C046988C-520E-558B-F9D0-5E80F56CCA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5CD36EF2-C0E6-7537-C766-F2D4E6E49618}"/>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直播间数据指标优化建议</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01C70A9F-31D1-5B6F-2A32-6032E3807D60}"/>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21</a:t>
            </a:fld>
            <a:endParaRPr lang="zh-CN" altLang="en-US" sz="1000">
              <a:solidFill>
                <a:schemeClr val="tx1"/>
              </a:solidFill>
            </a:endParaRPr>
          </a:p>
        </p:txBody>
      </p:sp>
      <p:graphicFrame>
        <p:nvGraphicFramePr>
          <p:cNvPr id="2" name="表格 1">
            <a:extLst>
              <a:ext uri="{FF2B5EF4-FFF2-40B4-BE49-F238E27FC236}">
                <a16:creationId xmlns:a16="http://schemas.microsoft.com/office/drawing/2014/main" id="{4012041C-BD13-FBE6-88D4-408EB4DD5A0B}"/>
              </a:ext>
            </a:extLst>
          </p:cNvPr>
          <p:cNvGraphicFramePr>
            <a:graphicFrameLocks noGrp="1"/>
          </p:cNvGraphicFramePr>
          <p:nvPr>
            <p:extLst>
              <p:ext uri="{D42A27DB-BD31-4B8C-83A1-F6EECF244321}">
                <p14:modId xmlns:p14="http://schemas.microsoft.com/office/powerpoint/2010/main" val="3053419959"/>
              </p:ext>
            </p:extLst>
          </p:nvPr>
        </p:nvGraphicFramePr>
        <p:xfrm>
          <a:off x="471002" y="1103574"/>
          <a:ext cx="11234715" cy="5440944"/>
        </p:xfrm>
        <a:graphic>
          <a:graphicData uri="http://schemas.openxmlformats.org/drawingml/2006/table">
            <a:tbl>
              <a:tblPr firstRow="1" bandRow="1">
                <a:tableStyleId>{5C22544A-7EE6-4342-B048-85BDC9FD1C3A}</a:tableStyleId>
              </a:tblPr>
              <a:tblGrid>
                <a:gridCol w="1092552">
                  <a:extLst>
                    <a:ext uri="{9D8B030D-6E8A-4147-A177-3AD203B41FA5}">
                      <a16:colId xmlns:a16="http://schemas.microsoft.com/office/drawing/2014/main" val="2723026328"/>
                    </a:ext>
                  </a:extLst>
                </a:gridCol>
                <a:gridCol w="1109844">
                  <a:extLst>
                    <a:ext uri="{9D8B030D-6E8A-4147-A177-3AD203B41FA5}">
                      <a16:colId xmlns:a16="http://schemas.microsoft.com/office/drawing/2014/main" val="1165180236"/>
                    </a:ext>
                  </a:extLst>
                </a:gridCol>
                <a:gridCol w="1703158">
                  <a:extLst>
                    <a:ext uri="{9D8B030D-6E8A-4147-A177-3AD203B41FA5}">
                      <a16:colId xmlns:a16="http://schemas.microsoft.com/office/drawing/2014/main" val="401870284"/>
                    </a:ext>
                  </a:extLst>
                </a:gridCol>
                <a:gridCol w="3769282">
                  <a:extLst>
                    <a:ext uri="{9D8B030D-6E8A-4147-A177-3AD203B41FA5}">
                      <a16:colId xmlns:a16="http://schemas.microsoft.com/office/drawing/2014/main" val="2631332230"/>
                    </a:ext>
                  </a:extLst>
                </a:gridCol>
                <a:gridCol w="3559879">
                  <a:extLst>
                    <a:ext uri="{9D8B030D-6E8A-4147-A177-3AD203B41FA5}">
                      <a16:colId xmlns:a16="http://schemas.microsoft.com/office/drawing/2014/main" val="450724634"/>
                    </a:ext>
                  </a:extLst>
                </a:gridCol>
              </a:tblGrid>
              <a:tr h="387084">
                <a:tc>
                  <a:txBody>
                    <a:bodyPr/>
                    <a:lstStyle/>
                    <a:p>
                      <a:pPr algn="ctr"/>
                      <a:endParaRPr lang="zh-CN" altLang="en-US"/>
                    </a:p>
                  </a:txBody>
                  <a:tcPr anchor="ctr">
                    <a:solidFill>
                      <a:srgbClr val="070D9A"/>
                    </a:solidFill>
                  </a:tcPr>
                </a:tc>
                <a:tc>
                  <a:txBody>
                    <a:bodyPr/>
                    <a:lstStyle/>
                    <a:p>
                      <a:pPr algn="ctr"/>
                      <a:r>
                        <a:rPr lang="zh-CN" altLang="en-US" sz="1400"/>
                        <a:t>用户路径</a:t>
                      </a:r>
                    </a:p>
                  </a:txBody>
                  <a:tcPr anchor="ctr">
                    <a:solidFill>
                      <a:srgbClr val="070D9A"/>
                    </a:solidFill>
                  </a:tcPr>
                </a:tc>
                <a:tc>
                  <a:txBody>
                    <a:bodyPr/>
                    <a:lstStyle/>
                    <a:p>
                      <a:pPr algn="ctr"/>
                      <a:r>
                        <a:rPr lang="zh-CN" altLang="en-US" sz="1400"/>
                        <a:t>数据指标</a:t>
                      </a:r>
                    </a:p>
                  </a:txBody>
                  <a:tcPr anchor="ctr">
                    <a:solidFill>
                      <a:srgbClr val="070D9A"/>
                    </a:solidFill>
                  </a:tcPr>
                </a:tc>
                <a:tc>
                  <a:txBody>
                    <a:bodyPr/>
                    <a:lstStyle/>
                    <a:p>
                      <a:pPr algn="ctr"/>
                      <a:r>
                        <a:rPr lang="zh-CN" altLang="en-US" sz="1400"/>
                        <a:t>数据口径</a:t>
                      </a:r>
                    </a:p>
                  </a:txBody>
                  <a:tcPr anchor="ctr">
                    <a:solidFill>
                      <a:srgbClr val="070D9A"/>
                    </a:solidFill>
                  </a:tcPr>
                </a:tc>
                <a:tc>
                  <a:txBody>
                    <a:bodyPr/>
                    <a:lstStyle/>
                    <a:p>
                      <a:pPr algn="ctr"/>
                      <a:r>
                        <a:rPr lang="zh-CN" altLang="en-US" sz="1400"/>
                        <a:t>优化建议</a:t>
                      </a:r>
                    </a:p>
                  </a:txBody>
                  <a:tcPr anchor="ctr">
                    <a:solidFill>
                      <a:srgbClr val="070D9A"/>
                    </a:solidFill>
                  </a:tcPr>
                </a:tc>
                <a:extLst>
                  <a:ext uri="{0D108BD9-81ED-4DB2-BD59-A6C34878D82A}">
                    <a16:rowId xmlns:a16="http://schemas.microsoft.com/office/drawing/2014/main" val="721307762"/>
                  </a:ext>
                </a:extLst>
              </a:tr>
              <a:tr h="435470">
                <a:tc rowSpan="10">
                  <a:txBody>
                    <a:bodyPr/>
                    <a:lstStyle/>
                    <a:p>
                      <a:pPr algn="ctr"/>
                      <a:r>
                        <a:rPr lang="zh-CN" altLang="en-US" sz="1600" b="1"/>
                        <a:t>内容力</a:t>
                      </a:r>
                    </a:p>
                  </a:txBody>
                  <a:tcPr anchor="ctr"/>
                </a:tc>
                <a:tc>
                  <a:txBody>
                    <a:bodyPr/>
                    <a:lstStyle/>
                    <a:p>
                      <a:pPr algn="ctr"/>
                      <a:r>
                        <a:rPr lang="zh-CN" altLang="en-US" sz="1200" b="1"/>
                        <a:t>被推荐</a:t>
                      </a:r>
                    </a:p>
                  </a:txBody>
                  <a:tcPr anchor="ctr"/>
                </a:tc>
                <a:tc>
                  <a:txBody>
                    <a:bodyPr/>
                    <a:lstStyle/>
                    <a:p>
                      <a:pPr algn="ctr"/>
                      <a:r>
                        <a:rPr lang="zh-CN" altLang="en-US" sz="1100" b="1"/>
                        <a:t>直播间曝光次数</a:t>
                      </a:r>
                    </a:p>
                  </a:txBody>
                  <a:tcPr anchor="ctr"/>
                </a:tc>
                <a:tc>
                  <a:txBody>
                    <a:bodyPr/>
                    <a:lstStyle/>
                    <a:p>
                      <a:pPr lvl="0" algn="l"/>
                      <a:r>
                        <a:rPr lang="zh-CN" altLang="en-US" sz="1050" b="1"/>
                        <a:t>直播间被推荐给用户的次数</a:t>
                      </a:r>
                    </a:p>
                  </a:txBody>
                  <a:tcPr marL="180000" anchor="ctr"/>
                </a:tc>
                <a:tc>
                  <a:txBody>
                    <a:bodyPr/>
                    <a:lstStyle/>
                    <a:p>
                      <a:pPr lvl="0" algn="l"/>
                      <a:r>
                        <a:rPr lang="en-US" altLang="zh-CN" sz="1050" b="1"/>
                        <a:t>1</a:t>
                      </a:r>
                      <a:r>
                        <a:rPr lang="zh-CN" altLang="en-US" sz="1050" b="1"/>
                        <a:t>、优化开播场次和时长</a:t>
                      </a:r>
                      <a:endParaRPr lang="en-US" altLang="zh-CN" sz="1050" b="1"/>
                    </a:p>
                    <a:p>
                      <a:pPr lvl="0" algn="l"/>
                      <a:r>
                        <a:rPr lang="en-US" altLang="zh-CN" sz="1050" b="1"/>
                        <a:t>2</a:t>
                      </a:r>
                      <a:r>
                        <a:rPr lang="zh-CN" altLang="en-US" sz="1050" b="1"/>
                        <a:t>、提升直播效果：内容数据和交易数据</a:t>
                      </a:r>
                      <a:endParaRPr lang="en-US" altLang="zh-CN" sz="1050" b="1"/>
                    </a:p>
                  </a:txBody>
                  <a:tcPr marL="180000" anchor="ctr"/>
                </a:tc>
                <a:extLst>
                  <a:ext uri="{0D108BD9-81ED-4DB2-BD59-A6C34878D82A}">
                    <a16:rowId xmlns:a16="http://schemas.microsoft.com/office/drawing/2014/main" val="3635106209"/>
                  </a:ext>
                </a:extLst>
              </a:tr>
              <a:tr h="298780">
                <a:tc vMerge="1">
                  <a:txBody>
                    <a:bodyPr/>
                    <a:lstStyle/>
                    <a:p>
                      <a:endParaRPr lang="zh-CN" altLang="en-US" sz="1100"/>
                    </a:p>
                  </a:txBody>
                  <a:tcPr/>
                </a:tc>
                <a:tc rowSpan="3">
                  <a:txBody>
                    <a:bodyPr/>
                    <a:lstStyle/>
                    <a:p>
                      <a:pPr algn="ctr"/>
                      <a:r>
                        <a:rPr lang="zh-CN" altLang="en-US" sz="1200" b="1"/>
                        <a:t>观看</a:t>
                      </a:r>
                    </a:p>
                  </a:txBody>
                  <a:tcPr anchor="ctr"/>
                </a:tc>
                <a:tc>
                  <a:txBody>
                    <a:bodyPr/>
                    <a:lstStyle/>
                    <a:p>
                      <a:pPr algn="ctr"/>
                      <a:r>
                        <a:rPr lang="zh-CN" altLang="en-US" sz="1100" b="1">
                          <a:solidFill>
                            <a:srgbClr val="7030A0"/>
                          </a:solidFill>
                        </a:rPr>
                        <a:t>曝光</a:t>
                      </a:r>
                      <a:r>
                        <a:rPr lang="en-US" altLang="zh-CN" sz="1100" b="1">
                          <a:solidFill>
                            <a:srgbClr val="7030A0"/>
                          </a:solidFill>
                        </a:rPr>
                        <a:t>-</a:t>
                      </a:r>
                      <a:r>
                        <a:rPr lang="zh-CN" altLang="en-US" sz="1100" b="1">
                          <a:solidFill>
                            <a:srgbClr val="7030A0"/>
                          </a:solidFill>
                        </a:rPr>
                        <a:t>观看率</a:t>
                      </a:r>
                    </a:p>
                  </a:txBody>
                  <a:tcPr anchor="ctr"/>
                </a:tc>
                <a:tc>
                  <a:txBody>
                    <a:bodyPr/>
                    <a:lstStyle/>
                    <a:p>
                      <a:pPr lvl="0" algn="l"/>
                      <a:r>
                        <a:rPr lang="zh-CN" altLang="en-US" sz="1050" b="1"/>
                        <a:t>进入直播间的人数在直播间曝光量中的占比</a:t>
                      </a:r>
                    </a:p>
                  </a:txBody>
                  <a:tcPr marL="180000" anchor="ctr"/>
                </a:tc>
                <a:tc rowSpan="3">
                  <a:txBody>
                    <a:bodyPr/>
                    <a:lstStyle/>
                    <a:p>
                      <a:pPr lvl="0" algn="l"/>
                      <a:r>
                        <a:rPr lang="en-US" altLang="zh-CN" sz="1050" b="1"/>
                        <a:t>1</a:t>
                      </a:r>
                      <a:r>
                        <a:rPr lang="zh-CN" altLang="en-US" sz="1050" b="1"/>
                        <a:t>、优化场景：清晰美观、真实</a:t>
                      </a:r>
                      <a:r>
                        <a:rPr lang="en-US" altLang="zh-CN" sz="1050" b="1"/>
                        <a:t>/</a:t>
                      </a:r>
                      <a:r>
                        <a:rPr lang="zh-CN" altLang="en-US" sz="1050" b="1"/>
                        <a:t>才艺</a:t>
                      </a:r>
                      <a:endParaRPr lang="en-US" altLang="zh-CN" sz="1050" b="1"/>
                    </a:p>
                    <a:p>
                      <a:pPr lvl="0" algn="l"/>
                      <a:r>
                        <a:rPr lang="en-US" altLang="zh-CN" sz="1050" b="1"/>
                        <a:t>2</a:t>
                      </a:r>
                      <a:r>
                        <a:rPr lang="zh-CN" altLang="en-US" sz="1050" b="1"/>
                        <a:t>、营销工具：红包、福袋等</a:t>
                      </a:r>
                      <a:endParaRPr lang="en-US" altLang="zh-CN" sz="1050" b="1"/>
                    </a:p>
                  </a:txBody>
                  <a:tcPr marL="180000" anchor="ctr"/>
                </a:tc>
                <a:extLst>
                  <a:ext uri="{0D108BD9-81ED-4DB2-BD59-A6C34878D82A}">
                    <a16:rowId xmlns:a16="http://schemas.microsoft.com/office/drawing/2014/main" val="3803599727"/>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zh-CN" altLang="en-US" sz="1100" b="1"/>
                        <a:t>累计观看人数</a:t>
                      </a:r>
                    </a:p>
                  </a:txBody>
                  <a:tcPr anchor="ctr"/>
                </a:tc>
                <a:tc>
                  <a:txBody>
                    <a:bodyPr/>
                    <a:lstStyle/>
                    <a:p>
                      <a:pPr lvl="0" algn="l"/>
                      <a:r>
                        <a:rPr lang="zh-CN" altLang="en-US" sz="1050" b="1"/>
                        <a:t>直播间观看人数</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3332458490"/>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zh-CN" altLang="en-US" sz="1100" b="1"/>
                        <a:t>人均观看时长</a:t>
                      </a:r>
                    </a:p>
                  </a:txBody>
                  <a:tcPr anchor="ctr"/>
                </a:tc>
                <a:tc>
                  <a:txBody>
                    <a:bodyPr/>
                    <a:lstStyle/>
                    <a:p>
                      <a:pPr lvl="0" algn="l"/>
                      <a:r>
                        <a:rPr lang="zh-CN" altLang="en-US" sz="1050" b="1"/>
                        <a:t>每个进入直播间的人在直播间的平均观看时长</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1059061912"/>
                  </a:ext>
                </a:extLst>
              </a:tr>
              <a:tr h="435470">
                <a:tc vMerge="1">
                  <a:txBody>
                    <a:bodyPr/>
                    <a:lstStyle/>
                    <a:p>
                      <a:endParaRPr lang="zh-CN" altLang="en-US" sz="1100"/>
                    </a:p>
                  </a:txBody>
                  <a:tcPr/>
                </a:tc>
                <a:tc rowSpan="3">
                  <a:txBody>
                    <a:bodyPr/>
                    <a:lstStyle/>
                    <a:p>
                      <a:pPr algn="ctr"/>
                      <a:r>
                        <a:rPr lang="zh-CN" altLang="en-US" sz="1200" b="1"/>
                        <a:t>互动</a:t>
                      </a:r>
                    </a:p>
                  </a:txBody>
                  <a:tcPr anchor="ctr"/>
                </a:tc>
                <a:tc>
                  <a:txBody>
                    <a:bodyPr/>
                    <a:lstStyle/>
                    <a:p>
                      <a:pPr algn="ctr"/>
                      <a:r>
                        <a:rPr lang="zh-CN" altLang="en-US" sz="1100" b="1">
                          <a:solidFill>
                            <a:srgbClr val="7030A0"/>
                          </a:solidFill>
                        </a:rPr>
                        <a:t>观看互动率</a:t>
                      </a:r>
                    </a:p>
                  </a:txBody>
                  <a:tcPr anchor="ctr"/>
                </a:tc>
                <a:tc>
                  <a:txBody>
                    <a:bodyPr/>
                    <a:lstStyle/>
                    <a:p>
                      <a:pPr lvl="0" algn="l"/>
                      <a:r>
                        <a:rPr lang="zh-CN" altLang="en-US" sz="1050" b="1"/>
                        <a:t>观众在直播间中留下评论点赞、分享的次数在直播间观看人数中的占比</a:t>
                      </a:r>
                    </a:p>
                  </a:txBody>
                  <a:tcPr marL="180000" anchor="ctr"/>
                </a:tc>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050" b="1"/>
                        <a:t>1</a:t>
                      </a:r>
                      <a:r>
                        <a:rPr lang="zh-CN" altLang="en-US" sz="1050" b="1"/>
                        <a:t>、创新直播形式：</a:t>
                      </a:r>
                      <a:r>
                        <a:rPr lang="en-US" altLang="zh-CN" sz="1050" b="1"/>
                        <a:t>PK</a:t>
                      </a:r>
                      <a:r>
                        <a:rPr lang="zh-CN" altLang="en-US" sz="1050" b="1"/>
                        <a:t>、连麦等</a:t>
                      </a:r>
                      <a:endParaRPr lang="en-US" altLang="zh-CN" sz="1050" b="1"/>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050" b="1"/>
                        <a:t>2</a:t>
                      </a:r>
                      <a:r>
                        <a:rPr lang="zh-CN" altLang="en-US" sz="1050" b="1"/>
                        <a:t>、主播话术：增加互动话题引导</a:t>
                      </a:r>
                      <a:endParaRPr lang="en-US" altLang="zh-CN" sz="1050" b="1"/>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050" b="1"/>
                        <a:t>3</a:t>
                      </a:r>
                      <a:r>
                        <a:rPr lang="zh-CN" altLang="en-US" sz="1050" b="1"/>
                        <a:t>、营销工具：红包、福袋等</a:t>
                      </a:r>
                    </a:p>
                  </a:txBody>
                  <a:tcPr marL="180000" anchor="ctr"/>
                </a:tc>
                <a:extLst>
                  <a:ext uri="{0D108BD9-81ED-4DB2-BD59-A6C34878D82A}">
                    <a16:rowId xmlns:a16="http://schemas.microsoft.com/office/drawing/2014/main" val="3102318955"/>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zh-CN" altLang="en-US" sz="1100" b="1"/>
                        <a:t>点赞次数</a:t>
                      </a:r>
                    </a:p>
                  </a:txBody>
                  <a:tcPr anchor="ctr"/>
                </a:tc>
                <a:tc>
                  <a:txBody>
                    <a:bodyPr/>
                    <a:lstStyle/>
                    <a:p>
                      <a:pPr lvl="0" algn="l"/>
                      <a:r>
                        <a:rPr lang="zh-CN" altLang="en-US" sz="1050" b="1"/>
                        <a:t>用户在直播间内点赞次数总和</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2724120428"/>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zh-CN" altLang="en-US" sz="1100" b="1"/>
                        <a:t>评论次数</a:t>
                      </a:r>
                    </a:p>
                  </a:txBody>
                  <a:tcPr anchor="ctr"/>
                </a:tc>
                <a:tc>
                  <a:txBody>
                    <a:bodyPr/>
                    <a:lstStyle/>
                    <a:p>
                      <a:pPr lvl="0" algn="l"/>
                      <a:r>
                        <a:rPr lang="zh-CN" altLang="en-US" sz="1050" b="1"/>
                        <a:t>用户在直播间内评论次数总和</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2060143932"/>
                  </a:ext>
                </a:extLst>
              </a:tr>
              <a:tr h="298780">
                <a:tc vMerge="1">
                  <a:txBody>
                    <a:bodyPr/>
                    <a:lstStyle/>
                    <a:p>
                      <a:endParaRPr lang="zh-CN" altLang="en-US" sz="1100"/>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200" b="1"/>
                        <a:t>转粉</a:t>
                      </a:r>
                    </a:p>
                  </a:txBody>
                  <a:tcPr anchor="ctr"/>
                </a:tc>
                <a:tc>
                  <a:txBody>
                    <a:bodyPr/>
                    <a:lstStyle/>
                    <a:p>
                      <a:pPr algn="ctr"/>
                      <a:r>
                        <a:rPr lang="zh-CN" altLang="en-US" sz="1100" b="1">
                          <a:solidFill>
                            <a:srgbClr val="7030A0"/>
                          </a:solidFill>
                        </a:rPr>
                        <a:t>观看</a:t>
                      </a:r>
                      <a:r>
                        <a:rPr lang="en-US" altLang="zh-CN" sz="1100" b="1">
                          <a:solidFill>
                            <a:srgbClr val="7030A0"/>
                          </a:solidFill>
                        </a:rPr>
                        <a:t>-</a:t>
                      </a:r>
                      <a:r>
                        <a:rPr lang="zh-CN" altLang="en-US" sz="1100" b="1">
                          <a:solidFill>
                            <a:srgbClr val="7030A0"/>
                          </a:solidFill>
                        </a:rPr>
                        <a:t>关注率</a:t>
                      </a:r>
                    </a:p>
                  </a:txBody>
                  <a:tcPr anchor="ctr"/>
                </a:tc>
                <a:tc>
                  <a:txBody>
                    <a:bodyPr/>
                    <a:lstStyle/>
                    <a:p>
                      <a:pPr lvl="0" algn="l"/>
                      <a:r>
                        <a:rPr lang="zh-CN" altLang="en-US" sz="1050" b="1"/>
                        <a:t>新关注直播间人数</a:t>
                      </a:r>
                      <a:r>
                        <a:rPr lang="en-US" altLang="zh-CN" sz="1050" b="1"/>
                        <a:t>/</a:t>
                      </a:r>
                      <a:r>
                        <a:rPr lang="zh-CN" altLang="en-US" sz="1050" b="1"/>
                        <a:t>直播间总观看人数</a:t>
                      </a:r>
                    </a:p>
                  </a:txBody>
                  <a:tcPr marL="180000" anchor="ctr"/>
                </a:tc>
                <a:tc rowSpan="3">
                  <a:txBody>
                    <a:bodyPr/>
                    <a:lstStyle/>
                    <a:p>
                      <a:pPr lvl="0" algn="l"/>
                      <a:r>
                        <a:rPr lang="en-US" altLang="zh-CN" sz="1050" b="1"/>
                        <a:t>1</a:t>
                      </a:r>
                      <a:r>
                        <a:rPr lang="zh-CN" altLang="en-US" sz="1050" b="1"/>
                        <a:t>、强化人设：有趣</a:t>
                      </a:r>
                      <a:r>
                        <a:rPr lang="en-US" altLang="zh-CN" sz="1050" b="1"/>
                        <a:t>/</a:t>
                      </a:r>
                      <a:r>
                        <a:rPr lang="zh-CN" altLang="en-US" sz="1050" b="1"/>
                        <a:t>有用的人设</a:t>
                      </a:r>
                      <a:endParaRPr lang="en-US" altLang="zh-CN" sz="1050" b="1"/>
                    </a:p>
                    <a:p>
                      <a:pPr lvl="0" algn="l"/>
                      <a:r>
                        <a:rPr lang="en-US" altLang="zh-CN" sz="1050" b="1"/>
                        <a:t>2</a:t>
                      </a:r>
                      <a:r>
                        <a:rPr lang="zh-CN" altLang="en-US" sz="1050" b="1"/>
                        <a:t>、有效涨粉：将内容和商品统一</a:t>
                      </a:r>
                      <a:endParaRPr lang="en-US" altLang="zh-CN" sz="1050" b="1"/>
                    </a:p>
                    <a:p>
                      <a:pPr lvl="0" algn="l"/>
                      <a:r>
                        <a:rPr lang="en-US" altLang="zh-CN" sz="1050" b="1"/>
                        <a:t>3</a:t>
                      </a:r>
                      <a:r>
                        <a:rPr lang="zh-CN" altLang="en-US" sz="1050" b="1"/>
                        <a:t>、营销工具：红包、福袋等</a:t>
                      </a:r>
                    </a:p>
                  </a:txBody>
                  <a:tcPr marL="180000" anchor="ctr"/>
                </a:tc>
                <a:extLst>
                  <a:ext uri="{0D108BD9-81ED-4DB2-BD59-A6C34878D82A}">
                    <a16:rowId xmlns:a16="http://schemas.microsoft.com/office/drawing/2014/main" val="2447197996"/>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zh-CN" altLang="en-US" sz="1100" b="1"/>
                        <a:t>新增粉丝数</a:t>
                      </a:r>
                    </a:p>
                  </a:txBody>
                  <a:tcPr anchor="ctr"/>
                </a:tc>
                <a:tc>
                  <a:txBody>
                    <a:bodyPr/>
                    <a:lstStyle/>
                    <a:p>
                      <a:pPr lvl="0" algn="l"/>
                      <a:r>
                        <a:rPr lang="zh-CN" altLang="en-US" sz="1050" b="1"/>
                        <a:t>有多少新用户成为直播间的粉丝</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586472136"/>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zh-CN" altLang="en-US" sz="1100" b="1"/>
                        <a:t>新增粉丝团数</a:t>
                      </a:r>
                    </a:p>
                  </a:txBody>
                  <a:tcPr anchor="ctr"/>
                </a:tc>
                <a:tc>
                  <a:txBody>
                    <a:bodyPr/>
                    <a:lstStyle/>
                    <a:p>
                      <a:pPr lvl="0" algn="l"/>
                      <a:r>
                        <a:rPr lang="zh-CN" altLang="en-US" sz="1050" b="1"/>
                        <a:t>有多少新用户加入直播间粉丝团</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1536575019"/>
                  </a:ext>
                </a:extLst>
              </a:tr>
              <a:tr h="298780">
                <a:tc rowSpan="6">
                  <a:txBody>
                    <a:bodyPr/>
                    <a:lstStyle/>
                    <a:p>
                      <a:pPr algn="ctr"/>
                      <a:r>
                        <a:rPr lang="zh-CN" altLang="en-US" sz="1600" b="1"/>
                        <a:t>交易力</a:t>
                      </a:r>
                    </a:p>
                  </a:txBody>
                  <a:tcPr anchor="ct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200" b="1"/>
                        <a:t>点击小黄车</a:t>
                      </a:r>
                    </a:p>
                  </a:txBody>
                  <a:tcPr anchor="ctr"/>
                </a:tc>
                <a:tc>
                  <a:txBody>
                    <a:bodyPr/>
                    <a:lstStyle/>
                    <a:p>
                      <a:pPr algn="ctr"/>
                      <a:r>
                        <a:rPr lang="zh-CN" altLang="en-US" sz="1100" b="1">
                          <a:solidFill>
                            <a:srgbClr val="7030A0"/>
                          </a:solidFill>
                        </a:rPr>
                        <a:t>商品曝光</a:t>
                      </a:r>
                      <a:r>
                        <a:rPr lang="en-US" altLang="zh-CN" sz="1100" b="1">
                          <a:solidFill>
                            <a:srgbClr val="7030A0"/>
                          </a:solidFill>
                        </a:rPr>
                        <a:t>-</a:t>
                      </a:r>
                      <a:r>
                        <a:rPr lang="zh-CN" altLang="en-US" sz="1100" b="1">
                          <a:solidFill>
                            <a:srgbClr val="7030A0"/>
                          </a:solidFill>
                        </a:rPr>
                        <a:t>点击率</a:t>
                      </a:r>
                    </a:p>
                  </a:txBody>
                  <a:tcPr anchor="ctr"/>
                </a:tc>
                <a:tc>
                  <a:txBody>
                    <a:bodyPr/>
                    <a:lstStyle/>
                    <a:p>
                      <a:pPr lvl="0" algn="l"/>
                      <a:r>
                        <a:rPr lang="zh-CN" altLang="en-US" sz="1050" b="1"/>
                        <a:t>点击直播间商品的人数</a:t>
                      </a:r>
                      <a:r>
                        <a:rPr lang="en-US" altLang="zh-CN" sz="1050" b="1"/>
                        <a:t>/</a:t>
                      </a:r>
                      <a:r>
                        <a:rPr lang="zh-CN" altLang="en-US" sz="1050" b="1"/>
                        <a:t>商品曝光人数</a:t>
                      </a:r>
                    </a:p>
                  </a:txBody>
                  <a:tcPr marL="180000" anchor="ctr"/>
                </a:tc>
                <a:tc rowSpan="3">
                  <a:txBody>
                    <a:bodyPr/>
                    <a:lstStyle/>
                    <a:p>
                      <a:pPr lvl="0" algn="l"/>
                      <a:r>
                        <a:rPr lang="en-US" altLang="zh-CN" sz="1050" b="1"/>
                        <a:t>1</a:t>
                      </a:r>
                      <a:r>
                        <a:rPr lang="zh-CN" altLang="en-US" sz="1050" b="1"/>
                        <a:t>、贴片设计：增加商品卖点展示</a:t>
                      </a:r>
                      <a:endParaRPr lang="en-US" altLang="zh-CN" sz="1050" b="1"/>
                    </a:p>
                    <a:p>
                      <a:pPr lvl="0" algn="l"/>
                      <a:r>
                        <a:rPr lang="en-US" altLang="zh-CN" sz="1050" b="1"/>
                        <a:t>2</a:t>
                      </a:r>
                      <a:r>
                        <a:rPr lang="zh-CN" altLang="en-US" sz="1050" b="1"/>
                        <a:t>、主播话术：增加点击商品话术引导</a:t>
                      </a:r>
                      <a:endParaRPr lang="en-US" altLang="zh-CN" sz="1050" b="1"/>
                    </a:p>
                    <a:p>
                      <a:pPr lvl="0" algn="l"/>
                      <a:r>
                        <a:rPr lang="en-US" altLang="zh-CN" sz="1050" b="1"/>
                        <a:t>3</a:t>
                      </a:r>
                      <a:r>
                        <a:rPr lang="zh-CN" altLang="en-US" sz="1050" b="1"/>
                        <a:t>、福利机制：当场特殊福利机制</a:t>
                      </a:r>
                    </a:p>
                  </a:txBody>
                  <a:tcPr marL="180000" anchor="ctr"/>
                </a:tc>
                <a:extLst>
                  <a:ext uri="{0D108BD9-81ED-4DB2-BD59-A6C34878D82A}">
                    <a16:rowId xmlns:a16="http://schemas.microsoft.com/office/drawing/2014/main" val="3314769190"/>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zh-CN" altLang="en-US" sz="1100" b="1"/>
                        <a:t>商品点击人数</a:t>
                      </a:r>
                    </a:p>
                  </a:txBody>
                  <a:tcPr anchor="ctr"/>
                </a:tc>
                <a:tc>
                  <a:txBody>
                    <a:bodyPr/>
                    <a:lstStyle/>
                    <a:p>
                      <a:pPr lvl="0" algn="l"/>
                      <a:r>
                        <a:rPr lang="zh-CN" altLang="en-US" sz="1050" b="1"/>
                        <a:t>点击直播间商品的人数</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2355965665"/>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zh-CN" altLang="en-US" sz="1100" b="1"/>
                        <a:t>商品点击次数</a:t>
                      </a:r>
                    </a:p>
                  </a:txBody>
                  <a:tcPr anchor="ctr"/>
                </a:tc>
                <a:tc>
                  <a:txBody>
                    <a:bodyPr/>
                    <a:lstStyle/>
                    <a:p>
                      <a:pPr lvl="0" algn="l"/>
                      <a:r>
                        <a:rPr lang="zh-CN" altLang="en-US" sz="1050" b="1"/>
                        <a:t>点击直播间商品的次数</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391898396"/>
                  </a:ext>
                </a:extLst>
              </a:tr>
              <a:tr h="298780">
                <a:tc vMerge="1">
                  <a:txBody>
                    <a:bodyPr/>
                    <a:lstStyle/>
                    <a:p>
                      <a:endParaRPr lang="zh-CN" altLang="en-US" sz="1100"/>
                    </a:p>
                  </a:txBody>
                  <a:tcPr/>
                </a:tc>
                <a:tc rowSpan="3">
                  <a:txBody>
                    <a:bodyPr/>
                    <a:lstStyle/>
                    <a:p>
                      <a:pPr algn="ctr"/>
                      <a:r>
                        <a:rPr lang="zh-CN" altLang="en-US" sz="1200" b="1"/>
                        <a:t>购买</a:t>
                      </a:r>
                    </a:p>
                  </a:txBody>
                  <a:tcPr anchor="ctr"/>
                </a:tc>
                <a:tc>
                  <a:txBody>
                    <a:bodyPr/>
                    <a:lstStyle/>
                    <a:p>
                      <a:pPr algn="ctr"/>
                      <a:r>
                        <a:rPr lang="zh-CN" altLang="en-US" sz="1100" b="1">
                          <a:solidFill>
                            <a:srgbClr val="7030A0"/>
                          </a:solidFill>
                        </a:rPr>
                        <a:t>商品点击</a:t>
                      </a:r>
                      <a:r>
                        <a:rPr lang="en-US" altLang="zh-CN" sz="1100" b="1">
                          <a:solidFill>
                            <a:srgbClr val="7030A0"/>
                          </a:solidFill>
                        </a:rPr>
                        <a:t>-</a:t>
                      </a:r>
                      <a:r>
                        <a:rPr lang="zh-CN" altLang="en-US" sz="1100" b="1">
                          <a:solidFill>
                            <a:srgbClr val="7030A0"/>
                          </a:solidFill>
                        </a:rPr>
                        <a:t>成交率</a:t>
                      </a:r>
                    </a:p>
                  </a:txBody>
                  <a:tcPr anchor="ctr"/>
                </a:tc>
                <a:tc>
                  <a:txBody>
                    <a:bodyPr/>
                    <a:lstStyle/>
                    <a:p>
                      <a:pPr lvl="0" algn="l"/>
                      <a:r>
                        <a:rPr lang="zh-CN" altLang="en-US" sz="1050" b="1"/>
                        <a:t>商品成交订单数</a:t>
                      </a:r>
                      <a:r>
                        <a:rPr lang="en-US" altLang="zh-CN" sz="1050" b="1"/>
                        <a:t>/</a:t>
                      </a:r>
                      <a:r>
                        <a:rPr lang="zh-CN" altLang="en-US" sz="1050" b="1"/>
                        <a:t>商品点击次数</a:t>
                      </a:r>
                    </a:p>
                  </a:txBody>
                  <a:tcPr marL="180000" anchor="ctr"/>
                </a:tc>
                <a:tc rowSpan="3">
                  <a:txBody>
                    <a:bodyPr/>
                    <a:lstStyle/>
                    <a:p>
                      <a:pPr lvl="0" algn="l"/>
                      <a:r>
                        <a:rPr lang="en-US" altLang="zh-CN" sz="1050" b="1"/>
                        <a:t>1</a:t>
                      </a:r>
                      <a:r>
                        <a:rPr lang="zh-CN" altLang="en-US" sz="1050" b="1"/>
                        <a:t>、优化商品：精准选品</a:t>
                      </a:r>
                      <a:r>
                        <a:rPr lang="en-US" altLang="zh-CN" sz="1050" b="1"/>
                        <a:t>+</a:t>
                      </a:r>
                      <a:r>
                        <a:rPr lang="zh-CN" altLang="en-US" sz="1050" b="1"/>
                        <a:t>短视频测品</a:t>
                      </a:r>
                      <a:r>
                        <a:rPr lang="en-US" altLang="zh-CN" sz="1050" b="1"/>
                        <a:t>+</a:t>
                      </a:r>
                      <a:r>
                        <a:rPr lang="zh-CN" altLang="en-US" sz="1050" b="1"/>
                        <a:t>价优货全</a:t>
                      </a:r>
                      <a:endParaRPr lang="en-US" altLang="zh-CN" sz="1050" b="1"/>
                    </a:p>
                    <a:p>
                      <a:pPr lvl="0" algn="l"/>
                      <a:r>
                        <a:rPr lang="en-US" altLang="zh-CN" sz="1050" b="1"/>
                        <a:t>2</a:t>
                      </a:r>
                      <a:r>
                        <a:rPr lang="zh-CN" altLang="en-US" sz="1050" b="1"/>
                        <a:t>、激发需求：主播话术强化用户痛点</a:t>
                      </a:r>
                      <a:endParaRPr lang="en-US" altLang="zh-CN" sz="1050" b="1"/>
                    </a:p>
                    <a:p>
                      <a:pPr lvl="0" algn="l"/>
                      <a:r>
                        <a:rPr lang="en-US" altLang="zh-CN" sz="1050" b="1"/>
                        <a:t>3</a:t>
                      </a:r>
                      <a:r>
                        <a:rPr lang="zh-CN" altLang="en-US" sz="1050" b="1"/>
                        <a:t>、下单保障：快速发货</a:t>
                      </a:r>
                      <a:r>
                        <a:rPr lang="en-US" altLang="zh-CN" sz="1050" b="1"/>
                        <a:t>+</a:t>
                      </a:r>
                      <a:r>
                        <a:rPr lang="zh-CN" altLang="en-US" sz="1050" b="1"/>
                        <a:t>退还保障</a:t>
                      </a:r>
                      <a:r>
                        <a:rPr lang="en-US" altLang="zh-CN" sz="1050" b="1"/>
                        <a:t>+</a:t>
                      </a:r>
                      <a:r>
                        <a:rPr lang="zh-CN" altLang="en-US" sz="1050" b="1"/>
                        <a:t>售后无忧</a:t>
                      </a:r>
                    </a:p>
                  </a:txBody>
                  <a:tcPr marL="180000" anchor="ctr"/>
                </a:tc>
                <a:extLst>
                  <a:ext uri="{0D108BD9-81ED-4DB2-BD59-A6C34878D82A}">
                    <a16:rowId xmlns:a16="http://schemas.microsoft.com/office/drawing/2014/main" val="2161115959"/>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en-US" altLang="zh-CN" sz="1100" b="1"/>
                        <a:t>GMV</a:t>
                      </a:r>
                      <a:endParaRPr lang="zh-CN" altLang="en-US" sz="1100" b="1"/>
                    </a:p>
                  </a:txBody>
                  <a:tcPr anchor="ctr"/>
                </a:tc>
                <a:tc>
                  <a:txBody>
                    <a:bodyPr/>
                    <a:lstStyle/>
                    <a:p>
                      <a:pPr lvl="0" algn="l"/>
                      <a:r>
                        <a:rPr lang="zh-CN" altLang="en-US" sz="1050" b="1"/>
                        <a:t>直播期间成交的所有商品的销售额</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1944971070"/>
                  </a:ext>
                </a:extLst>
              </a:tr>
              <a:tr h="298780">
                <a:tc vMerge="1">
                  <a:txBody>
                    <a:bodyPr/>
                    <a:lstStyle/>
                    <a:p>
                      <a:endParaRPr lang="zh-CN" altLang="en-US" sz="1100"/>
                    </a:p>
                  </a:txBody>
                  <a:tcPr/>
                </a:tc>
                <a:tc vMerge="1">
                  <a:txBody>
                    <a:bodyPr/>
                    <a:lstStyle/>
                    <a:p>
                      <a:pPr algn="ctr"/>
                      <a:endParaRPr lang="zh-CN" altLang="en-US" sz="1100"/>
                    </a:p>
                  </a:txBody>
                  <a:tcPr anchor="ctr"/>
                </a:tc>
                <a:tc>
                  <a:txBody>
                    <a:bodyPr/>
                    <a:lstStyle/>
                    <a:p>
                      <a:pPr algn="ctr"/>
                      <a:r>
                        <a:rPr lang="en-US" altLang="zh-CN" sz="1100" b="1"/>
                        <a:t>GPM</a:t>
                      </a:r>
                      <a:endParaRPr lang="zh-CN" altLang="en-US" sz="1100" b="1"/>
                    </a:p>
                  </a:txBody>
                  <a:tcPr anchor="ctr"/>
                </a:tc>
                <a:tc>
                  <a:txBody>
                    <a:bodyPr/>
                    <a:lstStyle/>
                    <a:p>
                      <a:pPr lvl="0" algn="l"/>
                      <a:r>
                        <a:rPr lang="zh-CN" altLang="en-US" sz="1050" b="1"/>
                        <a:t>直播间每千人次观看产生的销售金额</a:t>
                      </a:r>
                    </a:p>
                  </a:txBody>
                  <a:tcPr marL="180000" anchor="ctr"/>
                </a:tc>
                <a:tc vMerge="1">
                  <a:txBody>
                    <a:bodyPr/>
                    <a:lstStyle/>
                    <a:p>
                      <a:pPr algn="ctr"/>
                      <a:endParaRPr lang="zh-CN" altLang="en-US" sz="1100"/>
                    </a:p>
                  </a:txBody>
                  <a:tcPr anchor="ctr"/>
                </a:tc>
                <a:extLst>
                  <a:ext uri="{0D108BD9-81ED-4DB2-BD59-A6C34878D82A}">
                    <a16:rowId xmlns:a16="http://schemas.microsoft.com/office/drawing/2014/main" val="167275374"/>
                  </a:ext>
                </a:extLst>
              </a:tr>
            </a:tbl>
          </a:graphicData>
        </a:graphic>
      </p:graphicFrame>
    </p:spTree>
    <p:extLst>
      <p:ext uri="{BB962C8B-B14F-4D97-AF65-F5344CB8AC3E}">
        <p14:creationId xmlns:p14="http://schemas.microsoft.com/office/powerpoint/2010/main" val="3992325723"/>
      </p:ext>
    </p:extLst>
  </p:cSld>
  <p:clrMapOvr>
    <a:masterClrMapping/>
  </p:clrMapOvr>
  <p:transition spd="slow" advClick="0" advTm="0">
    <p:comb/>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270DBCF7-483E-31B8-7E16-D827398CE8DF}"/>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C127039A-4A73-4058-0348-1C6E152939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622BB84-EF0C-FC09-2241-DC4604519DFF}"/>
              </a:ext>
            </a:extLst>
          </p:cNvPr>
          <p:cNvSpPr txBox="1"/>
          <p:nvPr>
            <p:custDataLst>
              <p:tags r:id="rId1"/>
            </p:custDataLst>
          </p:nvPr>
        </p:nvSpPr>
        <p:spPr>
          <a:xfrm>
            <a:off x="1112095" y="313488"/>
            <a:ext cx="8464674"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要想流量多且转化好，要有「好内容、好货、好机制」</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1C3CCC6C-795B-5255-C5A4-50B953D1BCA8}"/>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22</a:t>
            </a:fld>
            <a:endParaRPr lang="zh-CN" altLang="en-US" sz="1000">
              <a:solidFill>
                <a:schemeClr val="tx1"/>
              </a:solidFill>
            </a:endParaRPr>
          </a:p>
        </p:txBody>
      </p:sp>
      <p:grpSp>
        <p:nvGrpSpPr>
          <p:cNvPr id="48" name="组合 47">
            <a:extLst>
              <a:ext uri="{FF2B5EF4-FFF2-40B4-BE49-F238E27FC236}">
                <a16:creationId xmlns:a16="http://schemas.microsoft.com/office/drawing/2014/main" id="{098001C7-438F-5BAD-AFB5-05D53F75A1C2}"/>
              </a:ext>
            </a:extLst>
          </p:cNvPr>
          <p:cNvGrpSpPr/>
          <p:nvPr/>
        </p:nvGrpSpPr>
        <p:grpSpPr>
          <a:xfrm>
            <a:off x="908934" y="1500730"/>
            <a:ext cx="10374132" cy="4310236"/>
            <a:chOff x="908934" y="1500730"/>
            <a:chExt cx="10374132" cy="4310236"/>
          </a:xfrm>
        </p:grpSpPr>
        <p:sp>
          <p:nvSpPr>
            <p:cNvPr id="47" name="矩形: 圆角 46">
              <a:extLst>
                <a:ext uri="{FF2B5EF4-FFF2-40B4-BE49-F238E27FC236}">
                  <a16:creationId xmlns:a16="http://schemas.microsoft.com/office/drawing/2014/main" id="{CAAC304B-23AF-2FB7-2604-EB080206D394}"/>
                </a:ext>
              </a:extLst>
            </p:cNvPr>
            <p:cNvSpPr/>
            <p:nvPr/>
          </p:nvSpPr>
          <p:spPr>
            <a:xfrm>
              <a:off x="2551642" y="2635030"/>
              <a:ext cx="8731415" cy="3175936"/>
            </a:xfrm>
            <a:prstGeom prst="roundRect">
              <a:avLst>
                <a:gd name="adj" fmla="val 3330"/>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grpSp>
          <p:nvGrpSpPr>
            <p:cNvPr id="18" name="组合 17">
              <a:extLst>
                <a:ext uri="{FF2B5EF4-FFF2-40B4-BE49-F238E27FC236}">
                  <a16:creationId xmlns:a16="http://schemas.microsoft.com/office/drawing/2014/main" id="{FB363ED9-18F8-3DCD-29AF-25E24C2682C8}"/>
                </a:ext>
              </a:extLst>
            </p:cNvPr>
            <p:cNvGrpSpPr/>
            <p:nvPr/>
          </p:nvGrpSpPr>
          <p:grpSpPr>
            <a:xfrm>
              <a:off x="908934" y="1500730"/>
              <a:ext cx="10374132" cy="4310236"/>
              <a:chOff x="908934" y="1500730"/>
              <a:chExt cx="10374132" cy="4310236"/>
            </a:xfrm>
          </p:grpSpPr>
          <p:grpSp>
            <p:nvGrpSpPr>
              <p:cNvPr id="19" name="组合 18">
                <a:extLst>
                  <a:ext uri="{FF2B5EF4-FFF2-40B4-BE49-F238E27FC236}">
                    <a16:creationId xmlns:a16="http://schemas.microsoft.com/office/drawing/2014/main" id="{B7B3E94F-442C-CC4B-69A3-336BDCB9E514}"/>
                  </a:ext>
                </a:extLst>
              </p:cNvPr>
              <p:cNvGrpSpPr/>
              <p:nvPr/>
            </p:nvGrpSpPr>
            <p:grpSpPr>
              <a:xfrm>
                <a:off x="908934" y="1500730"/>
                <a:ext cx="10374132" cy="4310236"/>
                <a:chOff x="1042552" y="1647313"/>
                <a:chExt cx="10374132" cy="4310236"/>
              </a:xfrm>
            </p:grpSpPr>
            <p:sp>
              <p:nvSpPr>
                <p:cNvPr id="22" name="矩形: 圆角 21">
                  <a:extLst>
                    <a:ext uri="{FF2B5EF4-FFF2-40B4-BE49-F238E27FC236}">
                      <a16:creationId xmlns:a16="http://schemas.microsoft.com/office/drawing/2014/main" id="{DFA9A200-545E-7526-F9AB-4E964DDE32EE}"/>
                    </a:ext>
                  </a:extLst>
                </p:cNvPr>
                <p:cNvSpPr/>
                <p:nvPr/>
              </p:nvSpPr>
              <p:spPr>
                <a:xfrm>
                  <a:off x="2685260" y="2121763"/>
                  <a:ext cx="2747873" cy="4561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内容流量池</a:t>
                  </a:r>
                </a:p>
              </p:txBody>
            </p:sp>
            <p:sp>
              <p:nvSpPr>
                <p:cNvPr id="23" name="矩形: 圆角 22">
                  <a:extLst>
                    <a:ext uri="{FF2B5EF4-FFF2-40B4-BE49-F238E27FC236}">
                      <a16:creationId xmlns:a16="http://schemas.microsoft.com/office/drawing/2014/main" id="{32BDB1DF-6A06-24B5-7026-66432E904386}"/>
                    </a:ext>
                  </a:extLst>
                </p:cNvPr>
                <p:cNvSpPr/>
                <p:nvPr/>
              </p:nvSpPr>
              <p:spPr>
                <a:xfrm>
                  <a:off x="2685260" y="1647314"/>
                  <a:ext cx="6068122" cy="372038"/>
                </a:xfrm>
                <a:prstGeom prst="roundRect">
                  <a:avLst>
                    <a:gd name="adj" fmla="val 50000"/>
                  </a:avLst>
                </a:prstGeom>
                <a:noFill/>
                <a:ln>
                  <a:solidFill>
                    <a:srgbClr val="070D9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tx1"/>
                      </a:solidFill>
                      <a:latin typeface="Arial" panose="020B0604020202020204" pitchFamily="34" charset="0"/>
                      <a:ea typeface="微软雅黑" panose="020B0503020204020204" pitchFamily="34" charset="-122"/>
                    </a:rPr>
                    <a:t>自然流量</a:t>
                  </a:r>
                </a:p>
              </p:txBody>
            </p:sp>
            <p:sp>
              <p:nvSpPr>
                <p:cNvPr id="24" name="矩形: 圆角 23">
                  <a:extLst>
                    <a:ext uri="{FF2B5EF4-FFF2-40B4-BE49-F238E27FC236}">
                      <a16:creationId xmlns:a16="http://schemas.microsoft.com/office/drawing/2014/main" id="{7E827DAB-9BB9-7999-4685-2BC63A1B6428}"/>
                    </a:ext>
                  </a:extLst>
                </p:cNvPr>
                <p:cNvSpPr/>
                <p:nvPr/>
              </p:nvSpPr>
              <p:spPr>
                <a:xfrm>
                  <a:off x="8895425" y="1647313"/>
                  <a:ext cx="2521258" cy="372038"/>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tx1"/>
                      </a:solidFill>
                      <a:latin typeface="Arial" panose="020B0604020202020204" pitchFamily="34" charset="0"/>
                      <a:ea typeface="微软雅黑" panose="020B0503020204020204" pitchFamily="34" charset="-122"/>
                    </a:rPr>
                    <a:t>广告流量</a:t>
                  </a:r>
                </a:p>
              </p:txBody>
            </p:sp>
            <p:sp>
              <p:nvSpPr>
                <p:cNvPr id="25" name="矩形: 圆角 24">
                  <a:extLst>
                    <a:ext uri="{FF2B5EF4-FFF2-40B4-BE49-F238E27FC236}">
                      <a16:creationId xmlns:a16="http://schemas.microsoft.com/office/drawing/2014/main" id="{0CF9BD7E-A662-E100-7E96-4332B6DAE7B2}"/>
                    </a:ext>
                  </a:extLst>
                </p:cNvPr>
                <p:cNvSpPr/>
                <p:nvPr/>
              </p:nvSpPr>
              <p:spPr>
                <a:xfrm>
                  <a:off x="5575177" y="2121762"/>
                  <a:ext cx="3178205" cy="4561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交易流量池</a:t>
                  </a:r>
                </a:p>
              </p:txBody>
            </p:sp>
            <p:sp>
              <p:nvSpPr>
                <p:cNvPr id="26" name="矩形: 圆角 25">
                  <a:extLst>
                    <a:ext uri="{FF2B5EF4-FFF2-40B4-BE49-F238E27FC236}">
                      <a16:creationId xmlns:a16="http://schemas.microsoft.com/office/drawing/2014/main" id="{41F99AF5-F396-4AC0-5BA8-8A5579F9B3F7}"/>
                    </a:ext>
                  </a:extLst>
                </p:cNvPr>
                <p:cNvSpPr/>
                <p:nvPr/>
              </p:nvSpPr>
              <p:spPr>
                <a:xfrm>
                  <a:off x="8895426" y="2121761"/>
                  <a:ext cx="2521258" cy="456139"/>
                </a:xfrm>
                <a:prstGeom prst="roundRect">
                  <a:avLst>
                    <a:gd name="adj" fmla="val 50000"/>
                  </a:avLst>
                </a:prstGeom>
                <a:gradFill>
                  <a:gsLst>
                    <a:gs pos="0">
                      <a:schemeClr val="accent6"/>
                    </a:gs>
                    <a:gs pos="100000">
                      <a:schemeClr val="accent4">
                        <a:lumMod val="20000"/>
                        <a:lumOff val="80000"/>
                      </a:schemeClr>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latin typeface="Arial" panose="020B0604020202020204" pitchFamily="34" charset="0"/>
                      <a:ea typeface="微软雅黑" panose="020B0503020204020204" pitchFamily="34" charset="-122"/>
                    </a:rPr>
                    <a:t>广告流量池</a:t>
                  </a:r>
                </a:p>
              </p:txBody>
            </p:sp>
            <p:grpSp>
              <p:nvGrpSpPr>
                <p:cNvPr id="27" name="组合 26">
                  <a:extLst>
                    <a:ext uri="{FF2B5EF4-FFF2-40B4-BE49-F238E27FC236}">
                      <a16:creationId xmlns:a16="http://schemas.microsoft.com/office/drawing/2014/main" id="{247EF7B1-E7CE-8555-62EE-E58687966C3F}"/>
                    </a:ext>
                  </a:extLst>
                </p:cNvPr>
                <p:cNvGrpSpPr/>
                <p:nvPr/>
              </p:nvGrpSpPr>
              <p:grpSpPr>
                <a:xfrm>
                  <a:off x="1042552" y="2745843"/>
                  <a:ext cx="10374130" cy="753857"/>
                  <a:chOff x="1042552" y="2745843"/>
                  <a:chExt cx="10374130" cy="753857"/>
                </a:xfrm>
              </p:grpSpPr>
              <p:sp>
                <p:nvSpPr>
                  <p:cNvPr id="43" name="矩形: 圆角 42">
                    <a:extLst>
                      <a:ext uri="{FF2B5EF4-FFF2-40B4-BE49-F238E27FC236}">
                        <a16:creationId xmlns:a16="http://schemas.microsoft.com/office/drawing/2014/main" id="{2CF313B8-DCC7-E474-79C7-DD23B815FDB5}"/>
                      </a:ext>
                    </a:extLst>
                  </p:cNvPr>
                  <p:cNvSpPr/>
                  <p:nvPr/>
                </p:nvSpPr>
                <p:spPr>
                  <a:xfrm>
                    <a:off x="1042552" y="2745843"/>
                    <a:ext cx="1570534" cy="753857"/>
                  </a:xfrm>
                  <a:prstGeom prst="roundRect">
                    <a:avLst/>
                  </a:prstGeom>
                  <a:gradFill>
                    <a:gsLst>
                      <a:gs pos="0">
                        <a:schemeClr val="accent1"/>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latin typeface="Arial" panose="020B0604020202020204" pitchFamily="34" charset="0"/>
                        <a:ea typeface="微软雅黑" panose="020B0503020204020204" pitchFamily="34" charset="-122"/>
                      </a:rPr>
                      <a:t>核心指标</a:t>
                    </a:r>
                  </a:p>
                </p:txBody>
              </p:sp>
              <p:sp>
                <p:nvSpPr>
                  <p:cNvPr id="44" name="文本框 43">
                    <a:extLst>
                      <a:ext uri="{FF2B5EF4-FFF2-40B4-BE49-F238E27FC236}">
                        <a16:creationId xmlns:a16="http://schemas.microsoft.com/office/drawing/2014/main" id="{E6D1D9A6-60D2-3B06-DCFA-FF14EB78CDB3}"/>
                      </a:ext>
                    </a:extLst>
                  </p:cNvPr>
                  <p:cNvSpPr txBox="1"/>
                  <p:nvPr/>
                </p:nvSpPr>
                <p:spPr>
                  <a:xfrm>
                    <a:off x="2613086" y="2968882"/>
                    <a:ext cx="2723224" cy="307777"/>
                  </a:xfrm>
                  <a:prstGeom prst="rect">
                    <a:avLst/>
                  </a:prstGeom>
                  <a:noFill/>
                </p:spPr>
                <p:txBody>
                  <a:bodyPr wrap="square">
                    <a:spAutoFit/>
                  </a:bodyPr>
                  <a:lstStyle/>
                  <a:p>
                    <a:pPr algn="ctr"/>
                    <a:r>
                      <a:rPr lang="zh-CN" altLang="en-US" sz="1400">
                        <a:latin typeface="Arial" panose="020B0604020202020204" pitchFamily="34" charset="0"/>
                        <a:ea typeface="微软雅黑" panose="020B0503020204020204" pitchFamily="34" charset="-122"/>
                      </a:rPr>
                      <a:t>停留时长，互动率，用户喜爱度</a:t>
                    </a:r>
                  </a:p>
                </p:txBody>
              </p:sp>
              <p:sp>
                <p:nvSpPr>
                  <p:cNvPr id="45" name="文本框 44">
                    <a:extLst>
                      <a:ext uri="{FF2B5EF4-FFF2-40B4-BE49-F238E27FC236}">
                        <a16:creationId xmlns:a16="http://schemas.microsoft.com/office/drawing/2014/main" id="{711E63BD-3A72-10F6-6A29-6950C7665C00}"/>
                      </a:ext>
                    </a:extLst>
                  </p:cNvPr>
                  <p:cNvSpPr txBox="1"/>
                  <p:nvPr/>
                </p:nvSpPr>
                <p:spPr>
                  <a:xfrm>
                    <a:off x="5802667" y="2968881"/>
                    <a:ext cx="2723224" cy="307777"/>
                  </a:xfrm>
                  <a:prstGeom prst="rect">
                    <a:avLst/>
                  </a:prstGeom>
                  <a:noFill/>
                </p:spPr>
                <p:txBody>
                  <a:bodyPr wrap="square">
                    <a:spAutoFit/>
                  </a:bodyPr>
                  <a:lstStyle/>
                  <a:p>
                    <a:pPr algn="ctr"/>
                    <a:r>
                      <a:rPr lang="en-US" altLang="zh-CN" sz="1400">
                        <a:latin typeface="Arial" panose="020B0604020202020204" pitchFamily="34" charset="0"/>
                        <a:ea typeface="微软雅黑" panose="020B0503020204020204" pitchFamily="34" charset="-122"/>
                      </a:rPr>
                      <a:t>GMV</a:t>
                    </a:r>
                    <a:r>
                      <a:rPr lang="zh-CN" altLang="en-US" sz="1400">
                        <a:latin typeface="Arial" panose="020B0604020202020204" pitchFamily="34" charset="0"/>
                        <a:ea typeface="微软雅黑" panose="020B0503020204020204" pitchFamily="34" charset="-122"/>
                      </a:rPr>
                      <a:t>，开播勤奋度</a:t>
                    </a:r>
                  </a:p>
                </p:txBody>
              </p:sp>
              <p:sp>
                <p:nvSpPr>
                  <p:cNvPr id="46" name="文本框 45">
                    <a:extLst>
                      <a:ext uri="{FF2B5EF4-FFF2-40B4-BE49-F238E27FC236}">
                        <a16:creationId xmlns:a16="http://schemas.microsoft.com/office/drawing/2014/main" id="{157775C7-B1FB-E45B-652A-4DBE284CE1A4}"/>
                      </a:ext>
                    </a:extLst>
                  </p:cNvPr>
                  <p:cNvSpPr txBox="1"/>
                  <p:nvPr/>
                </p:nvSpPr>
                <p:spPr>
                  <a:xfrm>
                    <a:off x="8895423" y="2971101"/>
                    <a:ext cx="2521259" cy="305558"/>
                  </a:xfrm>
                  <a:prstGeom prst="rect">
                    <a:avLst/>
                  </a:prstGeom>
                  <a:noFill/>
                </p:spPr>
                <p:txBody>
                  <a:bodyPr wrap="square">
                    <a:spAutoFit/>
                  </a:bodyPr>
                  <a:lstStyle/>
                  <a:p>
                    <a:pPr algn="ctr"/>
                    <a:r>
                      <a:rPr lang="en-US" altLang="zh-CN" sz="1400">
                        <a:latin typeface="Arial" panose="020B0604020202020204" pitchFamily="34" charset="0"/>
                        <a:ea typeface="微软雅黑" panose="020B0503020204020204" pitchFamily="34" charset="-122"/>
                      </a:rPr>
                      <a:t>ECPM</a:t>
                    </a:r>
                    <a:endParaRPr lang="zh-CN" altLang="en-US" sz="1400">
                      <a:latin typeface="Arial" panose="020B0604020202020204" pitchFamily="34" charset="0"/>
                      <a:ea typeface="微软雅黑" panose="020B0503020204020204" pitchFamily="34" charset="-122"/>
                    </a:endParaRPr>
                  </a:p>
                </p:txBody>
              </p:sp>
            </p:grpSp>
            <p:grpSp>
              <p:nvGrpSpPr>
                <p:cNvPr id="28" name="组合 27">
                  <a:extLst>
                    <a:ext uri="{FF2B5EF4-FFF2-40B4-BE49-F238E27FC236}">
                      <a16:creationId xmlns:a16="http://schemas.microsoft.com/office/drawing/2014/main" id="{22AD9CDC-4A4B-D49C-8E25-603ECE912318}"/>
                    </a:ext>
                  </a:extLst>
                </p:cNvPr>
                <p:cNvGrpSpPr/>
                <p:nvPr/>
              </p:nvGrpSpPr>
              <p:grpSpPr>
                <a:xfrm>
                  <a:off x="1042552" y="3565129"/>
                  <a:ext cx="10374130" cy="753857"/>
                  <a:chOff x="1042552" y="2745843"/>
                  <a:chExt cx="10374130" cy="753857"/>
                </a:xfrm>
              </p:grpSpPr>
              <p:sp>
                <p:nvSpPr>
                  <p:cNvPr id="39" name="矩形: 圆角 38">
                    <a:extLst>
                      <a:ext uri="{FF2B5EF4-FFF2-40B4-BE49-F238E27FC236}">
                        <a16:creationId xmlns:a16="http://schemas.microsoft.com/office/drawing/2014/main" id="{4CE15225-3E0A-D7F6-3312-79931D1FBC69}"/>
                      </a:ext>
                    </a:extLst>
                  </p:cNvPr>
                  <p:cNvSpPr/>
                  <p:nvPr/>
                </p:nvSpPr>
                <p:spPr>
                  <a:xfrm>
                    <a:off x="1042552" y="2745843"/>
                    <a:ext cx="1570534" cy="753857"/>
                  </a:xfrm>
                  <a:prstGeom prst="roundRect">
                    <a:avLst/>
                  </a:prstGeom>
                  <a:gradFill>
                    <a:gsLst>
                      <a:gs pos="0">
                        <a:schemeClr val="accent1"/>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latin typeface="Arial" panose="020B0604020202020204" pitchFamily="34" charset="0"/>
                        <a:ea typeface="微软雅黑" panose="020B0503020204020204" pitchFamily="34" charset="-122"/>
                      </a:rPr>
                      <a:t>运营机会点</a:t>
                    </a:r>
                  </a:p>
                </p:txBody>
              </p:sp>
              <p:sp>
                <p:nvSpPr>
                  <p:cNvPr id="40" name="文本框 39">
                    <a:extLst>
                      <a:ext uri="{FF2B5EF4-FFF2-40B4-BE49-F238E27FC236}">
                        <a16:creationId xmlns:a16="http://schemas.microsoft.com/office/drawing/2014/main" id="{F0E9D130-34C1-566F-7D74-C3DDA1CE7CA0}"/>
                      </a:ext>
                    </a:extLst>
                  </p:cNvPr>
                  <p:cNvSpPr txBox="1"/>
                  <p:nvPr/>
                </p:nvSpPr>
                <p:spPr>
                  <a:xfrm>
                    <a:off x="2613086" y="2859102"/>
                    <a:ext cx="2723224" cy="523220"/>
                  </a:xfrm>
                  <a:prstGeom prst="rect">
                    <a:avLst/>
                  </a:prstGeom>
                  <a:noFill/>
                </p:spPr>
                <p:txBody>
                  <a:bodyPr wrap="square">
                    <a:spAutoFit/>
                  </a:bodyPr>
                  <a:lstStyle/>
                  <a:p>
                    <a:pPr algn="ctr"/>
                    <a:r>
                      <a:rPr lang="zh-CN" altLang="en-US" sz="1400" b="1">
                        <a:solidFill>
                          <a:srgbClr val="7030A0"/>
                        </a:solidFill>
                        <a:latin typeface="Arial" panose="020B0604020202020204" pitchFamily="34" charset="0"/>
                        <a:ea typeface="微软雅黑" panose="020B0503020204020204" pitchFamily="34" charset="-122"/>
                      </a:rPr>
                      <a:t>流量天花板高</a:t>
                    </a:r>
                    <a:endParaRPr lang="en-US" altLang="zh-CN" sz="1400" b="1">
                      <a:solidFill>
                        <a:srgbClr val="7030A0"/>
                      </a:solidFill>
                      <a:latin typeface="Arial" panose="020B0604020202020204" pitchFamily="34" charset="0"/>
                      <a:ea typeface="微软雅黑" panose="020B0503020204020204" pitchFamily="34" charset="-122"/>
                    </a:endParaRPr>
                  </a:p>
                  <a:p>
                    <a:pPr algn="ctr"/>
                    <a:r>
                      <a:rPr lang="zh-CN" altLang="en-US" sz="1400" b="1">
                        <a:solidFill>
                          <a:srgbClr val="7030A0"/>
                        </a:solidFill>
                        <a:latin typeface="Arial" panose="020B0604020202020204" pitchFamily="34" charset="0"/>
                        <a:ea typeface="微软雅黑" panose="020B0503020204020204" pitchFamily="34" charset="-122"/>
                      </a:rPr>
                      <a:t>增长空间大</a:t>
                    </a:r>
                  </a:p>
                </p:txBody>
              </p:sp>
              <p:sp>
                <p:nvSpPr>
                  <p:cNvPr id="41" name="文本框 40">
                    <a:extLst>
                      <a:ext uri="{FF2B5EF4-FFF2-40B4-BE49-F238E27FC236}">
                        <a16:creationId xmlns:a16="http://schemas.microsoft.com/office/drawing/2014/main" id="{696ACC6C-CF29-03B9-C1D5-3CE09B138D51}"/>
                      </a:ext>
                    </a:extLst>
                  </p:cNvPr>
                  <p:cNvSpPr txBox="1"/>
                  <p:nvPr/>
                </p:nvSpPr>
                <p:spPr>
                  <a:xfrm>
                    <a:off x="5802667" y="2968881"/>
                    <a:ext cx="2723224" cy="307777"/>
                  </a:xfrm>
                  <a:prstGeom prst="rect">
                    <a:avLst/>
                  </a:prstGeom>
                  <a:noFill/>
                </p:spPr>
                <p:txBody>
                  <a:bodyPr wrap="square">
                    <a:spAutoFit/>
                  </a:bodyPr>
                  <a:lstStyle/>
                  <a:p>
                    <a:pPr algn="ctr"/>
                    <a:r>
                      <a:rPr lang="zh-CN" altLang="en-US" sz="1400">
                        <a:latin typeface="Arial" panose="020B0604020202020204" pitchFamily="34" charset="0"/>
                        <a:ea typeface="微软雅黑" panose="020B0503020204020204" pitchFamily="34" charset="-122"/>
                      </a:rPr>
                      <a:t>人群转化能力强</a:t>
                    </a:r>
                  </a:p>
                </p:txBody>
              </p:sp>
              <p:sp>
                <p:nvSpPr>
                  <p:cNvPr id="42" name="文本框 41">
                    <a:extLst>
                      <a:ext uri="{FF2B5EF4-FFF2-40B4-BE49-F238E27FC236}">
                        <a16:creationId xmlns:a16="http://schemas.microsoft.com/office/drawing/2014/main" id="{821DA732-F75B-08D1-4281-E859FD9780F2}"/>
                      </a:ext>
                    </a:extLst>
                  </p:cNvPr>
                  <p:cNvSpPr txBox="1"/>
                  <p:nvPr/>
                </p:nvSpPr>
                <p:spPr>
                  <a:xfrm>
                    <a:off x="8895423" y="2971101"/>
                    <a:ext cx="2521259" cy="305558"/>
                  </a:xfrm>
                  <a:prstGeom prst="rect">
                    <a:avLst/>
                  </a:prstGeom>
                  <a:noFill/>
                </p:spPr>
                <p:txBody>
                  <a:bodyPr wrap="square">
                    <a:spAutoFit/>
                  </a:bodyPr>
                  <a:lstStyle/>
                  <a:p>
                    <a:pPr algn="ctr"/>
                    <a:r>
                      <a:rPr lang="zh-CN" altLang="en-US" sz="1400">
                        <a:latin typeface="Arial" panose="020B0604020202020204" pitchFamily="34" charset="0"/>
                        <a:ea typeface="微软雅黑" panose="020B0503020204020204" pitchFamily="34" charset="-122"/>
                      </a:rPr>
                      <a:t>人群精准</a:t>
                    </a:r>
                  </a:p>
                </p:txBody>
              </p:sp>
            </p:grpSp>
            <p:grpSp>
              <p:nvGrpSpPr>
                <p:cNvPr id="29" name="组合 28">
                  <a:extLst>
                    <a:ext uri="{FF2B5EF4-FFF2-40B4-BE49-F238E27FC236}">
                      <a16:creationId xmlns:a16="http://schemas.microsoft.com/office/drawing/2014/main" id="{D0B231FE-BB4B-3764-2C95-7D28E8800285}"/>
                    </a:ext>
                  </a:extLst>
                </p:cNvPr>
                <p:cNvGrpSpPr/>
                <p:nvPr/>
              </p:nvGrpSpPr>
              <p:grpSpPr>
                <a:xfrm>
                  <a:off x="1042552" y="4384412"/>
                  <a:ext cx="10374130" cy="753857"/>
                  <a:chOff x="1042552" y="2745843"/>
                  <a:chExt cx="10374130" cy="753857"/>
                </a:xfrm>
              </p:grpSpPr>
              <p:sp>
                <p:nvSpPr>
                  <p:cNvPr id="35" name="矩形: 圆角 34">
                    <a:extLst>
                      <a:ext uri="{FF2B5EF4-FFF2-40B4-BE49-F238E27FC236}">
                        <a16:creationId xmlns:a16="http://schemas.microsoft.com/office/drawing/2014/main" id="{F13B90A0-C803-1B4F-29B9-8A41EE636B50}"/>
                      </a:ext>
                    </a:extLst>
                  </p:cNvPr>
                  <p:cNvSpPr/>
                  <p:nvPr/>
                </p:nvSpPr>
                <p:spPr>
                  <a:xfrm>
                    <a:off x="1042552" y="2745843"/>
                    <a:ext cx="1570534" cy="753857"/>
                  </a:xfrm>
                  <a:prstGeom prst="roundRect">
                    <a:avLst/>
                  </a:prstGeom>
                  <a:gradFill>
                    <a:gsLst>
                      <a:gs pos="0">
                        <a:schemeClr val="accent1"/>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latin typeface="Arial" panose="020B0604020202020204" pitchFamily="34" charset="0"/>
                        <a:ea typeface="微软雅黑" panose="020B0503020204020204" pitchFamily="34" charset="-122"/>
                      </a:rPr>
                      <a:t>竞争对手</a:t>
                    </a:r>
                  </a:p>
                </p:txBody>
              </p:sp>
              <p:sp>
                <p:nvSpPr>
                  <p:cNvPr id="36" name="文本框 35">
                    <a:extLst>
                      <a:ext uri="{FF2B5EF4-FFF2-40B4-BE49-F238E27FC236}">
                        <a16:creationId xmlns:a16="http://schemas.microsoft.com/office/drawing/2014/main" id="{4A5482F2-5739-5EC9-23C4-FE7008DDAB80}"/>
                      </a:ext>
                    </a:extLst>
                  </p:cNvPr>
                  <p:cNvSpPr txBox="1"/>
                  <p:nvPr/>
                </p:nvSpPr>
                <p:spPr>
                  <a:xfrm>
                    <a:off x="2613086" y="2968882"/>
                    <a:ext cx="2723224" cy="307777"/>
                  </a:xfrm>
                  <a:prstGeom prst="rect">
                    <a:avLst/>
                  </a:prstGeom>
                  <a:noFill/>
                </p:spPr>
                <p:txBody>
                  <a:bodyPr wrap="square">
                    <a:spAutoFit/>
                  </a:bodyPr>
                  <a:lstStyle/>
                  <a:p>
                    <a:pPr algn="ctr"/>
                    <a:r>
                      <a:rPr lang="zh-CN" altLang="en-US" sz="1400">
                        <a:latin typeface="Arial" panose="020B0604020202020204" pitchFamily="34" charset="0"/>
                        <a:ea typeface="微软雅黑" panose="020B0503020204020204" pitchFamily="34" charset="-122"/>
                      </a:rPr>
                      <a:t>抖音全量内容</a:t>
                    </a:r>
                  </a:p>
                </p:txBody>
              </p:sp>
              <p:sp>
                <p:nvSpPr>
                  <p:cNvPr id="37" name="文本框 36">
                    <a:extLst>
                      <a:ext uri="{FF2B5EF4-FFF2-40B4-BE49-F238E27FC236}">
                        <a16:creationId xmlns:a16="http://schemas.microsoft.com/office/drawing/2014/main" id="{FC79C548-D77F-8EFA-9CBC-AE6551E4D040}"/>
                      </a:ext>
                    </a:extLst>
                  </p:cNvPr>
                  <p:cNvSpPr txBox="1"/>
                  <p:nvPr/>
                </p:nvSpPr>
                <p:spPr>
                  <a:xfrm>
                    <a:off x="5802667" y="2968881"/>
                    <a:ext cx="2723224" cy="307777"/>
                  </a:xfrm>
                  <a:prstGeom prst="rect">
                    <a:avLst/>
                  </a:prstGeom>
                  <a:noFill/>
                </p:spPr>
                <p:txBody>
                  <a:bodyPr wrap="square">
                    <a:spAutoFit/>
                  </a:bodyPr>
                  <a:lstStyle/>
                  <a:p>
                    <a:pPr algn="ctr"/>
                    <a:r>
                      <a:rPr lang="zh-CN" altLang="en-US" sz="1400">
                        <a:latin typeface="Arial" panose="020B0604020202020204" pitchFamily="34" charset="0"/>
                        <a:ea typeface="微软雅黑" panose="020B0503020204020204" pitchFamily="34" charset="-122"/>
                      </a:rPr>
                      <a:t>电商、生活服务等业务体裁</a:t>
                    </a:r>
                  </a:p>
                </p:txBody>
              </p:sp>
              <p:sp>
                <p:nvSpPr>
                  <p:cNvPr id="38" name="文本框 37">
                    <a:extLst>
                      <a:ext uri="{FF2B5EF4-FFF2-40B4-BE49-F238E27FC236}">
                        <a16:creationId xmlns:a16="http://schemas.microsoft.com/office/drawing/2014/main" id="{5F82A4FE-5A40-2F35-5106-0FD4C5D1D44E}"/>
                      </a:ext>
                    </a:extLst>
                  </p:cNvPr>
                  <p:cNvSpPr txBox="1"/>
                  <p:nvPr/>
                </p:nvSpPr>
                <p:spPr>
                  <a:xfrm>
                    <a:off x="8895423" y="2971101"/>
                    <a:ext cx="2521259" cy="305558"/>
                  </a:xfrm>
                  <a:prstGeom prst="rect">
                    <a:avLst/>
                  </a:prstGeom>
                  <a:noFill/>
                </p:spPr>
                <p:txBody>
                  <a:bodyPr wrap="square">
                    <a:spAutoFit/>
                  </a:bodyPr>
                  <a:lstStyle/>
                  <a:p>
                    <a:pPr algn="ctr"/>
                    <a:r>
                      <a:rPr lang="zh-CN" altLang="en-US" sz="1400">
                        <a:latin typeface="Arial" panose="020B0604020202020204" pitchFamily="34" charset="0"/>
                        <a:ea typeface="微软雅黑" panose="020B0503020204020204" pitchFamily="34" charset="-122"/>
                      </a:rPr>
                      <a:t>广告素材</a:t>
                    </a:r>
                  </a:p>
                </p:txBody>
              </p:sp>
            </p:grpSp>
            <p:grpSp>
              <p:nvGrpSpPr>
                <p:cNvPr id="30" name="组合 29">
                  <a:extLst>
                    <a:ext uri="{FF2B5EF4-FFF2-40B4-BE49-F238E27FC236}">
                      <a16:creationId xmlns:a16="http://schemas.microsoft.com/office/drawing/2014/main" id="{504A093B-68B1-6DBD-5B59-F615335D0E13}"/>
                    </a:ext>
                  </a:extLst>
                </p:cNvPr>
                <p:cNvGrpSpPr/>
                <p:nvPr/>
              </p:nvGrpSpPr>
              <p:grpSpPr>
                <a:xfrm>
                  <a:off x="1042552" y="5203692"/>
                  <a:ext cx="10374130" cy="753857"/>
                  <a:chOff x="1042552" y="2745843"/>
                  <a:chExt cx="10374130" cy="753857"/>
                </a:xfrm>
              </p:grpSpPr>
              <p:sp>
                <p:nvSpPr>
                  <p:cNvPr id="31" name="矩形: 圆角 30">
                    <a:extLst>
                      <a:ext uri="{FF2B5EF4-FFF2-40B4-BE49-F238E27FC236}">
                        <a16:creationId xmlns:a16="http://schemas.microsoft.com/office/drawing/2014/main" id="{49507D4B-830E-9AFA-33EA-14AAA0ECA68B}"/>
                      </a:ext>
                    </a:extLst>
                  </p:cNvPr>
                  <p:cNvSpPr/>
                  <p:nvPr/>
                </p:nvSpPr>
                <p:spPr>
                  <a:xfrm>
                    <a:off x="1042552" y="2745843"/>
                    <a:ext cx="1570534" cy="753857"/>
                  </a:xfrm>
                  <a:prstGeom prst="roundRect">
                    <a:avLst/>
                  </a:prstGeom>
                  <a:gradFill>
                    <a:gsLst>
                      <a:gs pos="0">
                        <a:schemeClr val="accent1"/>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latin typeface="Arial" panose="020B0604020202020204" pitchFamily="34" charset="0"/>
                        <a:ea typeface="微软雅黑" panose="020B0503020204020204" pitchFamily="34" charset="-122"/>
                      </a:rPr>
                      <a:t>核心策略</a:t>
                    </a:r>
                  </a:p>
                </p:txBody>
              </p:sp>
              <p:sp>
                <p:nvSpPr>
                  <p:cNvPr id="32" name="文本框 31">
                    <a:extLst>
                      <a:ext uri="{FF2B5EF4-FFF2-40B4-BE49-F238E27FC236}">
                        <a16:creationId xmlns:a16="http://schemas.microsoft.com/office/drawing/2014/main" id="{E79B1ECC-B924-8AB7-3DC5-94D6354E4514}"/>
                      </a:ext>
                    </a:extLst>
                  </p:cNvPr>
                  <p:cNvSpPr txBox="1"/>
                  <p:nvPr/>
                </p:nvSpPr>
                <p:spPr>
                  <a:xfrm>
                    <a:off x="2613086" y="2968882"/>
                    <a:ext cx="2723224" cy="307777"/>
                  </a:xfrm>
                  <a:prstGeom prst="rect">
                    <a:avLst/>
                  </a:prstGeom>
                  <a:noFill/>
                </p:spPr>
                <p:txBody>
                  <a:bodyPr wrap="square">
                    <a:spAutoFit/>
                  </a:bodyPr>
                  <a:lstStyle/>
                  <a:p>
                    <a:pPr algn="ctr"/>
                    <a:r>
                      <a:rPr lang="zh-CN" altLang="en-US" sz="1400" b="1">
                        <a:solidFill>
                          <a:srgbClr val="7030A0"/>
                        </a:solidFill>
                        <a:latin typeface="Arial" panose="020B0604020202020204" pitchFamily="34" charset="0"/>
                        <a:ea typeface="微软雅黑" panose="020B0503020204020204" pitchFamily="34" charset="-122"/>
                      </a:rPr>
                      <a:t>优质内容</a:t>
                    </a:r>
                  </a:p>
                </p:txBody>
              </p:sp>
              <p:sp>
                <p:nvSpPr>
                  <p:cNvPr id="33" name="文本框 32">
                    <a:extLst>
                      <a:ext uri="{FF2B5EF4-FFF2-40B4-BE49-F238E27FC236}">
                        <a16:creationId xmlns:a16="http://schemas.microsoft.com/office/drawing/2014/main" id="{D880D21A-2286-1CAA-3115-402C9B5FFC7A}"/>
                      </a:ext>
                    </a:extLst>
                  </p:cNvPr>
                  <p:cNvSpPr txBox="1"/>
                  <p:nvPr/>
                </p:nvSpPr>
                <p:spPr>
                  <a:xfrm>
                    <a:off x="5802667" y="2968881"/>
                    <a:ext cx="2723224" cy="307777"/>
                  </a:xfrm>
                  <a:prstGeom prst="rect">
                    <a:avLst/>
                  </a:prstGeom>
                  <a:noFill/>
                </p:spPr>
                <p:txBody>
                  <a:bodyPr wrap="square">
                    <a:spAutoFit/>
                  </a:bodyPr>
                  <a:lstStyle/>
                  <a:p>
                    <a:pPr algn="ctr"/>
                    <a:r>
                      <a:rPr lang="zh-CN" altLang="en-US" sz="1400">
                        <a:latin typeface="Arial" panose="020B0604020202020204" pitchFamily="34" charset="0"/>
                        <a:ea typeface="微软雅黑" panose="020B0503020204020204" pitchFamily="34" charset="-122"/>
                      </a:rPr>
                      <a:t>好货，好机制，性价比</a:t>
                    </a:r>
                  </a:p>
                </p:txBody>
              </p:sp>
              <p:sp>
                <p:nvSpPr>
                  <p:cNvPr id="34" name="文本框 33">
                    <a:extLst>
                      <a:ext uri="{FF2B5EF4-FFF2-40B4-BE49-F238E27FC236}">
                        <a16:creationId xmlns:a16="http://schemas.microsoft.com/office/drawing/2014/main" id="{A8CE5B46-20D1-3F67-B660-9EF0511F1617}"/>
                      </a:ext>
                    </a:extLst>
                  </p:cNvPr>
                  <p:cNvSpPr txBox="1"/>
                  <p:nvPr/>
                </p:nvSpPr>
                <p:spPr>
                  <a:xfrm>
                    <a:off x="8895423" y="2971101"/>
                    <a:ext cx="2521259" cy="305558"/>
                  </a:xfrm>
                  <a:prstGeom prst="rect">
                    <a:avLst/>
                  </a:prstGeom>
                  <a:noFill/>
                </p:spPr>
                <p:txBody>
                  <a:bodyPr wrap="square">
                    <a:spAutoFit/>
                  </a:bodyPr>
                  <a:lstStyle/>
                  <a:p>
                    <a:pPr algn="ctr"/>
                    <a:r>
                      <a:rPr lang="zh-CN" altLang="en-US" sz="1400">
                        <a:latin typeface="Arial" panose="020B0604020202020204" pitchFamily="34" charset="0"/>
                        <a:ea typeface="微软雅黑" panose="020B0503020204020204" pitchFamily="34" charset="-122"/>
                      </a:rPr>
                      <a:t>精准投放，优质素材</a:t>
                    </a:r>
                  </a:p>
                </p:txBody>
              </p:sp>
            </p:grpSp>
          </p:grpSp>
          <p:cxnSp>
            <p:nvCxnSpPr>
              <p:cNvPr id="20" name="直接连接符 19">
                <a:extLst>
                  <a:ext uri="{FF2B5EF4-FFF2-40B4-BE49-F238E27FC236}">
                    <a16:creationId xmlns:a16="http://schemas.microsoft.com/office/drawing/2014/main" id="{35861DC5-F00B-D84F-211E-85C78EEBFD3D}"/>
                  </a:ext>
                </a:extLst>
              </p:cNvPr>
              <p:cNvCxnSpPr/>
              <p:nvPr/>
            </p:nvCxnSpPr>
            <p:spPr>
              <a:xfrm>
                <a:off x="5441559" y="2574203"/>
                <a:ext cx="0" cy="2956264"/>
              </a:xfrm>
              <a:prstGeom prst="line">
                <a:avLst/>
              </a:prstGeom>
              <a:ln w="12700">
                <a:gradFill flip="none" rotWithShape="1">
                  <a:gsLst>
                    <a:gs pos="0">
                      <a:srgbClr val="FFC000"/>
                    </a:gs>
                    <a:gs pos="100000">
                      <a:schemeClr val="bg1"/>
                    </a:gs>
                  </a:gsLst>
                  <a:path path="circle">
                    <a:fillToRect l="50000" t="50000" r="50000" b="50000"/>
                  </a:path>
                  <a:tileRect/>
                </a:gradFill>
                <a:prstDash val="dash"/>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id="{DEFA000E-6D9B-3D10-FBFA-805B4524872D}"/>
                  </a:ext>
                </a:extLst>
              </p:cNvPr>
              <p:cNvCxnSpPr/>
              <p:nvPr/>
            </p:nvCxnSpPr>
            <p:spPr>
              <a:xfrm>
                <a:off x="8761805" y="2694271"/>
                <a:ext cx="0" cy="2956264"/>
              </a:xfrm>
              <a:prstGeom prst="line">
                <a:avLst/>
              </a:prstGeom>
              <a:ln w="12700">
                <a:gradFill flip="none" rotWithShape="1">
                  <a:gsLst>
                    <a:gs pos="0">
                      <a:srgbClr val="FFC000"/>
                    </a:gs>
                    <a:gs pos="100000">
                      <a:schemeClr val="bg1"/>
                    </a:gs>
                  </a:gsLst>
                  <a:path path="circle">
                    <a:fillToRect l="50000" t="50000" r="50000" b="50000"/>
                  </a:path>
                  <a:tileRect/>
                </a:gradFill>
                <a:prstDash val="dash"/>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280536926"/>
      </p:ext>
    </p:extLst>
  </p:cSld>
  <p:clrMapOvr>
    <a:masterClrMapping/>
  </p:clrMapOvr>
  <p:transition spd="slow" advClick="0" advTm="0">
    <p:comb/>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5C130FC6-3A7F-618E-A0E9-23518C725FCA}"/>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02D75B10-6306-BA8D-C7A3-CFFFB46B41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733CE5B3-95C8-76E5-9FB6-1B6098CE671A}"/>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黄金彩宝类目深受女性用户喜爱</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7A80F449-52CF-8F92-8EDE-8D594B1C8A5A}"/>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23</a:t>
            </a:fld>
            <a:endParaRPr lang="zh-CN" altLang="en-US" sz="1000">
              <a:solidFill>
                <a:schemeClr val="tx1"/>
              </a:solidFill>
            </a:endParaRPr>
          </a:p>
        </p:txBody>
      </p:sp>
      <p:pic>
        <p:nvPicPr>
          <p:cNvPr id="3" name="图片 2">
            <a:extLst>
              <a:ext uri="{FF2B5EF4-FFF2-40B4-BE49-F238E27FC236}">
                <a16:creationId xmlns:a16="http://schemas.microsoft.com/office/drawing/2014/main" id="{6FF2DFAC-7B40-3399-9F4A-3013A4F6F8EA}"/>
              </a:ext>
            </a:extLst>
          </p:cNvPr>
          <p:cNvPicPr>
            <a:picLocks noChangeAspect="1"/>
          </p:cNvPicPr>
          <p:nvPr/>
        </p:nvPicPr>
        <p:blipFill>
          <a:blip r:embed="rId5"/>
          <a:stretch>
            <a:fillRect/>
          </a:stretch>
        </p:blipFill>
        <p:spPr>
          <a:xfrm>
            <a:off x="721206" y="2243170"/>
            <a:ext cx="3759393" cy="2971953"/>
          </a:xfrm>
          <a:prstGeom prst="rect">
            <a:avLst/>
          </a:prstGeom>
        </p:spPr>
      </p:pic>
      <p:sp>
        <p:nvSpPr>
          <p:cNvPr id="8" name="文本框 7">
            <a:extLst>
              <a:ext uri="{FF2B5EF4-FFF2-40B4-BE49-F238E27FC236}">
                <a16:creationId xmlns:a16="http://schemas.microsoft.com/office/drawing/2014/main" id="{BCCCB0D6-2023-36D8-216C-103CAB3B84D8}"/>
              </a:ext>
            </a:extLst>
          </p:cNvPr>
          <p:cNvSpPr txBox="1"/>
          <p:nvPr/>
        </p:nvSpPr>
        <p:spPr>
          <a:xfrm>
            <a:off x="4863422" y="2655391"/>
            <a:ext cx="6367644" cy="1843518"/>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a:t>2025年Q1黄金彩宝大盘同比2024年Q4增速</a:t>
            </a:r>
            <a:r>
              <a:rPr lang="zh-CN" altLang="en-US" sz="2000" b="1">
                <a:solidFill>
                  <a:srgbClr val="7030A0"/>
                </a:solidFill>
              </a:rPr>
              <a:t>100%+</a:t>
            </a:r>
            <a:endParaRPr lang="en-US" altLang="zh-CN" sz="1600" b="1">
              <a:solidFill>
                <a:srgbClr val="7030A0"/>
              </a:solidFill>
            </a:endParaRPr>
          </a:p>
          <a:p>
            <a:pPr marL="285750" indent="-285750">
              <a:lnSpc>
                <a:spcPct val="200000"/>
              </a:lnSpc>
              <a:buFont typeface="Arial" panose="020B0604020202020204" pitchFamily="34" charset="0"/>
              <a:buChar char="•"/>
            </a:pPr>
            <a:r>
              <a:rPr lang="zh-CN" altLang="en-US" sz="1600"/>
              <a:t>2025年Q1黄金彩宝的直播成交占比超</a:t>
            </a:r>
            <a:r>
              <a:rPr lang="zh-CN" altLang="en-US" sz="2000" b="1">
                <a:solidFill>
                  <a:srgbClr val="7030A0"/>
                </a:solidFill>
              </a:rPr>
              <a:t>80%+</a:t>
            </a:r>
            <a:endParaRPr lang="en-US" altLang="zh-CN" sz="1600" b="1">
              <a:solidFill>
                <a:srgbClr val="7030A0"/>
              </a:solidFill>
            </a:endParaRPr>
          </a:p>
          <a:p>
            <a:pPr marL="285750" indent="-285750">
              <a:lnSpc>
                <a:spcPct val="200000"/>
              </a:lnSpc>
              <a:buFont typeface="Arial" panose="020B0604020202020204" pitchFamily="34" charset="0"/>
              <a:buChar char="•"/>
            </a:pPr>
            <a:r>
              <a:rPr lang="zh-CN" altLang="en-US" sz="1600"/>
              <a:t>2025年截止到4月30日，下单用户中女性用户占比超</a:t>
            </a:r>
            <a:r>
              <a:rPr lang="zh-CN" altLang="en-US" sz="2000" b="1">
                <a:solidFill>
                  <a:srgbClr val="070D9A"/>
                </a:solidFill>
              </a:rPr>
              <a:t>80%+</a:t>
            </a:r>
            <a:endParaRPr lang="zh-CN" altLang="en-US" sz="1600" b="1">
              <a:solidFill>
                <a:srgbClr val="070D9A"/>
              </a:solidFill>
            </a:endParaRPr>
          </a:p>
        </p:txBody>
      </p:sp>
    </p:spTree>
    <p:extLst>
      <p:ext uri="{BB962C8B-B14F-4D97-AF65-F5344CB8AC3E}">
        <p14:creationId xmlns:p14="http://schemas.microsoft.com/office/powerpoint/2010/main" val="2054428513"/>
      </p:ext>
    </p:extLst>
  </p:cSld>
  <p:clrMapOvr>
    <a:masterClrMapping/>
  </p:clrMapOvr>
  <p:transition spd="slow" advClick="0" advTm="0">
    <p:comb/>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3080E271-9729-6B58-8282-2F9D2AFDBFF6}"/>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DA570768-D681-643B-FB0E-21E40140B77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5C47AAD3-0231-383F-54D6-385F15820DB4}"/>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用户为什么对黄金彩宝爱不释手</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072B2019-771B-4CCC-BB6D-8188B628BC4A}"/>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24</a:t>
            </a:fld>
            <a:endParaRPr lang="zh-CN" altLang="en-US" sz="1000">
              <a:solidFill>
                <a:schemeClr val="tx1"/>
              </a:solidFill>
            </a:endParaRPr>
          </a:p>
        </p:txBody>
      </p:sp>
      <p:grpSp>
        <p:nvGrpSpPr>
          <p:cNvPr id="3" name="îṧḷiḑé"/>
          <p:cNvGrpSpPr/>
          <p:nvPr/>
        </p:nvGrpSpPr>
        <p:grpSpPr>
          <a:xfrm>
            <a:off x="974472" y="2373650"/>
            <a:ext cx="9370554" cy="2015444"/>
            <a:chOff x="974472" y="2373650"/>
            <a:chExt cx="9370554" cy="2015444"/>
          </a:xfrm>
        </p:grpSpPr>
        <p:sp>
          <p:nvSpPr>
            <p:cNvPr id="2" name="íṥlïḓè">
              <a:extLst>
                <a:ext uri="{FF2B5EF4-FFF2-40B4-BE49-F238E27FC236}">
                  <a16:creationId xmlns:a16="http://schemas.microsoft.com/office/drawing/2014/main" id="{6D919BD7-BC1A-4E9F-9E37-05590113DF38}"/>
                </a:ext>
              </a:extLst>
            </p:cNvPr>
            <p:cNvSpPr txBox="1"/>
            <p:nvPr/>
          </p:nvSpPr>
          <p:spPr>
            <a:xfrm>
              <a:off x="974472" y="2733942"/>
              <a:ext cx="1207912" cy="1323439"/>
            </a:xfrm>
            <a:prstGeom prst="rect">
              <a:avLst/>
            </a:prstGeom>
            <a:noFill/>
            <a:effectLst>
              <a:outerShdw blurRad="127000" dist="76200" dir="2700000" algn="tl" rotWithShape="0">
                <a:schemeClr val="accent1">
                  <a:alpha val="20000"/>
                </a:schemeClr>
              </a:outerShdw>
            </a:effectLst>
          </p:spPr>
          <p:txBody>
            <a:bodyPr wrap="square" rtlCol="0">
              <a:spAutoFit/>
            </a:bodyPr>
            <a:lstStyle/>
            <a:p>
              <a:pPr algn="ctr"/>
              <a:r>
                <a:rPr lang="en-US" altLang="zh-CN" sz="8000" b="1" dirty="0">
                  <a:solidFill>
                    <a:schemeClr val="accent1"/>
                  </a:solidFill>
                  <a:latin typeface="Arial" panose="020B0604020202020204" pitchFamily="34" charset="0"/>
                  <a:ea typeface="微软雅黑" panose="020B0503020204020204" pitchFamily="34" charset="-122"/>
                </a:rPr>
                <a:t>1</a:t>
              </a:r>
            </a:p>
          </p:txBody>
        </p:sp>
        <p:sp>
          <p:nvSpPr>
            <p:cNvPr id="7" name="îSḷiďé">
              <a:extLst>
                <a:ext uri="{FF2B5EF4-FFF2-40B4-BE49-F238E27FC236}">
                  <a16:creationId xmlns:a16="http://schemas.microsoft.com/office/drawing/2014/main" id="{E5D5240F-7968-457C-B836-E10CCE658956}"/>
                </a:ext>
              </a:extLst>
            </p:cNvPr>
            <p:cNvSpPr txBox="1"/>
            <p:nvPr/>
          </p:nvSpPr>
          <p:spPr>
            <a:xfrm>
              <a:off x="4370008" y="2756395"/>
              <a:ext cx="1207912" cy="1323439"/>
            </a:xfrm>
            <a:prstGeom prst="rect">
              <a:avLst/>
            </a:prstGeom>
            <a:noFill/>
            <a:effectLst>
              <a:outerShdw blurRad="127000" dist="76200" dir="2700000" algn="tl" rotWithShape="0">
                <a:schemeClr val="accent4">
                  <a:alpha val="20000"/>
                </a:schemeClr>
              </a:outerShdw>
            </a:effectLst>
          </p:spPr>
          <p:txBody>
            <a:bodyPr wrap="square" rtlCol="0">
              <a:spAutoFit/>
            </a:bodyPr>
            <a:lstStyle/>
            <a:p>
              <a:pPr algn="ctr"/>
              <a:r>
                <a:rPr lang="en-US" altLang="zh-CN" sz="8000" b="1" dirty="0">
                  <a:solidFill>
                    <a:srgbClr val="070D9A"/>
                  </a:solidFill>
                  <a:latin typeface="Arial" panose="020B0604020202020204" pitchFamily="34" charset="0"/>
                  <a:ea typeface="微软雅黑" panose="020B0503020204020204" pitchFamily="34" charset="-122"/>
                </a:rPr>
                <a:t>2</a:t>
              </a:r>
            </a:p>
          </p:txBody>
        </p:sp>
        <p:sp>
          <p:nvSpPr>
            <p:cNvPr id="8" name="íślïḋe">
              <a:extLst>
                <a:ext uri="{FF2B5EF4-FFF2-40B4-BE49-F238E27FC236}">
                  <a16:creationId xmlns:a16="http://schemas.microsoft.com/office/drawing/2014/main" id="{D114D90B-C7F6-40D2-A22A-9D886164F2FD}"/>
                </a:ext>
              </a:extLst>
            </p:cNvPr>
            <p:cNvSpPr txBox="1"/>
            <p:nvPr/>
          </p:nvSpPr>
          <p:spPr>
            <a:xfrm>
              <a:off x="7765544" y="2756395"/>
              <a:ext cx="1207912" cy="1323439"/>
            </a:xfrm>
            <a:prstGeom prst="rect">
              <a:avLst/>
            </a:prstGeom>
            <a:noFill/>
            <a:effectLst>
              <a:outerShdw blurRad="127000" dist="76200" dir="2700000" algn="tl" rotWithShape="0">
                <a:schemeClr val="accent6">
                  <a:alpha val="20000"/>
                </a:schemeClr>
              </a:outerShdw>
            </a:effectLst>
          </p:spPr>
          <p:txBody>
            <a:bodyPr wrap="square" rtlCol="0">
              <a:spAutoFit/>
            </a:bodyPr>
            <a:lstStyle/>
            <a:p>
              <a:pPr algn="ctr"/>
              <a:r>
                <a:rPr lang="en-US" altLang="zh-CN" sz="8000" b="1" dirty="0">
                  <a:solidFill>
                    <a:srgbClr val="7030A0"/>
                  </a:solidFill>
                  <a:latin typeface="Arial" panose="020B0604020202020204" pitchFamily="34" charset="0"/>
                  <a:ea typeface="微软雅黑" panose="020B0503020204020204" pitchFamily="34" charset="-122"/>
                </a:rPr>
                <a:t>3</a:t>
              </a:r>
            </a:p>
          </p:txBody>
        </p:sp>
        <p:grpSp>
          <p:nvGrpSpPr>
            <p:cNvPr id="9" name="iŝḻïḍè">
              <a:extLst>
                <a:ext uri="{FF2B5EF4-FFF2-40B4-BE49-F238E27FC236}">
                  <a16:creationId xmlns:a16="http://schemas.microsoft.com/office/drawing/2014/main" id="{0088736F-F3CA-4D33-A11A-7FDE49D93307}"/>
                </a:ext>
              </a:extLst>
            </p:cNvPr>
            <p:cNvGrpSpPr/>
            <p:nvPr/>
          </p:nvGrpSpPr>
          <p:grpSpPr>
            <a:xfrm>
              <a:off x="1934567" y="2786219"/>
              <a:ext cx="1382997" cy="1106949"/>
              <a:chOff x="1884288" y="3641484"/>
              <a:chExt cx="1382997" cy="1106949"/>
            </a:xfrm>
          </p:grpSpPr>
          <p:sp>
            <p:nvSpPr>
              <p:cNvPr id="10" name="ïšḻiḋe">
                <a:extLst>
                  <a:ext uri="{FF2B5EF4-FFF2-40B4-BE49-F238E27FC236}">
                    <a16:creationId xmlns:a16="http://schemas.microsoft.com/office/drawing/2014/main" id="{9FC14094-5259-46E3-86E7-7D2E46018716}"/>
                  </a:ext>
                </a:extLst>
              </p:cNvPr>
              <p:cNvSpPr txBox="1"/>
              <p:nvPr/>
            </p:nvSpPr>
            <p:spPr>
              <a:xfrm>
                <a:off x="1971830" y="3641484"/>
                <a:ext cx="1207912" cy="369332"/>
              </a:xfrm>
              <a:prstGeom prst="rect">
                <a:avLst/>
              </a:prstGeom>
              <a:noFill/>
            </p:spPr>
            <p:txBody>
              <a:bodyPr wrap="square" rtlCol="0">
                <a:spAutoFit/>
              </a:bodyPr>
              <a:lstStyle/>
              <a:p>
                <a:pPr algn="ctr"/>
                <a:r>
                  <a:rPr lang="zh-CN" altLang="en-US" b="1">
                    <a:solidFill>
                      <a:schemeClr val="tx1">
                        <a:lumMod val="85000"/>
                        <a:lumOff val="15000"/>
                      </a:schemeClr>
                    </a:solidFill>
                    <a:latin typeface="Arial" panose="020B0604020202020204" pitchFamily="34" charset="0"/>
                    <a:ea typeface="微软雅黑" panose="020B0503020204020204" pitchFamily="34" charset="-122"/>
                  </a:rPr>
                  <a:t>情绪价值</a:t>
                </a:r>
                <a:endParaRPr lang="en-US" altLang="zh-CN" b="1" dirty="0">
                  <a:solidFill>
                    <a:schemeClr val="tx1">
                      <a:lumMod val="85000"/>
                      <a:lumOff val="15000"/>
                    </a:schemeClr>
                  </a:solidFill>
                  <a:latin typeface="Arial" panose="020B0604020202020204" pitchFamily="34" charset="0"/>
                  <a:ea typeface="微软雅黑" panose="020B0503020204020204" pitchFamily="34" charset="-122"/>
                </a:endParaRPr>
              </a:p>
            </p:txBody>
          </p:sp>
          <p:sp>
            <p:nvSpPr>
              <p:cNvPr id="17" name="iSḻídé">
                <a:extLst>
                  <a:ext uri="{FF2B5EF4-FFF2-40B4-BE49-F238E27FC236}">
                    <a16:creationId xmlns:a16="http://schemas.microsoft.com/office/drawing/2014/main" id="{C1273E08-918C-4DDF-A6DD-288443B658FA}"/>
                  </a:ext>
                </a:extLst>
              </p:cNvPr>
              <p:cNvSpPr txBox="1"/>
              <p:nvPr/>
            </p:nvSpPr>
            <p:spPr>
              <a:xfrm>
                <a:off x="1884288" y="4135060"/>
                <a:ext cx="1382997" cy="613373"/>
              </a:xfrm>
              <a:prstGeom prst="rect">
                <a:avLst/>
              </a:prstGeom>
              <a:noFill/>
            </p:spPr>
            <p:txBody>
              <a:bodyPr wrap="square" rtlCol="0">
                <a:spAutoFit/>
              </a:bodyPr>
              <a:lstStyle/>
              <a:p>
                <a:pPr algn="ctr">
                  <a:lnSpc>
                    <a:spcPct val="150000"/>
                  </a:lnSpc>
                </a:pPr>
                <a:r>
                  <a:rPr lang="zh-CN" altLang="en-US" sz="1200">
                    <a:latin typeface="Arial" panose="020B0604020202020204" pitchFamily="34" charset="0"/>
                    <a:ea typeface="微软雅黑" panose="020B0503020204020204" pitchFamily="34" charset="-122"/>
                  </a:rPr>
                  <a:t>精准匹配年轻群体的心理需求</a:t>
                </a:r>
                <a:endParaRPr lang="en-US" altLang="zh-CN" sz="1200" dirty="0">
                  <a:latin typeface="Arial" panose="020B0604020202020204" pitchFamily="34" charset="0"/>
                  <a:ea typeface="微软雅黑" panose="020B0503020204020204" pitchFamily="34" charset="-122"/>
                </a:endParaRPr>
              </a:p>
            </p:txBody>
          </p:sp>
        </p:grpSp>
        <p:grpSp>
          <p:nvGrpSpPr>
            <p:cNvPr id="14" name="ïṣ1íḓè">
              <a:extLst>
                <a:ext uri="{FF2B5EF4-FFF2-40B4-BE49-F238E27FC236}">
                  <a16:creationId xmlns:a16="http://schemas.microsoft.com/office/drawing/2014/main" id="{8987964F-73CD-427F-95BE-D72E9AA31A5A}"/>
                </a:ext>
              </a:extLst>
            </p:cNvPr>
            <p:cNvGrpSpPr/>
            <p:nvPr/>
          </p:nvGrpSpPr>
          <p:grpSpPr>
            <a:xfrm>
              <a:off x="8645805" y="2785952"/>
              <a:ext cx="1382997" cy="1106949"/>
              <a:chOff x="1884288" y="3641484"/>
              <a:chExt cx="1382997" cy="1106949"/>
            </a:xfrm>
          </p:grpSpPr>
          <p:sp>
            <p:nvSpPr>
              <p:cNvPr id="15" name="íš1íḋe">
                <a:extLst>
                  <a:ext uri="{FF2B5EF4-FFF2-40B4-BE49-F238E27FC236}">
                    <a16:creationId xmlns:a16="http://schemas.microsoft.com/office/drawing/2014/main" id="{8C3B6A79-673F-4077-8DA7-B520CE599852}"/>
                  </a:ext>
                </a:extLst>
              </p:cNvPr>
              <p:cNvSpPr txBox="1"/>
              <p:nvPr/>
            </p:nvSpPr>
            <p:spPr>
              <a:xfrm>
                <a:off x="1971830" y="3641484"/>
                <a:ext cx="1207912" cy="369332"/>
              </a:xfrm>
              <a:prstGeom prst="rect">
                <a:avLst/>
              </a:prstGeom>
              <a:noFill/>
            </p:spPr>
            <p:txBody>
              <a:bodyPr wrap="square" rtlCol="0">
                <a:spAutoFit/>
              </a:bodyPr>
              <a:lstStyle/>
              <a:p>
                <a:pPr algn="ctr"/>
                <a:r>
                  <a:rPr lang="zh-CN" altLang="en-US" b="1">
                    <a:solidFill>
                      <a:schemeClr val="tx1">
                        <a:lumMod val="85000"/>
                        <a:lumOff val="15000"/>
                      </a:schemeClr>
                    </a:solidFill>
                    <a:latin typeface="Arial" panose="020B0604020202020204" pitchFamily="34" charset="0"/>
                    <a:ea typeface="微软雅黑" panose="020B0503020204020204" pitchFamily="34" charset="-122"/>
                  </a:rPr>
                  <a:t>投资心理</a:t>
                </a:r>
                <a:endParaRPr lang="en-US" altLang="zh-CN" b="1" dirty="0">
                  <a:solidFill>
                    <a:schemeClr val="tx1">
                      <a:lumMod val="85000"/>
                      <a:lumOff val="15000"/>
                    </a:schemeClr>
                  </a:solidFill>
                  <a:latin typeface="Arial" panose="020B0604020202020204" pitchFamily="34" charset="0"/>
                  <a:ea typeface="微软雅黑" panose="020B0503020204020204" pitchFamily="34" charset="-122"/>
                </a:endParaRPr>
              </a:p>
            </p:txBody>
          </p:sp>
          <p:sp>
            <p:nvSpPr>
              <p:cNvPr id="16" name="iṥľiďe">
                <a:extLst>
                  <a:ext uri="{FF2B5EF4-FFF2-40B4-BE49-F238E27FC236}">
                    <a16:creationId xmlns:a16="http://schemas.microsoft.com/office/drawing/2014/main" id="{5F1F87C2-42F9-4E82-BA30-114A5B74A340}"/>
                  </a:ext>
                </a:extLst>
              </p:cNvPr>
              <p:cNvSpPr txBox="1"/>
              <p:nvPr/>
            </p:nvSpPr>
            <p:spPr>
              <a:xfrm>
                <a:off x="1884288" y="4135060"/>
                <a:ext cx="1382997" cy="613373"/>
              </a:xfrm>
              <a:prstGeom prst="rect">
                <a:avLst/>
              </a:prstGeom>
              <a:noFill/>
            </p:spPr>
            <p:txBody>
              <a:bodyPr wrap="square" rtlCol="0">
                <a:spAutoFit/>
              </a:bodyPr>
              <a:lstStyle/>
              <a:p>
                <a:pPr algn="ctr">
                  <a:lnSpc>
                    <a:spcPct val="150000"/>
                  </a:lnSpc>
                </a:pPr>
                <a:r>
                  <a:rPr lang="zh-CN" altLang="en-US" sz="1200">
                    <a:latin typeface="Arial" panose="020B0604020202020204" pitchFamily="34" charset="0"/>
                    <a:ea typeface="微软雅黑" panose="020B0503020204020204" pitchFamily="34" charset="-122"/>
                  </a:rPr>
                  <a:t>避险需求与消费升级的双重推动</a:t>
                </a:r>
                <a:endParaRPr lang="en-US" altLang="zh-CN" sz="1200" dirty="0">
                  <a:latin typeface="Arial" panose="020B0604020202020204" pitchFamily="34" charset="0"/>
                  <a:ea typeface="微软雅黑" panose="020B0503020204020204" pitchFamily="34" charset="-122"/>
                </a:endParaRPr>
              </a:p>
            </p:txBody>
          </p:sp>
        </p:grpSp>
        <p:sp>
          <p:nvSpPr>
            <p:cNvPr id="20" name="ïṡlïḓê">
              <a:extLst>
                <a:ext uri="{FF2B5EF4-FFF2-40B4-BE49-F238E27FC236}">
                  <a16:creationId xmlns:a16="http://schemas.microsoft.com/office/drawing/2014/main" id="{4EE3D004-ECFE-496E-B33C-1DA051CFC9AA}"/>
                </a:ext>
              </a:extLst>
            </p:cNvPr>
            <p:cNvSpPr/>
            <p:nvPr/>
          </p:nvSpPr>
          <p:spPr>
            <a:xfrm>
              <a:off x="1618345" y="2373651"/>
              <a:ext cx="2015443" cy="2015443"/>
            </a:xfrm>
            <a:custGeom>
              <a:avLst/>
              <a:gdLst>
                <a:gd name="connsiteX0" fmla="*/ 0 w 3376802"/>
                <a:gd name="connsiteY0" fmla="*/ 2463641 h 3376802"/>
                <a:gd name="connsiteX1" fmla="*/ 0 w 3376802"/>
                <a:gd name="connsiteY1" fmla="*/ 3162491 h 3376802"/>
                <a:gd name="connsiteX2" fmla="*/ 214313 w 3376802"/>
                <a:gd name="connsiteY2" fmla="*/ 3376803 h 3376802"/>
                <a:gd name="connsiteX3" fmla="*/ 3162491 w 3376802"/>
                <a:gd name="connsiteY3" fmla="*/ 3376803 h 3376802"/>
                <a:gd name="connsiteX4" fmla="*/ 3376803 w 3376802"/>
                <a:gd name="connsiteY4" fmla="*/ 3162491 h 3376802"/>
                <a:gd name="connsiteX5" fmla="*/ 3376803 w 3376802"/>
                <a:gd name="connsiteY5" fmla="*/ 214313 h 3376802"/>
                <a:gd name="connsiteX6" fmla="*/ 3162491 w 3376802"/>
                <a:gd name="connsiteY6" fmla="*/ 0 h 3376802"/>
                <a:gd name="connsiteX7" fmla="*/ 214313 w 3376802"/>
                <a:gd name="connsiteY7" fmla="*/ 0 h 3376802"/>
                <a:gd name="connsiteX8" fmla="*/ 0 w 3376802"/>
                <a:gd name="connsiteY8" fmla="*/ 214313 h 3376802"/>
                <a:gd name="connsiteX9" fmla="*/ 0 w 3376802"/>
                <a:gd name="connsiteY9" fmla="*/ 980218 h 3376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76802" h="3376802">
                  <a:moveTo>
                    <a:pt x="0" y="2463641"/>
                  </a:moveTo>
                  <a:lnTo>
                    <a:pt x="0" y="3162491"/>
                  </a:lnTo>
                  <a:cubicBezTo>
                    <a:pt x="0" y="3280886"/>
                    <a:pt x="95917" y="3376803"/>
                    <a:pt x="214313" y="3376803"/>
                  </a:cubicBezTo>
                  <a:lnTo>
                    <a:pt x="3162491" y="3376803"/>
                  </a:lnTo>
                  <a:cubicBezTo>
                    <a:pt x="3280886" y="3376803"/>
                    <a:pt x="3376803" y="3280886"/>
                    <a:pt x="3376803" y="3162491"/>
                  </a:cubicBezTo>
                  <a:lnTo>
                    <a:pt x="3376803" y="214313"/>
                  </a:lnTo>
                  <a:cubicBezTo>
                    <a:pt x="3376803" y="95917"/>
                    <a:pt x="3280886" y="0"/>
                    <a:pt x="3162491" y="0"/>
                  </a:cubicBezTo>
                  <a:lnTo>
                    <a:pt x="214313" y="0"/>
                  </a:lnTo>
                  <a:cubicBezTo>
                    <a:pt x="95917" y="0"/>
                    <a:pt x="0" y="95917"/>
                    <a:pt x="0" y="214313"/>
                  </a:cubicBezTo>
                  <a:lnTo>
                    <a:pt x="0" y="980218"/>
                  </a:lnTo>
                </a:path>
              </a:pathLst>
            </a:custGeom>
            <a:noFill/>
            <a:ln w="3175" cap="flat">
              <a:solidFill>
                <a:schemeClr val="accent1"/>
              </a:solidFill>
              <a:prstDash val="solid"/>
              <a:miter/>
            </a:ln>
          </p:spPr>
          <p:txBody>
            <a:bodyPr rtlCol="0" anchor="ctr"/>
            <a:lstStyle/>
            <a:p>
              <a:endParaRPr lang="zh-CN" altLang="en-US">
                <a:solidFill>
                  <a:schemeClr val="accent1"/>
                </a:solidFill>
              </a:endParaRPr>
            </a:p>
          </p:txBody>
        </p:sp>
        <p:sp>
          <p:nvSpPr>
            <p:cNvPr id="21" name="ïsḻïďe">
              <a:extLst>
                <a:ext uri="{FF2B5EF4-FFF2-40B4-BE49-F238E27FC236}">
                  <a16:creationId xmlns:a16="http://schemas.microsoft.com/office/drawing/2014/main" id="{AB0DEC1B-474D-4A7A-8A18-CF629C9D898A}"/>
                </a:ext>
              </a:extLst>
            </p:cNvPr>
            <p:cNvSpPr/>
            <p:nvPr/>
          </p:nvSpPr>
          <p:spPr>
            <a:xfrm>
              <a:off x="4973964" y="2373650"/>
              <a:ext cx="2015443" cy="2015443"/>
            </a:xfrm>
            <a:custGeom>
              <a:avLst/>
              <a:gdLst>
                <a:gd name="connsiteX0" fmla="*/ 0 w 3376802"/>
                <a:gd name="connsiteY0" fmla="*/ 2463641 h 3376802"/>
                <a:gd name="connsiteX1" fmla="*/ 0 w 3376802"/>
                <a:gd name="connsiteY1" fmla="*/ 3162491 h 3376802"/>
                <a:gd name="connsiteX2" fmla="*/ 214313 w 3376802"/>
                <a:gd name="connsiteY2" fmla="*/ 3376803 h 3376802"/>
                <a:gd name="connsiteX3" fmla="*/ 3162491 w 3376802"/>
                <a:gd name="connsiteY3" fmla="*/ 3376803 h 3376802"/>
                <a:gd name="connsiteX4" fmla="*/ 3376803 w 3376802"/>
                <a:gd name="connsiteY4" fmla="*/ 3162491 h 3376802"/>
                <a:gd name="connsiteX5" fmla="*/ 3376803 w 3376802"/>
                <a:gd name="connsiteY5" fmla="*/ 214313 h 3376802"/>
                <a:gd name="connsiteX6" fmla="*/ 3162491 w 3376802"/>
                <a:gd name="connsiteY6" fmla="*/ 0 h 3376802"/>
                <a:gd name="connsiteX7" fmla="*/ 214313 w 3376802"/>
                <a:gd name="connsiteY7" fmla="*/ 0 h 3376802"/>
                <a:gd name="connsiteX8" fmla="*/ 0 w 3376802"/>
                <a:gd name="connsiteY8" fmla="*/ 214313 h 3376802"/>
                <a:gd name="connsiteX9" fmla="*/ 0 w 3376802"/>
                <a:gd name="connsiteY9" fmla="*/ 980218 h 3376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76802" h="3376802">
                  <a:moveTo>
                    <a:pt x="0" y="2463641"/>
                  </a:moveTo>
                  <a:lnTo>
                    <a:pt x="0" y="3162491"/>
                  </a:lnTo>
                  <a:cubicBezTo>
                    <a:pt x="0" y="3280886"/>
                    <a:pt x="95917" y="3376803"/>
                    <a:pt x="214313" y="3376803"/>
                  </a:cubicBezTo>
                  <a:lnTo>
                    <a:pt x="3162491" y="3376803"/>
                  </a:lnTo>
                  <a:cubicBezTo>
                    <a:pt x="3280886" y="3376803"/>
                    <a:pt x="3376803" y="3280886"/>
                    <a:pt x="3376803" y="3162491"/>
                  </a:cubicBezTo>
                  <a:lnTo>
                    <a:pt x="3376803" y="214313"/>
                  </a:lnTo>
                  <a:cubicBezTo>
                    <a:pt x="3376803" y="95917"/>
                    <a:pt x="3280886" y="0"/>
                    <a:pt x="3162491" y="0"/>
                  </a:cubicBezTo>
                  <a:lnTo>
                    <a:pt x="214313" y="0"/>
                  </a:lnTo>
                  <a:cubicBezTo>
                    <a:pt x="95917" y="0"/>
                    <a:pt x="0" y="95917"/>
                    <a:pt x="0" y="214313"/>
                  </a:cubicBezTo>
                  <a:lnTo>
                    <a:pt x="0" y="980218"/>
                  </a:lnTo>
                </a:path>
              </a:pathLst>
            </a:custGeom>
            <a:noFill/>
            <a:ln w="3175" cap="flat">
              <a:solidFill>
                <a:srgbClr val="070D9A"/>
              </a:solidFill>
              <a:prstDash val="solid"/>
              <a:miter/>
            </a:ln>
          </p:spPr>
          <p:txBody>
            <a:bodyPr rtlCol="0" anchor="ctr"/>
            <a:lstStyle/>
            <a:p>
              <a:endParaRPr lang="zh-CN" altLang="en-US"/>
            </a:p>
          </p:txBody>
        </p:sp>
        <p:grpSp>
          <p:nvGrpSpPr>
            <p:cNvPr id="11" name="iślídé">
              <a:extLst>
                <a:ext uri="{FF2B5EF4-FFF2-40B4-BE49-F238E27FC236}">
                  <a16:creationId xmlns:a16="http://schemas.microsoft.com/office/drawing/2014/main" id="{2629D902-E468-4D72-8CE1-11E545EE055B}"/>
                </a:ext>
              </a:extLst>
            </p:cNvPr>
            <p:cNvGrpSpPr/>
            <p:nvPr/>
          </p:nvGrpSpPr>
          <p:grpSpPr>
            <a:xfrm>
              <a:off x="5290186" y="2785952"/>
              <a:ext cx="1382997" cy="1106949"/>
              <a:chOff x="1884288" y="3641484"/>
              <a:chExt cx="1382997" cy="1106949"/>
            </a:xfrm>
          </p:grpSpPr>
          <p:sp>
            <p:nvSpPr>
              <p:cNvPr id="12" name="ïsḷiḓè">
                <a:extLst>
                  <a:ext uri="{FF2B5EF4-FFF2-40B4-BE49-F238E27FC236}">
                    <a16:creationId xmlns:a16="http://schemas.microsoft.com/office/drawing/2014/main" id="{A8517E67-809D-4084-A29B-80CC8499B9F0}"/>
                  </a:ext>
                </a:extLst>
              </p:cNvPr>
              <p:cNvSpPr txBox="1"/>
              <p:nvPr/>
            </p:nvSpPr>
            <p:spPr>
              <a:xfrm>
                <a:off x="1971830" y="3641484"/>
                <a:ext cx="1207912" cy="369332"/>
              </a:xfrm>
              <a:prstGeom prst="rect">
                <a:avLst/>
              </a:prstGeom>
              <a:noFill/>
            </p:spPr>
            <p:txBody>
              <a:bodyPr wrap="square" rtlCol="0">
                <a:spAutoFit/>
              </a:bodyPr>
              <a:lstStyle/>
              <a:p>
                <a:pPr algn="ctr"/>
                <a:r>
                  <a:rPr lang="zh-CN" altLang="en-US" b="1">
                    <a:solidFill>
                      <a:schemeClr val="tx1">
                        <a:lumMod val="85000"/>
                        <a:lumOff val="15000"/>
                      </a:schemeClr>
                    </a:solidFill>
                    <a:latin typeface="Arial" panose="020B0604020202020204" pitchFamily="34" charset="0"/>
                    <a:ea typeface="微软雅黑" panose="020B0503020204020204" pitchFamily="34" charset="-122"/>
                  </a:rPr>
                  <a:t>寓意期许</a:t>
                </a:r>
                <a:endParaRPr lang="en-US" altLang="zh-CN" b="1" dirty="0">
                  <a:solidFill>
                    <a:schemeClr val="tx1">
                      <a:lumMod val="85000"/>
                      <a:lumOff val="15000"/>
                    </a:schemeClr>
                  </a:solidFill>
                  <a:latin typeface="Arial" panose="020B0604020202020204" pitchFamily="34" charset="0"/>
                  <a:ea typeface="微软雅黑" panose="020B0503020204020204" pitchFamily="34" charset="-122"/>
                </a:endParaRPr>
              </a:p>
            </p:txBody>
          </p:sp>
          <p:sp>
            <p:nvSpPr>
              <p:cNvPr id="13" name="iṥľïḑè">
                <a:extLst>
                  <a:ext uri="{FF2B5EF4-FFF2-40B4-BE49-F238E27FC236}">
                    <a16:creationId xmlns:a16="http://schemas.microsoft.com/office/drawing/2014/main" id="{4469003F-35A8-409E-B477-9A0C82D050F9}"/>
                  </a:ext>
                </a:extLst>
              </p:cNvPr>
              <p:cNvSpPr txBox="1"/>
              <p:nvPr/>
            </p:nvSpPr>
            <p:spPr>
              <a:xfrm>
                <a:off x="1884288" y="4135060"/>
                <a:ext cx="1382997" cy="613373"/>
              </a:xfrm>
              <a:prstGeom prst="rect">
                <a:avLst/>
              </a:prstGeom>
              <a:noFill/>
            </p:spPr>
            <p:txBody>
              <a:bodyPr wrap="square" rtlCol="0">
                <a:spAutoFit/>
              </a:bodyPr>
              <a:lstStyle/>
              <a:p>
                <a:pPr algn="ctr">
                  <a:lnSpc>
                    <a:spcPct val="150000"/>
                  </a:lnSpc>
                </a:pPr>
                <a:r>
                  <a:rPr lang="zh-CN" altLang="en-US" sz="1200">
                    <a:latin typeface="Arial" panose="020B0604020202020204" pitchFamily="34" charset="0"/>
                    <a:ea typeface="微软雅黑" panose="020B0503020204020204" pitchFamily="34" charset="-122"/>
                  </a:rPr>
                  <a:t>文化传统与心理暗示的深层驱动</a:t>
                </a:r>
                <a:endParaRPr lang="en-US" altLang="zh-CN" sz="1200" dirty="0">
                  <a:latin typeface="Arial" panose="020B0604020202020204" pitchFamily="34" charset="0"/>
                  <a:ea typeface="微软雅黑" panose="020B0503020204020204" pitchFamily="34" charset="-122"/>
                </a:endParaRPr>
              </a:p>
            </p:txBody>
          </p:sp>
        </p:grpSp>
        <p:sp>
          <p:nvSpPr>
            <p:cNvPr id="22" name="iṡ1ide">
              <a:extLst>
                <a:ext uri="{FF2B5EF4-FFF2-40B4-BE49-F238E27FC236}">
                  <a16:creationId xmlns:a16="http://schemas.microsoft.com/office/drawing/2014/main" id="{8258D59F-5492-4A62-BADE-20C3B8177292}"/>
                </a:ext>
              </a:extLst>
            </p:cNvPr>
            <p:cNvSpPr/>
            <p:nvPr/>
          </p:nvSpPr>
          <p:spPr>
            <a:xfrm>
              <a:off x="8329583" y="2373650"/>
              <a:ext cx="2015443" cy="2015443"/>
            </a:xfrm>
            <a:custGeom>
              <a:avLst/>
              <a:gdLst>
                <a:gd name="connsiteX0" fmla="*/ 0 w 3376802"/>
                <a:gd name="connsiteY0" fmla="*/ 2463641 h 3376802"/>
                <a:gd name="connsiteX1" fmla="*/ 0 w 3376802"/>
                <a:gd name="connsiteY1" fmla="*/ 3162491 h 3376802"/>
                <a:gd name="connsiteX2" fmla="*/ 214313 w 3376802"/>
                <a:gd name="connsiteY2" fmla="*/ 3376803 h 3376802"/>
                <a:gd name="connsiteX3" fmla="*/ 3162491 w 3376802"/>
                <a:gd name="connsiteY3" fmla="*/ 3376803 h 3376802"/>
                <a:gd name="connsiteX4" fmla="*/ 3376803 w 3376802"/>
                <a:gd name="connsiteY4" fmla="*/ 3162491 h 3376802"/>
                <a:gd name="connsiteX5" fmla="*/ 3376803 w 3376802"/>
                <a:gd name="connsiteY5" fmla="*/ 214313 h 3376802"/>
                <a:gd name="connsiteX6" fmla="*/ 3162491 w 3376802"/>
                <a:gd name="connsiteY6" fmla="*/ 0 h 3376802"/>
                <a:gd name="connsiteX7" fmla="*/ 214313 w 3376802"/>
                <a:gd name="connsiteY7" fmla="*/ 0 h 3376802"/>
                <a:gd name="connsiteX8" fmla="*/ 0 w 3376802"/>
                <a:gd name="connsiteY8" fmla="*/ 214313 h 3376802"/>
                <a:gd name="connsiteX9" fmla="*/ 0 w 3376802"/>
                <a:gd name="connsiteY9" fmla="*/ 980218 h 3376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76802" h="3376802">
                  <a:moveTo>
                    <a:pt x="0" y="2463641"/>
                  </a:moveTo>
                  <a:lnTo>
                    <a:pt x="0" y="3162491"/>
                  </a:lnTo>
                  <a:cubicBezTo>
                    <a:pt x="0" y="3280886"/>
                    <a:pt x="95917" y="3376803"/>
                    <a:pt x="214313" y="3376803"/>
                  </a:cubicBezTo>
                  <a:lnTo>
                    <a:pt x="3162491" y="3376803"/>
                  </a:lnTo>
                  <a:cubicBezTo>
                    <a:pt x="3280886" y="3376803"/>
                    <a:pt x="3376803" y="3280886"/>
                    <a:pt x="3376803" y="3162491"/>
                  </a:cubicBezTo>
                  <a:lnTo>
                    <a:pt x="3376803" y="214313"/>
                  </a:lnTo>
                  <a:cubicBezTo>
                    <a:pt x="3376803" y="95917"/>
                    <a:pt x="3280886" y="0"/>
                    <a:pt x="3162491" y="0"/>
                  </a:cubicBezTo>
                  <a:lnTo>
                    <a:pt x="214313" y="0"/>
                  </a:lnTo>
                  <a:cubicBezTo>
                    <a:pt x="95917" y="0"/>
                    <a:pt x="0" y="95917"/>
                    <a:pt x="0" y="214313"/>
                  </a:cubicBezTo>
                  <a:lnTo>
                    <a:pt x="0" y="980218"/>
                  </a:lnTo>
                </a:path>
              </a:pathLst>
            </a:custGeom>
            <a:noFill/>
            <a:ln w="3175" cap="flat">
              <a:solidFill>
                <a:srgbClr val="7030A0"/>
              </a:solidFill>
              <a:prstDash val="solid"/>
              <a:miter/>
            </a:ln>
          </p:spPr>
          <p:txBody>
            <a:bodyPr rtlCol="0" anchor="ctr"/>
            <a:lstStyle/>
            <a:p>
              <a:endParaRPr lang="zh-CN" altLang="en-US"/>
            </a:p>
          </p:txBody>
        </p:sp>
      </p:grpSp>
    </p:spTree>
    <p:extLst>
      <p:ext uri="{BB962C8B-B14F-4D97-AF65-F5344CB8AC3E}">
        <p14:creationId xmlns:p14="http://schemas.microsoft.com/office/powerpoint/2010/main" val="1976802292"/>
      </p:ext>
    </p:extLst>
  </p:cSld>
  <p:clrMapOvr>
    <a:masterClrMapping/>
  </p:clrMapOvr>
  <p:transition spd="slow" advClick="0" advTm="0">
    <p:comb/>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FC88CE2C-9429-5978-3A2C-E024D53897E5}"/>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11AD1CCF-BB93-E0D9-47B1-38F5042DFC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28017B59-7F4A-798E-C73B-0EBC4D15287B}"/>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情绪价值</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D9007582-5A10-4EE5-B91E-929E66C8562F}"/>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25</a:t>
            </a:fld>
            <a:endParaRPr lang="zh-CN" altLang="en-US" sz="1000">
              <a:solidFill>
                <a:schemeClr val="tx1"/>
              </a:solidFill>
            </a:endParaRPr>
          </a:p>
        </p:txBody>
      </p:sp>
      <p:grpSp>
        <p:nvGrpSpPr>
          <p:cNvPr id="18" name="组合 17">
            <a:extLst>
              <a:ext uri="{FF2B5EF4-FFF2-40B4-BE49-F238E27FC236}">
                <a16:creationId xmlns:a16="http://schemas.microsoft.com/office/drawing/2014/main" id="{EE688409-EE90-72F1-3026-C1B4B1262639}"/>
              </a:ext>
            </a:extLst>
          </p:cNvPr>
          <p:cNvGrpSpPr/>
          <p:nvPr/>
        </p:nvGrpSpPr>
        <p:grpSpPr>
          <a:xfrm>
            <a:off x="6959923" y="1449096"/>
            <a:ext cx="4533719" cy="4507289"/>
            <a:chOff x="7253089" y="1218751"/>
            <a:chExt cx="4533719" cy="4507289"/>
          </a:xfrm>
        </p:grpSpPr>
        <p:grpSp>
          <p:nvGrpSpPr>
            <p:cNvPr id="19" name="íṣlïďé">
              <a:extLst>
                <a:ext uri="{FF2B5EF4-FFF2-40B4-BE49-F238E27FC236}">
                  <a16:creationId xmlns:a16="http://schemas.microsoft.com/office/drawing/2014/main" id="{8859F1FA-3720-8ACA-1A7F-3A5E3E3549EA}"/>
                </a:ext>
              </a:extLst>
            </p:cNvPr>
            <p:cNvGrpSpPr/>
            <p:nvPr/>
          </p:nvGrpSpPr>
          <p:grpSpPr>
            <a:xfrm>
              <a:off x="7253089" y="1218751"/>
              <a:ext cx="4533719" cy="4507289"/>
              <a:chOff x="5941640" y="1115579"/>
              <a:chExt cx="5534984" cy="5502717"/>
            </a:xfrm>
          </p:grpSpPr>
          <p:sp>
            <p:nvSpPr>
              <p:cNvPr id="24" name="íṧḷîḋe">
                <a:extLst>
                  <a:ext uri="{FF2B5EF4-FFF2-40B4-BE49-F238E27FC236}">
                    <a16:creationId xmlns:a16="http://schemas.microsoft.com/office/drawing/2014/main" id="{A7C6C9B7-74E8-B705-51FD-3243519F3923}"/>
                  </a:ext>
                </a:extLst>
              </p:cNvPr>
              <p:cNvSpPr/>
              <p:nvPr/>
            </p:nvSpPr>
            <p:spPr>
              <a:xfrm rot="16200000" flipH="1">
                <a:off x="5961959" y="1103631"/>
                <a:ext cx="5494346" cy="5534983"/>
              </a:xfrm>
              <a:custGeom>
                <a:avLst/>
                <a:gdLst>
                  <a:gd name="connsiteX0" fmla="*/ 0 w 5016823"/>
                  <a:gd name="connsiteY0" fmla="*/ 5016823 h 5016823"/>
                  <a:gd name="connsiteX1" fmla="*/ 0 w 5016823"/>
                  <a:gd name="connsiteY1" fmla="*/ 0 h 5016823"/>
                  <a:gd name="connsiteX2" fmla="*/ 5016823 w 5016823"/>
                  <a:gd name="connsiteY2" fmla="*/ 5016823 h 5016823"/>
                  <a:gd name="connsiteX3" fmla="*/ 0 w 5016823"/>
                  <a:gd name="connsiteY3" fmla="*/ 5016823 h 5016823"/>
                  <a:gd name="connsiteX0" fmla="*/ 0 w 5016823"/>
                  <a:gd name="connsiteY0" fmla="*/ 5534983 h 5534983"/>
                  <a:gd name="connsiteX1" fmla="*/ 10160 w 5016823"/>
                  <a:gd name="connsiteY1" fmla="*/ 0 h 5534983"/>
                  <a:gd name="connsiteX2" fmla="*/ 5016823 w 5016823"/>
                  <a:gd name="connsiteY2" fmla="*/ 5534983 h 5534983"/>
                  <a:gd name="connsiteX3" fmla="*/ 0 w 5016823"/>
                  <a:gd name="connsiteY3" fmla="*/ 5534983 h 5534983"/>
                  <a:gd name="connsiteX0" fmla="*/ 0 w 5494345"/>
                  <a:gd name="connsiteY0" fmla="*/ 5534983 h 5534983"/>
                  <a:gd name="connsiteX1" fmla="*/ 10160 w 5494345"/>
                  <a:gd name="connsiteY1" fmla="*/ 0 h 5534983"/>
                  <a:gd name="connsiteX2" fmla="*/ 5494345 w 5494345"/>
                  <a:gd name="connsiteY2" fmla="*/ 5524823 h 5534983"/>
                  <a:gd name="connsiteX3" fmla="*/ 0 w 5494345"/>
                  <a:gd name="connsiteY3" fmla="*/ 5534983 h 5534983"/>
                </a:gdLst>
                <a:ahLst/>
                <a:cxnLst>
                  <a:cxn ang="0">
                    <a:pos x="connsiteX0" y="connsiteY0"/>
                  </a:cxn>
                  <a:cxn ang="0">
                    <a:pos x="connsiteX1" y="connsiteY1"/>
                  </a:cxn>
                  <a:cxn ang="0">
                    <a:pos x="connsiteX2" y="connsiteY2"/>
                  </a:cxn>
                  <a:cxn ang="0">
                    <a:pos x="connsiteX3" y="connsiteY3"/>
                  </a:cxn>
                </a:cxnLst>
                <a:rect l="l" t="t" r="r" b="b"/>
                <a:pathLst>
                  <a:path w="5494345" h="5534983">
                    <a:moveTo>
                      <a:pt x="0" y="5534983"/>
                    </a:moveTo>
                    <a:cubicBezTo>
                      <a:pt x="3387" y="3689989"/>
                      <a:pt x="6773" y="1844994"/>
                      <a:pt x="10160" y="0"/>
                    </a:cubicBezTo>
                    <a:lnTo>
                      <a:pt x="5494345" y="5524823"/>
                    </a:lnTo>
                    <a:lnTo>
                      <a:pt x="0" y="5534983"/>
                    </a:lnTo>
                    <a:close/>
                  </a:path>
                </a:pathLst>
              </a:custGeom>
              <a:solidFill>
                <a:schemeClr val="tx1">
                  <a:alpha val="56000"/>
                </a:schemeClr>
              </a:solidFill>
              <a:ln w="6350"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p>
            </p:txBody>
          </p:sp>
          <p:sp>
            <p:nvSpPr>
              <p:cNvPr id="25" name="ïṩ1ïḓé">
                <a:extLst>
                  <a:ext uri="{FF2B5EF4-FFF2-40B4-BE49-F238E27FC236}">
                    <a16:creationId xmlns:a16="http://schemas.microsoft.com/office/drawing/2014/main" id="{601DBD63-B79E-3016-9AB1-49887119F52B}"/>
                  </a:ext>
                </a:extLst>
              </p:cNvPr>
              <p:cNvSpPr/>
              <p:nvPr/>
            </p:nvSpPr>
            <p:spPr>
              <a:xfrm rot="16200000" flipH="1">
                <a:off x="6196535" y="860685"/>
                <a:ext cx="5025195" cy="5534983"/>
              </a:xfrm>
              <a:custGeom>
                <a:avLst/>
                <a:gdLst>
                  <a:gd name="connsiteX0" fmla="*/ 0 w 5016823"/>
                  <a:gd name="connsiteY0" fmla="*/ 5016823 h 5016823"/>
                  <a:gd name="connsiteX1" fmla="*/ 0 w 5016823"/>
                  <a:gd name="connsiteY1" fmla="*/ 0 h 5016823"/>
                  <a:gd name="connsiteX2" fmla="*/ 5016823 w 5016823"/>
                  <a:gd name="connsiteY2" fmla="*/ 5016823 h 5016823"/>
                  <a:gd name="connsiteX3" fmla="*/ 0 w 5016823"/>
                  <a:gd name="connsiteY3" fmla="*/ 5016823 h 5016823"/>
                  <a:gd name="connsiteX0" fmla="*/ 0 w 5016823"/>
                  <a:gd name="connsiteY0" fmla="*/ 5534983 h 5534983"/>
                  <a:gd name="connsiteX1" fmla="*/ 10160 w 5016823"/>
                  <a:gd name="connsiteY1" fmla="*/ 0 h 5534983"/>
                  <a:gd name="connsiteX2" fmla="*/ 5016823 w 5016823"/>
                  <a:gd name="connsiteY2" fmla="*/ 5534983 h 5534983"/>
                  <a:gd name="connsiteX3" fmla="*/ 0 w 5016823"/>
                  <a:gd name="connsiteY3" fmla="*/ 5534983 h 5534983"/>
                </a:gdLst>
                <a:ahLst/>
                <a:cxnLst>
                  <a:cxn ang="0">
                    <a:pos x="connsiteX0" y="connsiteY0"/>
                  </a:cxn>
                  <a:cxn ang="0">
                    <a:pos x="connsiteX1" y="connsiteY1"/>
                  </a:cxn>
                  <a:cxn ang="0">
                    <a:pos x="connsiteX2" y="connsiteY2"/>
                  </a:cxn>
                  <a:cxn ang="0">
                    <a:pos x="connsiteX3" y="connsiteY3"/>
                  </a:cxn>
                </a:cxnLst>
                <a:rect l="l" t="t" r="r" b="b"/>
                <a:pathLst>
                  <a:path w="5016823" h="5534983">
                    <a:moveTo>
                      <a:pt x="0" y="5534983"/>
                    </a:moveTo>
                    <a:cubicBezTo>
                      <a:pt x="3387" y="3689989"/>
                      <a:pt x="6773" y="1844994"/>
                      <a:pt x="10160" y="0"/>
                    </a:cubicBezTo>
                    <a:lnTo>
                      <a:pt x="5016823" y="5534983"/>
                    </a:lnTo>
                    <a:lnTo>
                      <a:pt x="0" y="5534983"/>
                    </a:lnTo>
                    <a:close/>
                  </a:path>
                </a:pathLst>
              </a:custGeom>
              <a:solidFill>
                <a:schemeClr val="tx1">
                  <a:alpha val="88000"/>
                </a:schemeClr>
              </a:solidFill>
              <a:ln w="6350"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p>
            </p:txBody>
          </p:sp>
        </p:grpSp>
        <p:sp>
          <p:nvSpPr>
            <p:cNvPr id="23" name="ïṥḷiḑê">
              <a:extLst>
                <a:ext uri="{FF2B5EF4-FFF2-40B4-BE49-F238E27FC236}">
                  <a16:creationId xmlns:a16="http://schemas.microsoft.com/office/drawing/2014/main" id="{85810007-27DA-F246-9E1A-AA3C517F1D13}"/>
                </a:ext>
              </a:extLst>
            </p:cNvPr>
            <p:cNvSpPr/>
            <p:nvPr/>
          </p:nvSpPr>
          <p:spPr bwMode="auto">
            <a:xfrm>
              <a:off x="7677780" y="1238347"/>
              <a:ext cx="4109028" cy="4110328"/>
            </a:xfrm>
            <a:custGeom>
              <a:avLst/>
              <a:gdLst>
                <a:gd name="T0" fmla="*/ 3160 w 3160"/>
                <a:gd name="T1" fmla="*/ 0 h 3161"/>
                <a:gd name="T2" fmla="*/ 0 w 3160"/>
                <a:gd name="T3" fmla="*/ 0 h 3161"/>
                <a:gd name="T4" fmla="*/ 3160 w 3160"/>
                <a:gd name="T5" fmla="*/ 3161 h 3161"/>
                <a:gd name="T6" fmla="*/ 3160 w 3160"/>
                <a:gd name="T7" fmla="*/ 0 h 3161"/>
              </a:gdLst>
              <a:ahLst/>
              <a:cxnLst>
                <a:cxn ang="0">
                  <a:pos x="T0" y="T1"/>
                </a:cxn>
                <a:cxn ang="0">
                  <a:pos x="T2" y="T3"/>
                </a:cxn>
                <a:cxn ang="0">
                  <a:pos x="T4" y="T5"/>
                </a:cxn>
                <a:cxn ang="0">
                  <a:pos x="T6" y="T7"/>
                </a:cxn>
              </a:cxnLst>
              <a:rect l="0" t="0" r="r" b="b"/>
              <a:pathLst>
                <a:path w="3160" h="3161">
                  <a:moveTo>
                    <a:pt x="3160" y="0"/>
                  </a:moveTo>
                  <a:lnTo>
                    <a:pt x="0" y="0"/>
                  </a:lnTo>
                  <a:lnTo>
                    <a:pt x="3160" y="3161"/>
                  </a:lnTo>
                  <a:lnTo>
                    <a:pt x="3160" y="0"/>
                  </a:lnTo>
                  <a:close/>
                </a:path>
              </a:pathLst>
            </a:custGeom>
            <a:blipFill dpi="0" rotWithShape="1">
              <a:blip r:embed="rId5">
                <a:extLst>
                  <a:ext uri="{28A0092B-C50C-407E-A947-70E740481C1C}">
                    <a14:useLocalDpi xmlns:a14="http://schemas.microsoft.com/office/drawing/2010/main" val="0"/>
                  </a:ext>
                </a:extLst>
              </a:blip>
              <a:srcRect/>
              <a:stretch>
                <a:fillRect l="-2000" r="-43000"/>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grpSp>
      <p:sp>
        <p:nvSpPr>
          <p:cNvPr id="26" name="矩形: 圆角 25">
            <a:extLst>
              <a:ext uri="{FF2B5EF4-FFF2-40B4-BE49-F238E27FC236}">
                <a16:creationId xmlns:a16="http://schemas.microsoft.com/office/drawing/2014/main" id="{4232603E-40B3-9824-FDBB-9007A73BF5DD}"/>
              </a:ext>
            </a:extLst>
          </p:cNvPr>
          <p:cNvSpPr/>
          <p:nvPr/>
        </p:nvSpPr>
        <p:spPr>
          <a:xfrm>
            <a:off x="886478" y="2219481"/>
            <a:ext cx="10467321" cy="3588005"/>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7" name="矩形: 圆角 26">
            <a:extLst>
              <a:ext uri="{FF2B5EF4-FFF2-40B4-BE49-F238E27FC236}">
                <a16:creationId xmlns:a16="http://schemas.microsoft.com/office/drawing/2014/main" id="{6548D381-626F-8808-7A04-45C125EA5DDB}"/>
              </a:ext>
            </a:extLst>
          </p:cNvPr>
          <p:cNvSpPr/>
          <p:nvPr/>
        </p:nvSpPr>
        <p:spPr>
          <a:xfrm>
            <a:off x="886478" y="1537489"/>
            <a:ext cx="3867006" cy="4561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精准匹配年轻群体的心理需求</a:t>
            </a:r>
          </a:p>
        </p:txBody>
      </p:sp>
      <p:sp>
        <p:nvSpPr>
          <p:cNvPr id="29" name="文本框 28">
            <a:extLst>
              <a:ext uri="{FF2B5EF4-FFF2-40B4-BE49-F238E27FC236}">
                <a16:creationId xmlns:a16="http://schemas.microsoft.com/office/drawing/2014/main" id="{A9AE254B-0A30-62CD-0EAC-B098672556F9}"/>
              </a:ext>
            </a:extLst>
          </p:cNvPr>
          <p:cNvSpPr txBox="1"/>
          <p:nvPr/>
        </p:nvSpPr>
        <p:spPr>
          <a:xfrm>
            <a:off x="1112094" y="2537758"/>
            <a:ext cx="7388191" cy="2951449"/>
          </a:xfrm>
          <a:prstGeom prst="rect">
            <a:avLst/>
          </a:prstGeom>
          <a:noFill/>
        </p:spPr>
        <p:txBody>
          <a:bodyPr wrap="square">
            <a:spAutoFit/>
          </a:bodyPr>
          <a:lstStyle/>
          <a:p>
            <a:pPr>
              <a:lnSpc>
                <a:spcPct val="150000"/>
              </a:lnSpc>
            </a:pPr>
            <a:r>
              <a:rPr lang="zh-CN" altLang="en-US"/>
              <a:t>社交货币属性与悦己消费：</a:t>
            </a:r>
            <a:endParaRPr lang="en-US" altLang="zh-CN"/>
          </a:p>
          <a:p>
            <a:pPr>
              <a:lnSpc>
                <a:spcPct val="150000"/>
              </a:lnSpc>
            </a:pPr>
            <a:r>
              <a:rPr lang="zh-CN" altLang="en-US"/>
              <a:t>P联名与潮流元素：某品牌联名旺仔牛奶糖、曼卡龙联名《甄嬛传》等，将传统珠宝与现代流行文化结合，满足年轻人对“独特表达”的需求。</a:t>
            </a:r>
            <a:endParaRPr lang="en-US" altLang="zh-CN"/>
          </a:p>
          <a:p>
            <a:pPr>
              <a:lnSpc>
                <a:spcPct val="150000"/>
              </a:lnSpc>
            </a:pPr>
            <a:endParaRPr lang="en-US" altLang="zh-CN"/>
          </a:p>
          <a:p>
            <a:pPr>
              <a:lnSpc>
                <a:spcPct val="150000"/>
              </a:lnSpc>
            </a:pPr>
            <a:r>
              <a:rPr lang="zh-CN" altLang="en-US"/>
              <a:t>轻量化产品：黄金贴纸(如“公主请发财”)、小金豆(0.1g起售)等小克重产品，以“两杯奶茶钱”的低门槛吸引年轻人，既满足“存金理财”的仪式感，又符合轻奢消费趋势。</a:t>
            </a:r>
          </a:p>
        </p:txBody>
      </p:sp>
    </p:spTree>
    <p:extLst>
      <p:ext uri="{BB962C8B-B14F-4D97-AF65-F5344CB8AC3E}">
        <p14:creationId xmlns:p14="http://schemas.microsoft.com/office/powerpoint/2010/main" val="224785533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A328973C-3A84-7024-F0A6-488E75465499}"/>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28883711-3D0D-AF78-BFA0-191164F9E8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CB95A15F-D488-C8CE-7711-8C08DB87B300}"/>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寓意期许</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DBDCB407-C385-B87B-938D-1094945D2153}"/>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26</a:t>
            </a:fld>
            <a:endParaRPr lang="zh-CN" altLang="en-US" sz="1000">
              <a:solidFill>
                <a:schemeClr val="tx1"/>
              </a:solidFill>
            </a:endParaRPr>
          </a:p>
        </p:txBody>
      </p:sp>
      <p:grpSp>
        <p:nvGrpSpPr>
          <p:cNvPr id="18" name="组合 17">
            <a:extLst>
              <a:ext uri="{FF2B5EF4-FFF2-40B4-BE49-F238E27FC236}">
                <a16:creationId xmlns:a16="http://schemas.microsoft.com/office/drawing/2014/main" id="{8E519EE3-5C77-A884-31A5-D7425FE5E414}"/>
              </a:ext>
            </a:extLst>
          </p:cNvPr>
          <p:cNvGrpSpPr/>
          <p:nvPr/>
        </p:nvGrpSpPr>
        <p:grpSpPr>
          <a:xfrm>
            <a:off x="6959923" y="1449096"/>
            <a:ext cx="4533719" cy="4507289"/>
            <a:chOff x="7253089" y="1218751"/>
            <a:chExt cx="4533719" cy="4507289"/>
          </a:xfrm>
        </p:grpSpPr>
        <p:grpSp>
          <p:nvGrpSpPr>
            <p:cNvPr id="19" name="íṣlïďé">
              <a:extLst>
                <a:ext uri="{FF2B5EF4-FFF2-40B4-BE49-F238E27FC236}">
                  <a16:creationId xmlns:a16="http://schemas.microsoft.com/office/drawing/2014/main" id="{8B029821-E42C-D4C6-6C5C-0B3BC2539A9B}"/>
                </a:ext>
              </a:extLst>
            </p:cNvPr>
            <p:cNvGrpSpPr/>
            <p:nvPr/>
          </p:nvGrpSpPr>
          <p:grpSpPr>
            <a:xfrm>
              <a:off x="7253089" y="1218751"/>
              <a:ext cx="4533719" cy="4507289"/>
              <a:chOff x="5941640" y="1115579"/>
              <a:chExt cx="5534984" cy="5502717"/>
            </a:xfrm>
          </p:grpSpPr>
          <p:sp>
            <p:nvSpPr>
              <p:cNvPr id="24" name="íṧḷîḋe">
                <a:extLst>
                  <a:ext uri="{FF2B5EF4-FFF2-40B4-BE49-F238E27FC236}">
                    <a16:creationId xmlns:a16="http://schemas.microsoft.com/office/drawing/2014/main" id="{C1222102-3C8C-F711-C8F7-3237D53B9299}"/>
                  </a:ext>
                </a:extLst>
              </p:cNvPr>
              <p:cNvSpPr/>
              <p:nvPr/>
            </p:nvSpPr>
            <p:spPr>
              <a:xfrm rot="16200000" flipH="1">
                <a:off x="5961959" y="1103631"/>
                <a:ext cx="5494346" cy="5534983"/>
              </a:xfrm>
              <a:custGeom>
                <a:avLst/>
                <a:gdLst>
                  <a:gd name="connsiteX0" fmla="*/ 0 w 5016823"/>
                  <a:gd name="connsiteY0" fmla="*/ 5016823 h 5016823"/>
                  <a:gd name="connsiteX1" fmla="*/ 0 w 5016823"/>
                  <a:gd name="connsiteY1" fmla="*/ 0 h 5016823"/>
                  <a:gd name="connsiteX2" fmla="*/ 5016823 w 5016823"/>
                  <a:gd name="connsiteY2" fmla="*/ 5016823 h 5016823"/>
                  <a:gd name="connsiteX3" fmla="*/ 0 w 5016823"/>
                  <a:gd name="connsiteY3" fmla="*/ 5016823 h 5016823"/>
                  <a:gd name="connsiteX0" fmla="*/ 0 w 5016823"/>
                  <a:gd name="connsiteY0" fmla="*/ 5534983 h 5534983"/>
                  <a:gd name="connsiteX1" fmla="*/ 10160 w 5016823"/>
                  <a:gd name="connsiteY1" fmla="*/ 0 h 5534983"/>
                  <a:gd name="connsiteX2" fmla="*/ 5016823 w 5016823"/>
                  <a:gd name="connsiteY2" fmla="*/ 5534983 h 5534983"/>
                  <a:gd name="connsiteX3" fmla="*/ 0 w 5016823"/>
                  <a:gd name="connsiteY3" fmla="*/ 5534983 h 5534983"/>
                  <a:gd name="connsiteX0" fmla="*/ 0 w 5494345"/>
                  <a:gd name="connsiteY0" fmla="*/ 5534983 h 5534983"/>
                  <a:gd name="connsiteX1" fmla="*/ 10160 w 5494345"/>
                  <a:gd name="connsiteY1" fmla="*/ 0 h 5534983"/>
                  <a:gd name="connsiteX2" fmla="*/ 5494345 w 5494345"/>
                  <a:gd name="connsiteY2" fmla="*/ 5524823 h 5534983"/>
                  <a:gd name="connsiteX3" fmla="*/ 0 w 5494345"/>
                  <a:gd name="connsiteY3" fmla="*/ 5534983 h 5534983"/>
                </a:gdLst>
                <a:ahLst/>
                <a:cxnLst>
                  <a:cxn ang="0">
                    <a:pos x="connsiteX0" y="connsiteY0"/>
                  </a:cxn>
                  <a:cxn ang="0">
                    <a:pos x="connsiteX1" y="connsiteY1"/>
                  </a:cxn>
                  <a:cxn ang="0">
                    <a:pos x="connsiteX2" y="connsiteY2"/>
                  </a:cxn>
                  <a:cxn ang="0">
                    <a:pos x="connsiteX3" y="connsiteY3"/>
                  </a:cxn>
                </a:cxnLst>
                <a:rect l="l" t="t" r="r" b="b"/>
                <a:pathLst>
                  <a:path w="5494345" h="5534983">
                    <a:moveTo>
                      <a:pt x="0" y="5534983"/>
                    </a:moveTo>
                    <a:cubicBezTo>
                      <a:pt x="3387" y="3689989"/>
                      <a:pt x="6773" y="1844994"/>
                      <a:pt x="10160" y="0"/>
                    </a:cubicBezTo>
                    <a:lnTo>
                      <a:pt x="5494345" y="5524823"/>
                    </a:lnTo>
                    <a:lnTo>
                      <a:pt x="0" y="5534983"/>
                    </a:lnTo>
                    <a:close/>
                  </a:path>
                </a:pathLst>
              </a:custGeom>
              <a:solidFill>
                <a:schemeClr val="tx1">
                  <a:alpha val="56000"/>
                </a:schemeClr>
              </a:solidFill>
              <a:ln w="6350"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p>
            </p:txBody>
          </p:sp>
          <p:sp>
            <p:nvSpPr>
              <p:cNvPr id="25" name="ïṩ1ïḓé">
                <a:extLst>
                  <a:ext uri="{FF2B5EF4-FFF2-40B4-BE49-F238E27FC236}">
                    <a16:creationId xmlns:a16="http://schemas.microsoft.com/office/drawing/2014/main" id="{3B639BB1-E89A-1F09-05BE-9BD8B6D79FF7}"/>
                  </a:ext>
                </a:extLst>
              </p:cNvPr>
              <p:cNvSpPr/>
              <p:nvPr/>
            </p:nvSpPr>
            <p:spPr>
              <a:xfrm rot="16200000" flipH="1">
                <a:off x="6196535" y="860685"/>
                <a:ext cx="5025195" cy="5534983"/>
              </a:xfrm>
              <a:custGeom>
                <a:avLst/>
                <a:gdLst>
                  <a:gd name="connsiteX0" fmla="*/ 0 w 5016823"/>
                  <a:gd name="connsiteY0" fmla="*/ 5016823 h 5016823"/>
                  <a:gd name="connsiteX1" fmla="*/ 0 w 5016823"/>
                  <a:gd name="connsiteY1" fmla="*/ 0 h 5016823"/>
                  <a:gd name="connsiteX2" fmla="*/ 5016823 w 5016823"/>
                  <a:gd name="connsiteY2" fmla="*/ 5016823 h 5016823"/>
                  <a:gd name="connsiteX3" fmla="*/ 0 w 5016823"/>
                  <a:gd name="connsiteY3" fmla="*/ 5016823 h 5016823"/>
                  <a:gd name="connsiteX0" fmla="*/ 0 w 5016823"/>
                  <a:gd name="connsiteY0" fmla="*/ 5534983 h 5534983"/>
                  <a:gd name="connsiteX1" fmla="*/ 10160 w 5016823"/>
                  <a:gd name="connsiteY1" fmla="*/ 0 h 5534983"/>
                  <a:gd name="connsiteX2" fmla="*/ 5016823 w 5016823"/>
                  <a:gd name="connsiteY2" fmla="*/ 5534983 h 5534983"/>
                  <a:gd name="connsiteX3" fmla="*/ 0 w 5016823"/>
                  <a:gd name="connsiteY3" fmla="*/ 5534983 h 5534983"/>
                </a:gdLst>
                <a:ahLst/>
                <a:cxnLst>
                  <a:cxn ang="0">
                    <a:pos x="connsiteX0" y="connsiteY0"/>
                  </a:cxn>
                  <a:cxn ang="0">
                    <a:pos x="connsiteX1" y="connsiteY1"/>
                  </a:cxn>
                  <a:cxn ang="0">
                    <a:pos x="connsiteX2" y="connsiteY2"/>
                  </a:cxn>
                  <a:cxn ang="0">
                    <a:pos x="connsiteX3" y="connsiteY3"/>
                  </a:cxn>
                </a:cxnLst>
                <a:rect l="l" t="t" r="r" b="b"/>
                <a:pathLst>
                  <a:path w="5016823" h="5534983">
                    <a:moveTo>
                      <a:pt x="0" y="5534983"/>
                    </a:moveTo>
                    <a:cubicBezTo>
                      <a:pt x="3387" y="3689989"/>
                      <a:pt x="6773" y="1844994"/>
                      <a:pt x="10160" y="0"/>
                    </a:cubicBezTo>
                    <a:lnTo>
                      <a:pt x="5016823" y="5534983"/>
                    </a:lnTo>
                    <a:lnTo>
                      <a:pt x="0" y="5534983"/>
                    </a:lnTo>
                    <a:close/>
                  </a:path>
                </a:pathLst>
              </a:custGeom>
              <a:solidFill>
                <a:schemeClr val="tx1">
                  <a:alpha val="88000"/>
                </a:schemeClr>
              </a:solidFill>
              <a:ln w="6350"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p>
            </p:txBody>
          </p:sp>
        </p:grpSp>
        <p:sp>
          <p:nvSpPr>
            <p:cNvPr id="23" name="ïṥḷiḑê">
              <a:extLst>
                <a:ext uri="{FF2B5EF4-FFF2-40B4-BE49-F238E27FC236}">
                  <a16:creationId xmlns:a16="http://schemas.microsoft.com/office/drawing/2014/main" id="{5008EABD-1098-2988-64C5-CAC3AE7EC8EC}"/>
                </a:ext>
              </a:extLst>
            </p:cNvPr>
            <p:cNvSpPr/>
            <p:nvPr/>
          </p:nvSpPr>
          <p:spPr bwMode="auto">
            <a:xfrm>
              <a:off x="7677780" y="1238347"/>
              <a:ext cx="4109028" cy="4110328"/>
            </a:xfrm>
            <a:custGeom>
              <a:avLst/>
              <a:gdLst>
                <a:gd name="T0" fmla="*/ 3160 w 3160"/>
                <a:gd name="T1" fmla="*/ 0 h 3161"/>
                <a:gd name="T2" fmla="*/ 0 w 3160"/>
                <a:gd name="T3" fmla="*/ 0 h 3161"/>
                <a:gd name="T4" fmla="*/ 3160 w 3160"/>
                <a:gd name="T5" fmla="*/ 3161 h 3161"/>
                <a:gd name="T6" fmla="*/ 3160 w 3160"/>
                <a:gd name="T7" fmla="*/ 0 h 3161"/>
              </a:gdLst>
              <a:ahLst/>
              <a:cxnLst>
                <a:cxn ang="0">
                  <a:pos x="T0" y="T1"/>
                </a:cxn>
                <a:cxn ang="0">
                  <a:pos x="T2" y="T3"/>
                </a:cxn>
                <a:cxn ang="0">
                  <a:pos x="T4" y="T5"/>
                </a:cxn>
                <a:cxn ang="0">
                  <a:pos x="T6" y="T7"/>
                </a:cxn>
              </a:cxnLst>
              <a:rect l="0" t="0" r="r" b="b"/>
              <a:pathLst>
                <a:path w="3160" h="3161">
                  <a:moveTo>
                    <a:pt x="3160" y="0"/>
                  </a:moveTo>
                  <a:lnTo>
                    <a:pt x="0" y="0"/>
                  </a:lnTo>
                  <a:lnTo>
                    <a:pt x="3160" y="3161"/>
                  </a:lnTo>
                  <a:lnTo>
                    <a:pt x="3160" y="0"/>
                  </a:lnTo>
                  <a:close/>
                </a:path>
              </a:pathLst>
            </a:custGeom>
            <a:blipFill dpi="0" rotWithShape="1">
              <a:blip r:embed="rId5">
                <a:extLst>
                  <a:ext uri="{28A0092B-C50C-407E-A947-70E740481C1C}">
                    <a14:useLocalDpi xmlns:a14="http://schemas.microsoft.com/office/drawing/2010/main" val="0"/>
                  </a:ext>
                </a:extLst>
              </a:blip>
              <a:srcRect/>
              <a:stretch>
                <a:fillRect l="-2000" r="-43000"/>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grpSp>
      <p:sp>
        <p:nvSpPr>
          <p:cNvPr id="26" name="矩形: 圆角 25">
            <a:extLst>
              <a:ext uri="{FF2B5EF4-FFF2-40B4-BE49-F238E27FC236}">
                <a16:creationId xmlns:a16="http://schemas.microsoft.com/office/drawing/2014/main" id="{D466BE2E-097B-4DD2-4A8A-FE82B71E5E28}"/>
              </a:ext>
            </a:extLst>
          </p:cNvPr>
          <p:cNvSpPr/>
          <p:nvPr/>
        </p:nvSpPr>
        <p:spPr>
          <a:xfrm>
            <a:off x="886478" y="2219481"/>
            <a:ext cx="10467321" cy="3588005"/>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7" name="矩形: 圆角 26">
            <a:extLst>
              <a:ext uri="{FF2B5EF4-FFF2-40B4-BE49-F238E27FC236}">
                <a16:creationId xmlns:a16="http://schemas.microsoft.com/office/drawing/2014/main" id="{15491922-4442-F2F2-7B3F-25CFCB79E09A}"/>
              </a:ext>
            </a:extLst>
          </p:cNvPr>
          <p:cNvSpPr/>
          <p:nvPr/>
        </p:nvSpPr>
        <p:spPr>
          <a:xfrm>
            <a:off x="886478" y="1537489"/>
            <a:ext cx="3867006" cy="4561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财富与好运的象征意义</a:t>
            </a:r>
          </a:p>
        </p:txBody>
      </p:sp>
      <p:sp>
        <p:nvSpPr>
          <p:cNvPr id="29" name="文本框 28">
            <a:extLst>
              <a:ext uri="{FF2B5EF4-FFF2-40B4-BE49-F238E27FC236}">
                <a16:creationId xmlns:a16="http://schemas.microsoft.com/office/drawing/2014/main" id="{C8A55220-3997-6863-3499-36669FB1F5EE}"/>
              </a:ext>
            </a:extLst>
          </p:cNvPr>
          <p:cNvSpPr txBox="1"/>
          <p:nvPr/>
        </p:nvSpPr>
        <p:spPr>
          <a:xfrm>
            <a:off x="1112094" y="2537758"/>
            <a:ext cx="7388191" cy="2535951"/>
          </a:xfrm>
          <a:prstGeom prst="rect">
            <a:avLst/>
          </a:prstGeom>
          <a:noFill/>
        </p:spPr>
        <p:txBody>
          <a:bodyPr wrap="square">
            <a:spAutoFit/>
          </a:bodyPr>
          <a:lstStyle/>
          <a:p>
            <a:pPr>
              <a:lnSpc>
                <a:spcPct val="150000"/>
              </a:lnSpc>
            </a:pPr>
            <a:r>
              <a:rPr lang="zh-CN" altLang="en-US"/>
              <a:t>黄金的财富属性：黄金自古被视为财富象征，直间通过“金条库存有限”“今天金价”等话术，强化其对抗通保值增值的心理暗示。</a:t>
            </a:r>
            <a:endParaRPr lang="en-US" altLang="zh-CN"/>
          </a:p>
          <a:p>
            <a:pPr>
              <a:lnSpc>
                <a:spcPct val="150000"/>
              </a:lnSpc>
            </a:pPr>
            <a:endParaRPr lang="en-US" altLang="zh-CN"/>
          </a:p>
          <a:p>
            <a:pPr>
              <a:lnSpc>
                <a:spcPct val="150000"/>
              </a:lnSpc>
            </a:pPr>
            <a:r>
              <a:rPr lang="zh-CN" altLang="en-US"/>
              <a:t>玉石的文化寓意：如玉镯象征圆满、佛公寓意“平安喜乐”，直播间通过“玉养人”“留给子女”等话术，将产品与健康、家庭幸福绑定，尤其吸引女性用户。</a:t>
            </a:r>
          </a:p>
        </p:txBody>
      </p:sp>
    </p:spTree>
    <p:extLst>
      <p:ext uri="{BB962C8B-B14F-4D97-AF65-F5344CB8AC3E}">
        <p14:creationId xmlns:p14="http://schemas.microsoft.com/office/powerpoint/2010/main" val="413004035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E1E7F068-CF5D-1BE8-B11D-486A6F610FA9}"/>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576ACA50-1EAB-E20F-AF23-F3E11420DF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A8A2110-D7F7-E81F-EA00-D70CF62D1DAD}"/>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投资心理</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734CA278-4979-9EA5-4421-E2BB57AB584F}"/>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27</a:t>
            </a:fld>
            <a:endParaRPr lang="zh-CN" altLang="en-US" sz="1000">
              <a:solidFill>
                <a:schemeClr val="tx1"/>
              </a:solidFill>
            </a:endParaRPr>
          </a:p>
        </p:txBody>
      </p:sp>
      <p:grpSp>
        <p:nvGrpSpPr>
          <p:cNvPr id="18" name="组合 17">
            <a:extLst>
              <a:ext uri="{FF2B5EF4-FFF2-40B4-BE49-F238E27FC236}">
                <a16:creationId xmlns:a16="http://schemas.microsoft.com/office/drawing/2014/main" id="{303FD41B-81DB-FDC3-C607-68C0536F8C3B}"/>
              </a:ext>
            </a:extLst>
          </p:cNvPr>
          <p:cNvGrpSpPr/>
          <p:nvPr/>
        </p:nvGrpSpPr>
        <p:grpSpPr>
          <a:xfrm>
            <a:off x="6959923" y="1449096"/>
            <a:ext cx="4533719" cy="4507289"/>
            <a:chOff x="7253089" y="1218751"/>
            <a:chExt cx="4533719" cy="4507289"/>
          </a:xfrm>
        </p:grpSpPr>
        <p:grpSp>
          <p:nvGrpSpPr>
            <p:cNvPr id="19" name="íṣlïďé">
              <a:extLst>
                <a:ext uri="{FF2B5EF4-FFF2-40B4-BE49-F238E27FC236}">
                  <a16:creationId xmlns:a16="http://schemas.microsoft.com/office/drawing/2014/main" id="{13B3B377-7C44-4368-BAC4-AA4B08D8DB36}"/>
                </a:ext>
              </a:extLst>
            </p:cNvPr>
            <p:cNvGrpSpPr/>
            <p:nvPr/>
          </p:nvGrpSpPr>
          <p:grpSpPr>
            <a:xfrm>
              <a:off x="7253089" y="1218751"/>
              <a:ext cx="4533719" cy="4507289"/>
              <a:chOff x="5941640" y="1115579"/>
              <a:chExt cx="5534984" cy="5502717"/>
            </a:xfrm>
          </p:grpSpPr>
          <p:sp>
            <p:nvSpPr>
              <p:cNvPr id="24" name="íṧḷîḋe">
                <a:extLst>
                  <a:ext uri="{FF2B5EF4-FFF2-40B4-BE49-F238E27FC236}">
                    <a16:creationId xmlns:a16="http://schemas.microsoft.com/office/drawing/2014/main" id="{C463ACAD-2338-DC2E-98DE-09D088591DB6}"/>
                  </a:ext>
                </a:extLst>
              </p:cNvPr>
              <p:cNvSpPr/>
              <p:nvPr/>
            </p:nvSpPr>
            <p:spPr>
              <a:xfrm rot="16200000" flipH="1">
                <a:off x="5961959" y="1103631"/>
                <a:ext cx="5494346" cy="5534983"/>
              </a:xfrm>
              <a:custGeom>
                <a:avLst/>
                <a:gdLst>
                  <a:gd name="connsiteX0" fmla="*/ 0 w 5016823"/>
                  <a:gd name="connsiteY0" fmla="*/ 5016823 h 5016823"/>
                  <a:gd name="connsiteX1" fmla="*/ 0 w 5016823"/>
                  <a:gd name="connsiteY1" fmla="*/ 0 h 5016823"/>
                  <a:gd name="connsiteX2" fmla="*/ 5016823 w 5016823"/>
                  <a:gd name="connsiteY2" fmla="*/ 5016823 h 5016823"/>
                  <a:gd name="connsiteX3" fmla="*/ 0 w 5016823"/>
                  <a:gd name="connsiteY3" fmla="*/ 5016823 h 5016823"/>
                  <a:gd name="connsiteX0" fmla="*/ 0 w 5016823"/>
                  <a:gd name="connsiteY0" fmla="*/ 5534983 h 5534983"/>
                  <a:gd name="connsiteX1" fmla="*/ 10160 w 5016823"/>
                  <a:gd name="connsiteY1" fmla="*/ 0 h 5534983"/>
                  <a:gd name="connsiteX2" fmla="*/ 5016823 w 5016823"/>
                  <a:gd name="connsiteY2" fmla="*/ 5534983 h 5534983"/>
                  <a:gd name="connsiteX3" fmla="*/ 0 w 5016823"/>
                  <a:gd name="connsiteY3" fmla="*/ 5534983 h 5534983"/>
                  <a:gd name="connsiteX0" fmla="*/ 0 w 5494345"/>
                  <a:gd name="connsiteY0" fmla="*/ 5534983 h 5534983"/>
                  <a:gd name="connsiteX1" fmla="*/ 10160 w 5494345"/>
                  <a:gd name="connsiteY1" fmla="*/ 0 h 5534983"/>
                  <a:gd name="connsiteX2" fmla="*/ 5494345 w 5494345"/>
                  <a:gd name="connsiteY2" fmla="*/ 5524823 h 5534983"/>
                  <a:gd name="connsiteX3" fmla="*/ 0 w 5494345"/>
                  <a:gd name="connsiteY3" fmla="*/ 5534983 h 5534983"/>
                </a:gdLst>
                <a:ahLst/>
                <a:cxnLst>
                  <a:cxn ang="0">
                    <a:pos x="connsiteX0" y="connsiteY0"/>
                  </a:cxn>
                  <a:cxn ang="0">
                    <a:pos x="connsiteX1" y="connsiteY1"/>
                  </a:cxn>
                  <a:cxn ang="0">
                    <a:pos x="connsiteX2" y="connsiteY2"/>
                  </a:cxn>
                  <a:cxn ang="0">
                    <a:pos x="connsiteX3" y="connsiteY3"/>
                  </a:cxn>
                </a:cxnLst>
                <a:rect l="l" t="t" r="r" b="b"/>
                <a:pathLst>
                  <a:path w="5494345" h="5534983">
                    <a:moveTo>
                      <a:pt x="0" y="5534983"/>
                    </a:moveTo>
                    <a:cubicBezTo>
                      <a:pt x="3387" y="3689989"/>
                      <a:pt x="6773" y="1844994"/>
                      <a:pt x="10160" y="0"/>
                    </a:cubicBezTo>
                    <a:lnTo>
                      <a:pt x="5494345" y="5524823"/>
                    </a:lnTo>
                    <a:lnTo>
                      <a:pt x="0" y="5534983"/>
                    </a:lnTo>
                    <a:close/>
                  </a:path>
                </a:pathLst>
              </a:custGeom>
              <a:solidFill>
                <a:schemeClr val="tx1">
                  <a:alpha val="56000"/>
                </a:schemeClr>
              </a:solidFill>
              <a:ln w="6350"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p>
            </p:txBody>
          </p:sp>
          <p:sp>
            <p:nvSpPr>
              <p:cNvPr id="25" name="ïṩ1ïḓé">
                <a:extLst>
                  <a:ext uri="{FF2B5EF4-FFF2-40B4-BE49-F238E27FC236}">
                    <a16:creationId xmlns:a16="http://schemas.microsoft.com/office/drawing/2014/main" id="{0739BDCF-D70B-D71F-889F-D09195AD2E02}"/>
                  </a:ext>
                </a:extLst>
              </p:cNvPr>
              <p:cNvSpPr/>
              <p:nvPr/>
            </p:nvSpPr>
            <p:spPr>
              <a:xfrm rot="16200000" flipH="1">
                <a:off x="6196535" y="860685"/>
                <a:ext cx="5025195" cy="5534983"/>
              </a:xfrm>
              <a:custGeom>
                <a:avLst/>
                <a:gdLst>
                  <a:gd name="connsiteX0" fmla="*/ 0 w 5016823"/>
                  <a:gd name="connsiteY0" fmla="*/ 5016823 h 5016823"/>
                  <a:gd name="connsiteX1" fmla="*/ 0 w 5016823"/>
                  <a:gd name="connsiteY1" fmla="*/ 0 h 5016823"/>
                  <a:gd name="connsiteX2" fmla="*/ 5016823 w 5016823"/>
                  <a:gd name="connsiteY2" fmla="*/ 5016823 h 5016823"/>
                  <a:gd name="connsiteX3" fmla="*/ 0 w 5016823"/>
                  <a:gd name="connsiteY3" fmla="*/ 5016823 h 5016823"/>
                  <a:gd name="connsiteX0" fmla="*/ 0 w 5016823"/>
                  <a:gd name="connsiteY0" fmla="*/ 5534983 h 5534983"/>
                  <a:gd name="connsiteX1" fmla="*/ 10160 w 5016823"/>
                  <a:gd name="connsiteY1" fmla="*/ 0 h 5534983"/>
                  <a:gd name="connsiteX2" fmla="*/ 5016823 w 5016823"/>
                  <a:gd name="connsiteY2" fmla="*/ 5534983 h 5534983"/>
                  <a:gd name="connsiteX3" fmla="*/ 0 w 5016823"/>
                  <a:gd name="connsiteY3" fmla="*/ 5534983 h 5534983"/>
                </a:gdLst>
                <a:ahLst/>
                <a:cxnLst>
                  <a:cxn ang="0">
                    <a:pos x="connsiteX0" y="connsiteY0"/>
                  </a:cxn>
                  <a:cxn ang="0">
                    <a:pos x="connsiteX1" y="connsiteY1"/>
                  </a:cxn>
                  <a:cxn ang="0">
                    <a:pos x="connsiteX2" y="connsiteY2"/>
                  </a:cxn>
                  <a:cxn ang="0">
                    <a:pos x="connsiteX3" y="connsiteY3"/>
                  </a:cxn>
                </a:cxnLst>
                <a:rect l="l" t="t" r="r" b="b"/>
                <a:pathLst>
                  <a:path w="5016823" h="5534983">
                    <a:moveTo>
                      <a:pt x="0" y="5534983"/>
                    </a:moveTo>
                    <a:cubicBezTo>
                      <a:pt x="3387" y="3689989"/>
                      <a:pt x="6773" y="1844994"/>
                      <a:pt x="10160" y="0"/>
                    </a:cubicBezTo>
                    <a:lnTo>
                      <a:pt x="5016823" y="5534983"/>
                    </a:lnTo>
                    <a:lnTo>
                      <a:pt x="0" y="5534983"/>
                    </a:lnTo>
                    <a:close/>
                  </a:path>
                </a:pathLst>
              </a:custGeom>
              <a:solidFill>
                <a:schemeClr val="tx1">
                  <a:alpha val="88000"/>
                </a:schemeClr>
              </a:solidFill>
              <a:ln w="6350"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p>
            </p:txBody>
          </p:sp>
        </p:grpSp>
        <p:sp>
          <p:nvSpPr>
            <p:cNvPr id="23" name="ïṥḷiḑê">
              <a:extLst>
                <a:ext uri="{FF2B5EF4-FFF2-40B4-BE49-F238E27FC236}">
                  <a16:creationId xmlns:a16="http://schemas.microsoft.com/office/drawing/2014/main" id="{C3E25407-738C-EFBB-0622-F6061FECE483}"/>
                </a:ext>
              </a:extLst>
            </p:cNvPr>
            <p:cNvSpPr/>
            <p:nvPr/>
          </p:nvSpPr>
          <p:spPr bwMode="auto">
            <a:xfrm>
              <a:off x="7677780" y="1238347"/>
              <a:ext cx="4109028" cy="4110328"/>
            </a:xfrm>
            <a:custGeom>
              <a:avLst/>
              <a:gdLst>
                <a:gd name="T0" fmla="*/ 3160 w 3160"/>
                <a:gd name="T1" fmla="*/ 0 h 3161"/>
                <a:gd name="T2" fmla="*/ 0 w 3160"/>
                <a:gd name="T3" fmla="*/ 0 h 3161"/>
                <a:gd name="T4" fmla="*/ 3160 w 3160"/>
                <a:gd name="T5" fmla="*/ 3161 h 3161"/>
                <a:gd name="T6" fmla="*/ 3160 w 3160"/>
                <a:gd name="T7" fmla="*/ 0 h 3161"/>
              </a:gdLst>
              <a:ahLst/>
              <a:cxnLst>
                <a:cxn ang="0">
                  <a:pos x="T0" y="T1"/>
                </a:cxn>
                <a:cxn ang="0">
                  <a:pos x="T2" y="T3"/>
                </a:cxn>
                <a:cxn ang="0">
                  <a:pos x="T4" y="T5"/>
                </a:cxn>
                <a:cxn ang="0">
                  <a:pos x="T6" y="T7"/>
                </a:cxn>
              </a:cxnLst>
              <a:rect l="0" t="0" r="r" b="b"/>
              <a:pathLst>
                <a:path w="3160" h="3161">
                  <a:moveTo>
                    <a:pt x="3160" y="0"/>
                  </a:moveTo>
                  <a:lnTo>
                    <a:pt x="0" y="0"/>
                  </a:lnTo>
                  <a:lnTo>
                    <a:pt x="3160" y="3161"/>
                  </a:lnTo>
                  <a:lnTo>
                    <a:pt x="3160" y="0"/>
                  </a:lnTo>
                  <a:close/>
                </a:path>
              </a:pathLst>
            </a:custGeom>
            <a:blipFill dpi="0" rotWithShape="1">
              <a:blip r:embed="rId5">
                <a:extLst>
                  <a:ext uri="{28A0092B-C50C-407E-A947-70E740481C1C}">
                    <a14:useLocalDpi xmlns:a14="http://schemas.microsoft.com/office/drawing/2010/main" val="0"/>
                  </a:ext>
                </a:extLst>
              </a:blip>
              <a:srcRect/>
              <a:stretch>
                <a:fillRect l="-2000" r="-43000"/>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grpSp>
      <p:sp>
        <p:nvSpPr>
          <p:cNvPr id="26" name="矩形: 圆角 25">
            <a:extLst>
              <a:ext uri="{FF2B5EF4-FFF2-40B4-BE49-F238E27FC236}">
                <a16:creationId xmlns:a16="http://schemas.microsoft.com/office/drawing/2014/main" id="{020A72C2-71F1-E2D0-D452-82A3D2354E39}"/>
              </a:ext>
            </a:extLst>
          </p:cNvPr>
          <p:cNvSpPr/>
          <p:nvPr/>
        </p:nvSpPr>
        <p:spPr>
          <a:xfrm>
            <a:off x="886478" y="2219481"/>
            <a:ext cx="10467321" cy="3588005"/>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7" name="矩形: 圆角 26">
            <a:extLst>
              <a:ext uri="{FF2B5EF4-FFF2-40B4-BE49-F238E27FC236}">
                <a16:creationId xmlns:a16="http://schemas.microsoft.com/office/drawing/2014/main" id="{80DD4717-1D46-D6B4-62F9-5829DA9C6BB8}"/>
              </a:ext>
            </a:extLst>
          </p:cNvPr>
          <p:cNvSpPr/>
          <p:nvPr/>
        </p:nvSpPr>
        <p:spPr>
          <a:xfrm>
            <a:off x="886478" y="1537489"/>
            <a:ext cx="3867006" cy="4561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珠宝玉石的增值潜力</a:t>
            </a:r>
          </a:p>
        </p:txBody>
      </p:sp>
      <p:sp>
        <p:nvSpPr>
          <p:cNvPr id="29" name="文本框 28">
            <a:extLst>
              <a:ext uri="{FF2B5EF4-FFF2-40B4-BE49-F238E27FC236}">
                <a16:creationId xmlns:a16="http://schemas.microsoft.com/office/drawing/2014/main" id="{7AE92BAD-D244-F3D1-5455-678CF1628FCF}"/>
              </a:ext>
            </a:extLst>
          </p:cNvPr>
          <p:cNvSpPr txBox="1"/>
          <p:nvPr/>
        </p:nvSpPr>
        <p:spPr>
          <a:xfrm>
            <a:off x="1112094" y="2537758"/>
            <a:ext cx="6984883" cy="873957"/>
          </a:xfrm>
          <a:prstGeom prst="rect">
            <a:avLst/>
          </a:prstGeom>
          <a:noFill/>
        </p:spPr>
        <p:txBody>
          <a:bodyPr wrap="square">
            <a:spAutoFit/>
          </a:bodyPr>
          <a:lstStyle/>
          <a:p>
            <a:pPr>
              <a:lnSpc>
                <a:spcPct val="150000"/>
              </a:lnSpc>
            </a:pPr>
            <a:r>
              <a:rPr lang="zh-CN" altLang="en-US"/>
              <a:t>稀缺性与收藏价值：翡翠、和田玉等非标品通过直播间高清展示纹理与工艺，名人背书等形式，吸引收藏型用户</a:t>
            </a:r>
          </a:p>
        </p:txBody>
      </p:sp>
    </p:spTree>
    <p:extLst>
      <p:ext uri="{BB962C8B-B14F-4D97-AF65-F5344CB8AC3E}">
        <p14:creationId xmlns:p14="http://schemas.microsoft.com/office/powerpoint/2010/main" val="3935190698"/>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60A89518-C6A1-D420-0C92-AF542AA3EE19}"/>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7039B435-6244-8C96-482E-F5671AC92E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C6CBE60B-1216-70D3-75E4-F538E82A803A}"/>
              </a:ext>
            </a:extLst>
          </p:cNvPr>
          <p:cNvSpPr txBox="1"/>
          <p:nvPr>
            <p:custDataLst>
              <p:tags r:id="rId1"/>
            </p:custDataLst>
          </p:nvPr>
        </p:nvSpPr>
        <p:spPr>
          <a:xfrm>
            <a:off x="1112095" y="313488"/>
            <a:ext cx="7388191"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为什么用户更喜欢在直播间里买黄金珠宝</a:t>
            </a:r>
            <a:r>
              <a:rPr lang="en-US" altLang="zh-CN" sz="2800" b="1">
                <a:latin typeface="Arial" panose="020B0604020202020204" pitchFamily="34" charset="0"/>
                <a:ea typeface="微软雅黑" panose="020B0503020204020204" pitchFamily="34" charset="-122"/>
                <a:cs typeface="Arial" panose="020B0604020202020204" pitchFamily="34" charset="0"/>
              </a:rPr>
              <a:t>?</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22652263-AB76-EEF6-C409-3D4AAA3BC697}"/>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28</a:t>
            </a:fld>
            <a:endParaRPr lang="zh-CN" altLang="en-US" sz="1000">
              <a:solidFill>
                <a:schemeClr val="tx1"/>
              </a:solidFill>
            </a:endParaRPr>
          </a:p>
        </p:txBody>
      </p:sp>
      <p:grpSp>
        <p:nvGrpSpPr>
          <p:cNvPr id="11" name="组合 10">
            <a:extLst>
              <a:ext uri="{FF2B5EF4-FFF2-40B4-BE49-F238E27FC236}">
                <a16:creationId xmlns:a16="http://schemas.microsoft.com/office/drawing/2014/main" id="{BCB47A2D-5054-C242-7D90-C1059E79A704}"/>
              </a:ext>
            </a:extLst>
          </p:cNvPr>
          <p:cNvGrpSpPr/>
          <p:nvPr/>
        </p:nvGrpSpPr>
        <p:grpSpPr>
          <a:xfrm>
            <a:off x="1639378" y="1657004"/>
            <a:ext cx="8913243" cy="4083153"/>
            <a:chOff x="1780351" y="1657004"/>
            <a:chExt cx="8913243" cy="4083153"/>
          </a:xfrm>
        </p:grpSpPr>
        <p:pic>
          <p:nvPicPr>
            <p:cNvPr id="2" name="图片 1">
              <a:extLst>
                <a:ext uri="{FF2B5EF4-FFF2-40B4-BE49-F238E27FC236}">
                  <a16:creationId xmlns:a16="http://schemas.microsoft.com/office/drawing/2014/main" id="{CE3F4330-85B5-BB26-5E35-A628AF9768C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80352" y="1657004"/>
              <a:ext cx="2787332" cy="1771996"/>
            </a:xfrm>
            <a:prstGeom prst="rect">
              <a:avLst/>
            </a:prstGeom>
            <a:effectLst>
              <a:outerShdw blurRad="50800" dist="38100" dir="8100000" algn="tr" rotWithShape="0">
                <a:prstClr val="black">
                  <a:alpha val="40000"/>
                </a:prstClr>
              </a:outerShdw>
            </a:effectLst>
          </p:spPr>
        </p:pic>
        <p:pic>
          <p:nvPicPr>
            <p:cNvPr id="3" name="图片 2">
              <a:extLst>
                <a:ext uri="{FF2B5EF4-FFF2-40B4-BE49-F238E27FC236}">
                  <a16:creationId xmlns:a16="http://schemas.microsoft.com/office/drawing/2014/main" id="{8672CB52-3BC6-D51B-B68E-821D62A6444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780351" y="3883419"/>
              <a:ext cx="2787333" cy="1856738"/>
            </a:xfrm>
            <a:prstGeom prst="rect">
              <a:avLst/>
            </a:prstGeom>
          </p:spPr>
        </p:pic>
        <p:sp>
          <p:nvSpPr>
            <p:cNvPr id="7" name="文本框 66">
              <a:extLst>
                <a:ext uri="{FF2B5EF4-FFF2-40B4-BE49-F238E27FC236}">
                  <a16:creationId xmlns:a16="http://schemas.microsoft.com/office/drawing/2014/main" id="{044AA973-B0C2-6CC9-4AD9-018701F7D89E}"/>
                </a:ext>
              </a:extLst>
            </p:cNvPr>
            <p:cNvSpPr txBox="1">
              <a:spLocks noChangeArrowheads="1"/>
            </p:cNvSpPr>
            <p:nvPr/>
          </p:nvSpPr>
          <p:spPr bwMode="auto">
            <a:xfrm>
              <a:off x="4764438" y="1793817"/>
              <a:ext cx="54938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lvl="0">
                <a:buSzPct val="25000"/>
              </a:pPr>
              <a:r>
                <a:rPr lang="zh-CN" altLang="en-US" sz="1800" b="1">
                  <a:latin typeface="Arial" panose="020B0604020202020204" pitchFamily="34" charset="0"/>
                  <a:ea typeface="微软雅黑" panose="020B0503020204020204" pitchFamily="34" charset="-122"/>
                  <a:cs typeface="字魂59号-创粗黑" panose="00000500000000000000" charset="-122"/>
                </a:rPr>
                <a:t>沉浸式场景构建：动态展示与感官刺激的不可替代性</a:t>
              </a:r>
              <a:endParaRPr lang="zh-CN" altLang="en-US" sz="1800" b="1" dirty="0">
                <a:latin typeface="Arial" panose="020B0604020202020204" pitchFamily="34" charset="0"/>
                <a:ea typeface="微软雅黑" panose="020B0503020204020204" pitchFamily="34" charset="-122"/>
                <a:cs typeface="字魂59号-创粗黑" panose="00000500000000000000" charset="-122"/>
              </a:endParaRPr>
            </a:p>
          </p:txBody>
        </p:sp>
        <p:sp>
          <p:nvSpPr>
            <p:cNvPr id="8" name="Rectangle 5">
              <a:extLst>
                <a:ext uri="{FF2B5EF4-FFF2-40B4-BE49-F238E27FC236}">
                  <a16:creationId xmlns:a16="http://schemas.microsoft.com/office/drawing/2014/main" id="{7B3F8FF3-D89E-C854-CBF8-7845E17ED0B3}"/>
                </a:ext>
              </a:extLst>
            </p:cNvPr>
            <p:cNvSpPr/>
            <p:nvPr/>
          </p:nvSpPr>
          <p:spPr>
            <a:xfrm>
              <a:off x="4764438" y="2188211"/>
              <a:ext cx="5564950" cy="700192"/>
            </a:xfrm>
            <a:prstGeom prst="rect">
              <a:avLst/>
            </a:prstGeom>
          </p:spPr>
          <p:txBody>
            <a:bodyPr wrap="square">
              <a:spAutoFit/>
            </a:bodyPr>
            <a:lstStyle/>
            <a:p>
              <a:pPr marL="285750" indent="-285750" defTabSz="228554">
                <a:lnSpc>
                  <a:spcPct val="150000"/>
                </a:lnSpc>
                <a:buFont typeface="Arial" panose="020B0604020202020204" pitchFamily="34" charset="0"/>
                <a:buChar char="•"/>
              </a:pPr>
              <a:r>
                <a:rPr lang="zh-CN" altLang="en-US" sz="1400">
                  <a:latin typeface="Arial" panose="020B0604020202020204" pitchFamily="34" charset="0"/>
                  <a:ea typeface="微软雅黑" panose="020B0503020204020204" pitchFamily="34" charset="-122"/>
                  <a:cs typeface="字魂59号-创粗黑" panose="00000500000000000000" charset="-122"/>
                </a:rPr>
                <a:t>动态展示产品和细节呈现带来震撼</a:t>
              </a:r>
              <a:endParaRPr lang="en-US" altLang="zh-CN" sz="1400">
                <a:latin typeface="Arial" panose="020B0604020202020204" pitchFamily="34" charset="0"/>
                <a:ea typeface="微软雅黑" panose="020B0503020204020204" pitchFamily="34" charset="-122"/>
                <a:cs typeface="字魂59号-创粗黑" panose="00000500000000000000" charset="-122"/>
              </a:endParaRPr>
            </a:p>
            <a:p>
              <a:pPr marL="285750" indent="-285750" defTabSz="228554">
                <a:lnSpc>
                  <a:spcPct val="150000"/>
                </a:lnSpc>
                <a:buFont typeface="Arial" panose="020B0604020202020204" pitchFamily="34" charset="0"/>
                <a:buChar char="•"/>
              </a:pPr>
              <a:r>
                <a:rPr lang="zh-CN" altLang="en-US" sz="1400">
                  <a:latin typeface="Arial" panose="020B0604020202020204" pitchFamily="34" charset="0"/>
                  <a:ea typeface="微软雅黑" panose="020B0503020204020204" pitchFamily="34" charset="-122"/>
                  <a:cs typeface="字魂59号-创粗黑" panose="00000500000000000000" charset="-122"/>
                </a:rPr>
                <a:t>在场景氛围、主播演绎下给用户带来的感官愉悦</a:t>
              </a:r>
              <a:endParaRPr lang="en-US" sz="1400" dirty="0">
                <a:latin typeface="Arial" panose="020B0604020202020204" pitchFamily="34" charset="0"/>
                <a:ea typeface="微软雅黑" panose="020B0503020204020204" pitchFamily="34" charset="-122"/>
                <a:cs typeface="+mn-ea"/>
                <a:sym typeface="+mn-lt"/>
              </a:endParaRPr>
            </a:p>
          </p:txBody>
        </p:sp>
        <p:sp>
          <p:nvSpPr>
            <p:cNvPr id="9" name="文本框 66">
              <a:extLst>
                <a:ext uri="{FF2B5EF4-FFF2-40B4-BE49-F238E27FC236}">
                  <a16:creationId xmlns:a16="http://schemas.microsoft.com/office/drawing/2014/main" id="{E6E55B86-9260-0AB0-5A6E-35DCEB2C5713}"/>
                </a:ext>
              </a:extLst>
            </p:cNvPr>
            <p:cNvSpPr txBox="1">
              <a:spLocks noChangeArrowheads="1"/>
            </p:cNvSpPr>
            <p:nvPr/>
          </p:nvSpPr>
          <p:spPr bwMode="auto">
            <a:xfrm>
              <a:off x="4764438" y="4114382"/>
              <a:ext cx="54938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lvl="0">
                <a:buSzPct val="25000"/>
              </a:pPr>
              <a:r>
                <a:rPr lang="zh-CN" altLang="en-US" sz="1800" b="1">
                  <a:latin typeface="Arial" panose="020B0604020202020204" pitchFamily="34" charset="0"/>
                  <a:ea typeface="微软雅黑" panose="020B0503020204020204" pitchFamily="34" charset="-122"/>
                  <a:cs typeface="+mn-ea"/>
                  <a:sym typeface="+mn-lt"/>
                </a:rPr>
                <a:t>即时互动与冲动消费：稀缺性与社交裂变的双重驱动</a:t>
              </a:r>
              <a:endParaRPr lang="zh-CN" altLang="en-US" sz="1800" b="1" dirty="0">
                <a:latin typeface="Arial" panose="020B0604020202020204" pitchFamily="34" charset="0"/>
                <a:ea typeface="微软雅黑" panose="020B0503020204020204" pitchFamily="34" charset="-122"/>
                <a:cs typeface="字魂59号-创粗黑" panose="00000500000000000000" charset="-122"/>
              </a:endParaRPr>
            </a:p>
          </p:txBody>
        </p:sp>
        <p:sp>
          <p:nvSpPr>
            <p:cNvPr id="10" name="Rectangle 5">
              <a:extLst>
                <a:ext uri="{FF2B5EF4-FFF2-40B4-BE49-F238E27FC236}">
                  <a16:creationId xmlns:a16="http://schemas.microsoft.com/office/drawing/2014/main" id="{8CC7CFEE-30AC-4320-C5D3-959FEA84080A}"/>
                </a:ext>
              </a:extLst>
            </p:cNvPr>
            <p:cNvSpPr/>
            <p:nvPr/>
          </p:nvSpPr>
          <p:spPr>
            <a:xfrm>
              <a:off x="4764438" y="4508776"/>
              <a:ext cx="5929156" cy="700192"/>
            </a:xfrm>
            <a:prstGeom prst="rect">
              <a:avLst/>
            </a:prstGeom>
          </p:spPr>
          <p:txBody>
            <a:bodyPr wrap="square">
              <a:spAutoFit/>
            </a:bodyPr>
            <a:lstStyle/>
            <a:p>
              <a:pPr marL="285750" indent="-285750" defTabSz="228554">
                <a:lnSpc>
                  <a:spcPct val="150000"/>
                </a:lnSpc>
                <a:buFont typeface="Arial" panose="020B0604020202020204" pitchFamily="34" charset="0"/>
                <a:buChar char="•"/>
              </a:pPr>
              <a:r>
                <a:rPr lang="zh-CN" altLang="en-US" sz="1400">
                  <a:latin typeface="Arial" panose="020B0604020202020204" pitchFamily="34" charset="0"/>
                  <a:ea typeface="微软雅黑" panose="020B0503020204020204" pitchFamily="34" charset="-122"/>
                  <a:cs typeface="+mn-ea"/>
                  <a:sym typeface="+mn-lt"/>
                </a:rPr>
                <a:t>主播的全称互动给用户带来的参与感</a:t>
              </a:r>
              <a:endParaRPr lang="en-US" altLang="zh-CN" sz="1400">
                <a:latin typeface="Arial" panose="020B0604020202020204" pitchFamily="34" charset="0"/>
                <a:ea typeface="微软雅黑" panose="020B0503020204020204" pitchFamily="34" charset="-122"/>
                <a:cs typeface="+mn-ea"/>
                <a:sym typeface="+mn-lt"/>
              </a:endParaRPr>
            </a:p>
            <a:p>
              <a:pPr marL="285750" indent="-285750" defTabSz="228554">
                <a:lnSpc>
                  <a:spcPct val="150000"/>
                </a:lnSpc>
                <a:buFont typeface="Arial" panose="020B0604020202020204" pitchFamily="34" charset="0"/>
                <a:buChar char="•"/>
              </a:pPr>
              <a:r>
                <a:rPr lang="zh-CN" altLang="en-US" sz="1400">
                  <a:latin typeface="Arial" panose="020B0604020202020204" pitchFamily="34" charset="0"/>
                  <a:ea typeface="微软雅黑" panose="020B0503020204020204" pitchFamily="34" charset="-122"/>
                  <a:cs typeface="+mn-ea"/>
                  <a:sym typeface="+mn-lt"/>
                </a:rPr>
                <a:t>主播通过限时降价、赠品楔缺、产量稀缺等方式给用户营造的紧迫感</a:t>
              </a:r>
              <a:endParaRPr lang="en-US" sz="1400" dirty="0">
                <a:latin typeface="Arial" panose="020B0604020202020204" pitchFamily="34" charset="0"/>
                <a:ea typeface="微软雅黑" panose="020B0503020204020204" pitchFamily="34" charset="-122"/>
                <a:cs typeface="+mn-ea"/>
                <a:sym typeface="+mn-lt"/>
              </a:endParaRPr>
            </a:p>
          </p:txBody>
        </p:sp>
      </p:grpSp>
    </p:spTree>
    <p:extLst>
      <p:ext uri="{BB962C8B-B14F-4D97-AF65-F5344CB8AC3E}">
        <p14:creationId xmlns:p14="http://schemas.microsoft.com/office/powerpoint/2010/main" val="956070325"/>
      </p:ext>
    </p:extLst>
  </p:cSld>
  <p:clrMapOvr>
    <a:masterClrMapping/>
  </p:clrMapOvr>
  <p:transition spd="slow" advClick="0" advTm="0">
    <p:comb/>
  </p:transition>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EB64148C-1C76-53FF-5F58-EF9E706E220F}"/>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83C7BA9B-0F4D-D5D5-FDD6-661DA6B191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D13EBD9E-DD0B-2A87-71EF-3A332EA501CC}"/>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黄金珠宝直播带来的情绪价值</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8DE9A22E-E083-22AF-9E87-14288B930404}"/>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29</a:t>
            </a:fld>
            <a:endParaRPr lang="zh-CN" altLang="en-US" sz="1000">
              <a:solidFill>
                <a:schemeClr val="tx1"/>
              </a:solidFill>
            </a:endParaRPr>
          </a:p>
        </p:txBody>
      </p:sp>
      <p:sp>
        <p:nvSpPr>
          <p:cNvPr id="11" name="矩形: 圆角 10">
            <a:extLst>
              <a:ext uri="{FF2B5EF4-FFF2-40B4-BE49-F238E27FC236}">
                <a16:creationId xmlns:a16="http://schemas.microsoft.com/office/drawing/2014/main" id="{C57A6398-2AEC-2021-2123-8F4B47777BE4}"/>
              </a:ext>
            </a:extLst>
          </p:cNvPr>
          <p:cNvSpPr/>
          <p:nvPr/>
        </p:nvSpPr>
        <p:spPr>
          <a:xfrm>
            <a:off x="3274520" y="1527766"/>
            <a:ext cx="5642959"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latin typeface="Arial" panose="020B0604020202020204" pitchFamily="34" charset="0"/>
                <a:ea typeface="微软雅黑" panose="020B0503020204020204" pitchFamily="34" charset="-122"/>
                <a:cs typeface="Arial" panose="020B0604020202020204" pitchFamily="34" charset="0"/>
              </a:rPr>
              <a:t>黄金珠宝直播间不是在卖货，而是在满足用户的情绪</a:t>
            </a:r>
            <a:endParaRPr lang="en-US" altLang="zh-CN" sz="1600" b="1" dirty="0">
              <a:latin typeface="Arial" panose="020B0604020202020204" pitchFamily="34" charset="0"/>
              <a:ea typeface="微软雅黑" panose="020B0503020204020204" pitchFamily="34" charset="-122"/>
              <a:cs typeface="Arial" panose="020B0604020202020204" pitchFamily="34" charset="0"/>
            </a:endParaRPr>
          </a:p>
        </p:txBody>
      </p:sp>
      <p:graphicFrame>
        <p:nvGraphicFramePr>
          <p:cNvPr id="12" name="表格 11">
            <a:extLst>
              <a:ext uri="{FF2B5EF4-FFF2-40B4-BE49-F238E27FC236}">
                <a16:creationId xmlns:a16="http://schemas.microsoft.com/office/drawing/2014/main" id="{F266655D-EDB7-42DB-7FB3-C300FE1AE845}"/>
              </a:ext>
            </a:extLst>
          </p:cNvPr>
          <p:cNvGraphicFramePr>
            <a:graphicFrameLocks noGrp="1"/>
          </p:cNvGraphicFramePr>
          <p:nvPr>
            <p:extLst>
              <p:ext uri="{D42A27DB-BD31-4B8C-83A1-F6EECF244321}">
                <p14:modId xmlns:p14="http://schemas.microsoft.com/office/powerpoint/2010/main" val="84574342"/>
              </p:ext>
            </p:extLst>
          </p:nvPr>
        </p:nvGraphicFramePr>
        <p:xfrm>
          <a:off x="5528280" y="2412442"/>
          <a:ext cx="4241024" cy="3576071"/>
        </p:xfrm>
        <a:graphic>
          <a:graphicData uri="http://schemas.openxmlformats.org/drawingml/2006/table">
            <a:tbl>
              <a:tblPr firstRow="1" bandRow="1">
                <a:tableStyleId>{5C22544A-7EE6-4342-B048-85BDC9FD1C3A}</a:tableStyleId>
              </a:tblPr>
              <a:tblGrid>
                <a:gridCol w="2177683">
                  <a:extLst>
                    <a:ext uri="{9D8B030D-6E8A-4147-A177-3AD203B41FA5}">
                      <a16:colId xmlns:a16="http://schemas.microsoft.com/office/drawing/2014/main" val="1442787987"/>
                    </a:ext>
                  </a:extLst>
                </a:gridCol>
                <a:gridCol w="2063341">
                  <a:extLst>
                    <a:ext uri="{9D8B030D-6E8A-4147-A177-3AD203B41FA5}">
                      <a16:colId xmlns:a16="http://schemas.microsoft.com/office/drawing/2014/main" val="2974727096"/>
                    </a:ext>
                  </a:extLst>
                </a:gridCol>
              </a:tblGrid>
              <a:tr h="458011">
                <a:tc>
                  <a:txBody>
                    <a:bodyPr/>
                    <a:lstStyle/>
                    <a:p>
                      <a:pPr algn="ctr"/>
                      <a:r>
                        <a:rPr lang="zh-CN" altLang="en-US" sz="1400"/>
                        <a:t>五维四率</a:t>
                      </a:r>
                    </a:p>
                  </a:txBody>
                  <a:tcPr anchor="ctr">
                    <a:solidFill>
                      <a:srgbClr val="070D9A"/>
                    </a:solidFill>
                  </a:tcPr>
                </a:tc>
                <a:tc>
                  <a:txBody>
                    <a:bodyPr/>
                    <a:lstStyle/>
                    <a:p>
                      <a:pPr algn="ctr"/>
                      <a:r>
                        <a:rPr lang="zh-CN" altLang="en-US" sz="1400"/>
                        <a:t>用户情绪</a:t>
                      </a:r>
                    </a:p>
                  </a:txBody>
                  <a:tcPr anchor="ctr">
                    <a:solidFill>
                      <a:srgbClr val="070D9A"/>
                    </a:solidFill>
                  </a:tcPr>
                </a:tc>
                <a:extLst>
                  <a:ext uri="{0D108BD9-81ED-4DB2-BD59-A6C34878D82A}">
                    <a16:rowId xmlns:a16="http://schemas.microsoft.com/office/drawing/2014/main" val="1246175383"/>
                  </a:ext>
                </a:extLst>
              </a:tr>
              <a:tr h="720127">
                <a:tc>
                  <a:txBody>
                    <a:bodyPr/>
                    <a:lstStyle/>
                    <a:p>
                      <a:pPr algn="ctr"/>
                      <a:r>
                        <a:rPr lang="zh-CN" altLang="en-US" sz="1200" b="1"/>
                        <a:t>直播间</a:t>
                      </a:r>
                      <a:r>
                        <a:rPr lang="en-US" altLang="zh-CN" sz="1200" b="1"/>
                        <a:t>-</a:t>
                      </a:r>
                      <a:r>
                        <a:rPr lang="zh-CN" altLang="en-US" sz="1200" b="1"/>
                        <a:t>曝光进入率</a:t>
                      </a:r>
                    </a:p>
                  </a:txBody>
                  <a:tcPr anchor="ctr"/>
                </a:tc>
                <a:tc>
                  <a:txBody>
                    <a:bodyPr/>
                    <a:lstStyle/>
                    <a:p>
                      <a:pPr algn="ctr"/>
                      <a:r>
                        <a:rPr lang="zh-CN" altLang="en-US" sz="1100" b="1"/>
                        <a:t>好奇感知</a:t>
                      </a:r>
                      <a:endParaRPr lang="en-US" altLang="zh-CN" sz="1100" b="1"/>
                    </a:p>
                    <a:p>
                      <a:pPr algn="ctr"/>
                      <a:r>
                        <a:rPr lang="zh-CN" altLang="en-US" sz="1050" b="0"/>
                        <a:t>有兴趣进来看看</a:t>
                      </a:r>
                    </a:p>
                  </a:txBody>
                  <a:tcPr anchor="ctr"/>
                </a:tc>
                <a:extLst>
                  <a:ext uri="{0D108BD9-81ED-4DB2-BD59-A6C34878D82A}">
                    <a16:rowId xmlns:a16="http://schemas.microsoft.com/office/drawing/2014/main" val="3143441413"/>
                  </a:ext>
                </a:extLst>
              </a:tr>
              <a:tr h="957679">
                <a:tc>
                  <a:txBody>
                    <a:bodyPr/>
                    <a:lstStyle/>
                    <a:p>
                      <a:pPr algn="ctr"/>
                      <a:r>
                        <a:rPr lang="zh-CN" altLang="en-US" sz="1200" b="1"/>
                        <a:t>观看</a:t>
                      </a:r>
                      <a:r>
                        <a:rPr lang="en-US" altLang="zh-CN" sz="1200" b="1"/>
                        <a:t>-</a:t>
                      </a:r>
                      <a:r>
                        <a:rPr lang="zh-CN" altLang="en-US" sz="1200" b="1"/>
                        <a:t>商品曝光率</a:t>
                      </a:r>
                    </a:p>
                  </a:txBody>
                  <a:tcPr anchor="ctr"/>
                </a:tc>
                <a:tc>
                  <a:txBody>
                    <a:bodyPr/>
                    <a:lstStyle/>
                    <a:p>
                      <a:pPr algn="ctr"/>
                      <a:r>
                        <a:rPr lang="zh-CN" altLang="en-US" sz="1100" b="1"/>
                        <a:t>建立信任</a:t>
                      </a:r>
                      <a:endParaRPr lang="en-US" altLang="zh-CN" sz="1100" b="1"/>
                    </a:p>
                    <a:p>
                      <a:pPr algn="ctr"/>
                      <a:r>
                        <a:rPr lang="zh-CN" altLang="en-US" sz="1050" b="0"/>
                        <a:t>愿意看看、等等、购物车转转</a:t>
                      </a:r>
                    </a:p>
                  </a:txBody>
                  <a:tcPr anchor="ctr"/>
                </a:tc>
                <a:extLst>
                  <a:ext uri="{0D108BD9-81ED-4DB2-BD59-A6C34878D82A}">
                    <a16:rowId xmlns:a16="http://schemas.microsoft.com/office/drawing/2014/main" val="3663175860"/>
                  </a:ext>
                </a:extLst>
              </a:tr>
              <a:tr h="720127">
                <a:tc>
                  <a:txBody>
                    <a:bodyPr/>
                    <a:lstStyle/>
                    <a:p>
                      <a:pPr algn="ctr"/>
                      <a:r>
                        <a:rPr lang="zh-CN" altLang="en-US" sz="1200" b="1"/>
                        <a:t>商品曝光</a:t>
                      </a:r>
                      <a:r>
                        <a:rPr lang="en-US" altLang="zh-CN" sz="1200" b="1"/>
                        <a:t>-</a:t>
                      </a:r>
                      <a:r>
                        <a:rPr lang="zh-CN" altLang="en-US" sz="1200" b="1"/>
                        <a:t>点击率</a:t>
                      </a:r>
                    </a:p>
                  </a:txBody>
                  <a:tcPr anchor="ctr"/>
                </a:tc>
                <a:tc>
                  <a:txBody>
                    <a:bodyPr/>
                    <a:lstStyle/>
                    <a:p>
                      <a:pPr algn="ctr"/>
                      <a:r>
                        <a:rPr lang="zh-CN" altLang="en-US" sz="1100" b="1"/>
                        <a:t>价值感知</a:t>
                      </a:r>
                      <a:endParaRPr lang="en-US" altLang="zh-CN" sz="1100" b="1"/>
                    </a:p>
                    <a:p>
                      <a:pPr algn="ctr"/>
                      <a:r>
                        <a:rPr lang="zh-CN" altLang="en-US" sz="1050" b="0"/>
                        <a:t>激发对产品的需求点</a:t>
                      </a:r>
                    </a:p>
                  </a:txBody>
                  <a:tcPr anchor="ctr"/>
                </a:tc>
                <a:extLst>
                  <a:ext uri="{0D108BD9-81ED-4DB2-BD59-A6C34878D82A}">
                    <a16:rowId xmlns:a16="http://schemas.microsoft.com/office/drawing/2014/main" val="2913514377"/>
                  </a:ext>
                </a:extLst>
              </a:tr>
              <a:tr h="720127">
                <a:tc>
                  <a:txBody>
                    <a:bodyPr/>
                    <a:lstStyle/>
                    <a:p>
                      <a:pPr algn="ctr"/>
                      <a:r>
                        <a:rPr lang="zh-CN" altLang="en-US" sz="1200" b="1"/>
                        <a:t>商品点击</a:t>
                      </a:r>
                      <a:r>
                        <a:rPr lang="en-US" altLang="zh-CN" sz="1200" b="1"/>
                        <a:t>-</a:t>
                      </a:r>
                      <a:r>
                        <a:rPr lang="zh-CN" altLang="en-US" sz="1200" b="1"/>
                        <a:t>成交率</a:t>
                      </a:r>
                    </a:p>
                  </a:txBody>
                  <a:tcPr anchor="ctr"/>
                </a:tc>
                <a:tc>
                  <a:txBody>
                    <a:bodyPr/>
                    <a:lstStyle/>
                    <a:p>
                      <a:pPr algn="ctr"/>
                      <a:r>
                        <a:rPr lang="zh-CN" altLang="en-US" sz="1100" b="1"/>
                        <a:t>紧迫感</a:t>
                      </a:r>
                      <a:endParaRPr lang="en-US" altLang="zh-CN" sz="1100" b="1"/>
                    </a:p>
                    <a:p>
                      <a:pPr algn="ctr"/>
                      <a:r>
                        <a:rPr lang="zh-CN" altLang="en-US" sz="1050" b="0"/>
                        <a:t>迫不及待得到商品</a:t>
                      </a:r>
                    </a:p>
                  </a:txBody>
                  <a:tcPr anchor="ctr"/>
                </a:tc>
                <a:extLst>
                  <a:ext uri="{0D108BD9-81ED-4DB2-BD59-A6C34878D82A}">
                    <a16:rowId xmlns:a16="http://schemas.microsoft.com/office/drawing/2014/main" val="2485719362"/>
                  </a:ext>
                </a:extLst>
              </a:tr>
            </a:tbl>
          </a:graphicData>
        </a:graphic>
      </p:graphicFrame>
      <p:sp>
        <p:nvSpPr>
          <p:cNvPr id="21" name="任意多边形: 形状 20">
            <a:extLst>
              <a:ext uri="{FF2B5EF4-FFF2-40B4-BE49-F238E27FC236}">
                <a16:creationId xmlns:a16="http://schemas.microsoft.com/office/drawing/2014/main" id="{F97C1C4E-DC91-26F4-CCBE-9B2B3BFBE7B2}"/>
              </a:ext>
            </a:extLst>
          </p:cNvPr>
          <p:cNvSpPr/>
          <p:nvPr/>
        </p:nvSpPr>
        <p:spPr>
          <a:xfrm>
            <a:off x="2107990" y="2592774"/>
            <a:ext cx="2861876" cy="523221"/>
          </a:xfrm>
          <a:custGeom>
            <a:avLst/>
            <a:gdLst>
              <a:gd name="connsiteX0" fmla="*/ 0 w 2861876"/>
              <a:gd name="connsiteY0" fmla="*/ 0 h 621232"/>
              <a:gd name="connsiteX1" fmla="*/ 2861876 w 2861876"/>
              <a:gd name="connsiteY1" fmla="*/ 0 h 621232"/>
              <a:gd name="connsiteX2" fmla="*/ 2861876 w 2861876"/>
              <a:gd name="connsiteY2" fmla="*/ 621232 h 621232"/>
              <a:gd name="connsiteX3" fmla="*/ 157376 w 2861876"/>
              <a:gd name="connsiteY3" fmla="*/ 621232 h 621232"/>
              <a:gd name="connsiteX4" fmla="*/ 0 w 2861876"/>
              <a:gd name="connsiteY4" fmla="*/ 0 h 621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876" h="621232">
                <a:moveTo>
                  <a:pt x="0" y="0"/>
                </a:moveTo>
                <a:lnTo>
                  <a:pt x="2861876" y="0"/>
                </a:lnTo>
                <a:lnTo>
                  <a:pt x="2861876" y="621232"/>
                </a:lnTo>
                <a:lnTo>
                  <a:pt x="157376" y="621232"/>
                </a:lnTo>
                <a:lnTo>
                  <a:pt x="0" y="0"/>
                </a:lnTo>
                <a:close/>
              </a:path>
            </a:pathLst>
          </a:custGeom>
          <a:solidFill>
            <a:srgbClr val="070D9A"/>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1600"/>
              <a:t>直播间曝光人数</a:t>
            </a:r>
          </a:p>
        </p:txBody>
      </p:sp>
      <p:sp>
        <p:nvSpPr>
          <p:cNvPr id="30" name="任意多边形: 形状 29">
            <a:extLst>
              <a:ext uri="{FF2B5EF4-FFF2-40B4-BE49-F238E27FC236}">
                <a16:creationId xmlns:a16="http://schemas.microsoft.com/office/drawing/2014/main" id="{8A4B8512-C683-F00E-8D6C-C6ECE2D28AF1}"/>
              </a:ext>
            </a:extLst>
          </p:cNvPr>
          <p:cNvSpPr/>
          <p:nvPr/>
        </p:nvSpPr>
        <p:spPr>
          <a:xfrm>
            <a:off x="2265366" y="3232225"/>
            <a:ext cx="2704500" cy="621232"/>
          </a:xfrm>
          <a:custGeom>
            <a:avLst/>
            <a:gdLst>
              <a:gd name="connsiteX0" fmla="*/ 0 w 2704500"/>
              <a:gd name="connsiteY0" fmla="*/ 0 h 621232"/>
              <a:gd name="connsiteX1" fmla="*/ 2704500 w 2704500"/>
              <a:gd name="connsiteY1" fmla="*/ 0 h 621232"/>
              <a:gd name="connsiteX2" fmla="*/ 2704500 w 2704500"/>
              <a:gd name="connsiteY2" fmla="*/ 621232 h 621232"/>
              <a:gd name="connsiteX3" fmla="*/ 157376 w 2704500"/>
              <a:gd name="connsiteY3" fmla="*/ 621232 h 621232"/>
            </a:gdLst>
            <a:ahLst/>
            <a:cxnLst>
              <a:cxn ang="0">
                <a:pos x="connsiteX0" y="connsiteY0"/>
              </a:cxn>
              <a:cxn ang="0">
                <a:pos x="connsiteX1" y="connsiteY1"/>
              </a:cxn>
              <a:cxn ang="0">
                <a:pos x="connsiteX2" y="connsiteY2"/>
              </a:cxn>
              <a:cxn ang="0">
                <a:pos x="connsiteX3" y="connsiteY3"/>
              </a:cxn>
            </a:cxnLst>
            <a:rect l="l" t="t" r="r" b="b"/>
            <a:pathLst>
              <a:path w="2704500" h="621232">
                <a:moveTo>
                  <a:pt x="0" y="0"/>
                </a:moveTo>
                <a:lnTo>
                  <a:pt x="2704500" y="0"/>
                </a:lnTo>
                <a:lnTo>
                  <a:pt x="2704500" y="621232"/>
                </a:lnTo>
                <a:lnTo>
                  <a:pt x="157376" y="621232"/>
                </a:lnTo>
                <a:close/>
              </a:path>
            </a:pathLst>
          </a:custGeom>
          <a:solidFill>
            <a:srgbClr val="7864FF"/>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1600"/>
              <a:t>直播间观看人数</a:t>
            </a:r>
          </a:p>
        </p:txBody>
      </p:sp>
      <p:sp>
        <p:nvSpPr>
          <p:cNvPr id="47" name="任意多边形: 形状 46">
            <a:extLst>
              <a:ext uri="{FF2B5EF4-FFF2-40B4-BE49-F238E27FC236}">
                <a16:creationId xmlns:a16="http://schemas.microsoft.com/office/drawing/2014/main" id="{02322F04-AE3A-48AE-B91C-1A59BEEC22EB}"/>
              </a:ext>
            </a:extLst>
          </p:cNvPr>
          <p:cNvSpPr/>
          <p:nvPr/>
        </p:nvSpPr>
        <p:spPr>
          <a:xfrm>
            <a:off x="2582516" y="4707147"/>
            <a:ext cx="2387350" cy="621232"/>
          </a:xfrm>
          <a:custGeom>
            <a:avLst/>
            <a:gdLst>
              <a:gd name="connsiteX0" fmla="*/ 0 w 2387350"/>
              <a:gd name="connsiteY0" fmla="*/ 0 h 621232"/>
              <a:gd name="connsiteX1" fmla="*/ 2387350 w 2387350"/>
              <a:gd name="connsiteY1" fmla="*/ 0 h 621232"/>
              <a:gd name="connsiteX2" fmla="*/ 2387350 w 2387350"/>
              <a:gd name="connsiteY2" fmla="*/ 621232 h 621232"/>
              <a:gd name="connsiteX3" fmla="*/ 157375 w 2387350"/>
              <a:gd name="connsiteY3" fmla="*/ 621232 h 621232"/>
              <a:gd name="connsiteX4" fmla="*/ 0 w 2387350"/>
              <a:gd name="connsiteY4" fmla="*/ 0 h 621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7350" h="621232">
                <a:moveTo>
                  <a:pt x="0" y="0"/>
                </a:moveTo>
                <a:lnTo>
                  <a:pt x="2387350" y="0"/>
                </a:lnTo>
                <a:lnTo>
                  <a:pt x="2387350" y="621232"/>
                </a:lnTo>
                <a:lnTo>
                  <a:pt x="157375" y="621232"/>
                </a:lnTo>
                <a:lnTo>
                  <a:pt x="0" y="0"/>
                </a:lnTo>
                <a:close/>
              </a:path>
            </a:pathLst>
          </a:custGeom>
          <a:solidFill>
            <a:srgbClr val="BBB3FF"/>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1600"/>
              <a:t>商品点击人数</a:t>
            </a:r>
          </a:p>
        </p:txBody>
      </p:sp>
      <p:sp>
        <p:nvSpPr>
          <p:cNvPr id="43" name="任意多边形: 形状 42">
            <a:extLst>
              <a:ext uri="{FF2B5EF4-FFF2-40B4-BE49-F238E27FC236}">
                <a16:creationId xmlns:a16="http://schemas.microsoft.com/office/drawing/2014/main" id="{287BE3B4-B9EF-5598-A20A-3C22ECA045BF}"/>
              </a:ext>
            </a:extLst>
          </p:cNvPr>
          <p:cNvSpPr/>
          <p:nvPr/>
        </p:nvSpPr>
        <p:spPr>
          <a:xfrm>
            <a:off x="2739891" y="5444607"/>
            <a:ext cx="2229975" cy="543907"/>
          </a:xfrm>
          <a:custGeom>
            <a:avLst/>
            <a:gdLst>
              <a:gd name="connsiteX0" fmla="*/ 0 w 2229975"/>
              <a:gd name="connsiteY0" fmla="*/ 0 h 460144"/>
              <a:gd name="connsiteX1" fmla="*/ 2229975 w 2229975"/>
              <a:gd name="connsiteY1" fmla="*/ 0 h 460144"/>
              <a:gd name="connsiteX2" fmla="*/ 2229975 w 2229975"/>
              <a:gd name="connsiteY2" fmla="*/ 460144 h 460144"/>
              <a:gd name="connsiteX3" fmla="*/ 116568 w 2229975"/>
              <a:gd name="connsiteY3" fmla="*/ 460144 h 460144"/>
              <a:gd name="connsiteX4" fmla="*/ 0 w 2229975"/>
              <a:gd name="connsiteY4" fmla="*/ 0 h 460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9975" h="460144">
                <a:moveTo>
                  <a:pt x="0" y="0"/>
                </a:moveTo>
                <a:lnTo>
                  <a:pt x="2229975" y="0"/>
                </a:lnTo>
                <a:lnTo>
                  <a:pt x="2229975" y="460144"/>
                </a:lnTo>
                <a:lnTo>
                  <a:pt x="116568" y="460144"/>
                </a:lnTo>
                <a:lnTo>
                  <a:pt x="0" y="0"/>
                </a:lnTo>
                <a:close/>
              </a:path>
            </a:pathLst>
          </a:custGeom>
          <a:solidFill>
            <a:srgbClr val="D996EE"/>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1600"/>
              <a:t>成交人数</a:t>
            </a:r>
          </a:p>
        </p:txBody>
      </p:sp>
      <p:sp>
        <p:nvSpPr>
          <p:cNvPr id="42" name="任意多边形: 形状 41">
            <a:extLst>
              <a:ext uri="{FF2B5EF4-FFF2-40B4-BE49-F238E27FC236}">
                <a16:creationId xmlns:a16="http://schemas.microsoft.com/office/drawing/2014/main" id="{9649B2B7-0331-CEB8-FE51-F4C7462E1692}"/>
              </a:ext>
            </a:extLst>
          </p:cNvPr>
          <p:cNvSpPr/>
          <p:nvPr/>
        </p:nvSpPr>
        <p:spPr>
          <a:xfrm>
            <a:off x="2422742" y="3969686"/>
            <a:ext cx="2547124" cy="621232"/>
          </a:xfrm>
          <a:custGeom>
            <a:avLst/>
            <a:gdLst>
              <a:gd name="connsiteX0" fmla="*/ 0 w 2547124"/>
              <a:gd name="connsiteY0" fmla="*/ 0 h 621232"/>
              <a:gd name="connsiteX1" fmla="*/ 2547124 w 2547124"/>
              <a:gd name="connsiteY1" fmla="*/ 0 h 621232"/>
              <a:gd name="connsiteX2" fmla="*/ 2547124 w 2547124"/>
              <a:gd name="connsiteY2" fmla="*/ 621232 h 621232"/>
              <a:gd name="connsiteX3" fmla="*/ 157376 w 2547124"/>
              <a:gd name="connsiteY3" fmla="*/ 621232 h 621232"/>
              <a:gd name="connsiteX4" fmla="*/ 0 w 2547124"/>
              <a:gd name="connsiteY4" fmla="*/ 0 h 621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47124" h="621232">
                <a:moveTo>
                  <a:pt x="0" y="0"/>
                </a:moveTo>
                <a:lnTo>
                  <a:pt x="2547124" y="0"/>
                </a:lnTo>
                <a:lnTo>
                  <a:pt x="2547124" y="621232"/>
                </a:lnTo>
                <a:lnTo>
                  <a:pt x="157376" y="621232"/>
                </a:lnTo>
                <a:lnTo>
                  <a:pt x="0" y="0"/>
                </a:lnTo>
                <a:close/>
              </a:path>
            </a:pathLst>
          </a:custGeom>
          <a:solidFill>
            <a:srgbClr val="9B8AFF"/>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1600"/>
              <a:t>商品曝光人数</a:t>
            </a:r>
          </a:p>
        </p:txBody>
      </p:sp>
      <p:sp>
        <p:nvSpPr>
          <p:cNvPr id="50" name="右大括号 49">
            <a:extLst>
              <a:ext uri="{FF2B5EF4-FFF2-40B4-BE49-F238E27FC236}">
                <a16:creationId xmlns:a16="http://schemas.microsoft.com/office/drawing/2014/main" id="{FE1AF0B8-B5AA-B9D0-D877-112A1434F600}"/>
              </a:ext>
            </a:extLst>
          </p:cNvPr>
          <p:cNvSpPr/>
          <p:nvPr/>
        </p:nvSpPr>
        <p:spPr>
          <a:xfrm>
            <a:off x="5093183" y="2819253"/>
            <a:ext cx="311780" cy="723588"/>
          </a:xfrm>
          <a:prstGeom prst="righ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1" name="右大括号 50">
            <a:extLst>
              <a:ext uri="{FF2B5EF4-FFF2-40B4-BE49-F238E27FC236}">
                <a16:creationId xmlns:a16="http://schemas.microsoft.com/office/drawing/2014/main" id="{7EB1552B-4082-12FA-38E9-E72C8D6ABF27}"/>
              </a:ext>
            </a:extLst>
          </p:cNvPr>
          <p:cNvSpPr/>
          <p:nvPr/>
        </p:nvSpPr>
        <p:spPr>
          <a:xfrm>
            <a:off x="5118777" y="3687403"/>
            <a:ext cx="311780" cy="621232"/>
          </a:xfrm>
          <a:prstGeom prst="righ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2" name="右大括号 51">
            <a:extLst>
              <a:ext uri="{FF2B5EF4-FFF2-40B4-BE49-F238E27FC236}">
                <a16:creationId xmlns:a16="http://schemas.microsoft.com/office/drawing/2014/main" id="{C4BCD926-0BED-C7F9-13AF-EBCBBD02B40C}"/>
              </a:ext>
            </a:extLst>
          </p:cNvPr>
          <p:cNvSpPr/>
          <p:nvPr/>
        </p:nvSpPr>
        <p:spPr>
          <a:xfrm>
            <a:off x="5128082" y="4462058"/>
            <a:ext cx="311780" cy="621232"/>
          </a:xfrm>
          <a:prstGeom prst="righ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3" name="右大括号 52">
            <a:extLst>
              <a:ext uri="{FF2B5EF4-FFF2-40B4-BE49-F238E27FC236}">
                <a16:creationId xmlns:a16="http://schemas.microsoft.com/office/drawing/2014/main" id="{29C678F2-72B6-63C9-E0E2-4137368B83E3}"/>
              </a:ext>
            </a:extLst>
          </p:cNvPr>
          <p:cNvSpPr/>
          <p:nvPr/>
        </p:nvSpPr>
        <p:spPr>
          <a:xfrm>
            <a:off x="5154842" y="5236713"/>
            <a:ext cx="311780" cy="621232"/>
          </a:xfrm>
          <a:prstGeom prst="rightBrace">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extLst>
      <p:ext uri="{BB962C8B-B14F-4D97-AF65-F5344CB8AC3E}">
        <p14:creationId xmlns:p14="http://schemas.microsoft.com/office/powerpoint/2010/main" val="1356036779"/>
      </p:ext>
    </p:extLst>
  </p:cSld>
  <p:clrMapOvr>
    <a:masterClrMapping/>
  </p:clrMapOvr>
  <p:transition spd="slow" advClick="0" advTm="0">
    <p:comb/>
  </p:transition>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62F17725-D5EA-B678-98D9-857C4FD2510C}"/>
            </a:ext>
          </a:extLst>
        </p:cNvPr>
        <p:cNvGrpSpPr/>
        <p:nvPr/>
      </p:nvGrpSpPr>
      <p:grpSpPr>
        <a:xfrm>
          <a:off x="0" y="0"/>
          <a:ext cx="0" cy="0"/>
          <a:chOff x="0" y="0"/>
          <a:chExt cx="0" cy="0"/>
        </a:xfrm>
      </p:grpSpPr>
      <p:grpSp>
        <p:nvGrpSpPr>
          <p:cNvPr id="11" name="组合 10">
            <a:extLst>
              <a:ext uri="{FF2B5EF4-FFF2-40B4-BE49-F238E27FC236}">
                <a16:creationId xmlns:a16="http://schemas.microsoft.com/office/drawing/2014/main" id="{5E7E5EDD-EF36-6C86-52D7-087E3F9E14B8}"/>
              </a:ext>
            </a:extLst>
          </p:cNvPr>
          <p:cNvGrpSpPr/>
          <p:nvPr/>
        </p:nvGrpSpPr>
        <p:grpSpPr>
          <a:xfrm rot="16200000">
            <a:off x="11117278" y="196713"/>
            <a:ext cx="221331" cy="594613"/>
            <a:chOff x="9046097" y="2240416"/>
            <a:chExt cx="526206" cy="1413669"/>
          </a:xfrm>
          <a:solidFill>
            <a:schemeClr val="bg1"/>
          </a:solidFill>
        </p:grpSpPr>
        <p:sp>
          <p:nvSpPr>
            <p:cNvPr id="12" name="等腰三角形 11">
              <a:extLst>
                <a:ext uri="{FF2B5EF4-FFF2-40B4-BE49-F238E27FC236}">
                  <a16:creationId xmlns:a16="http://schemas.microsoft.com/office/drawing/2014/main" id="{A6083AFD-4E73-ACB7-7AEF-6FB77383B1A3}"/>
                </a:ext>
              </a:extLst>
            </p:cNvPr>
            <p:cNvSpPr/>
            <p:nvPr/>
          </p:nvSpPr>
          <p:spPr>
            <a:xfrm>
              <a:off x="9046097" y="2240416"/>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3" name="等腰三角形 12">
              <a:extLst>
                <a:ext uri="{FF2B5EF4-FFF2-40B4-BE49-F238E27FC236}">
                  <a16:creationId xmlns:a16="http://schemas.microsoft.com/office/drawing/2014/main" id="{2CE55D9A-C718-4B24-539B-14B354942567}"/>
                </a:ext>
              </a:extLst>
            </p:cNvPr>
            <p:cNvSpPr/>
            <p:nvPr/>
          </p:nvSpPr>
          <p:spPr>
            <a:xfrm>
              <a:off x="9046097" y="2720438"/>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4" name="等腰三角形 13">
              <a:extLst>
                <a:ext uri="{FF2B5EF4-FFF2-40B4-BE49-F238E27FC236}">
                  <a16:creationId xmlns:a16="http://schemas.microsoft.com/office/drawing/2014/main" id="{7785BB80-7DA8-6487-9001-EC552C48A422}"/>
                </a:ext>
              </a:extLst>
            </p:cNvPr>
            <p:cNvSpPr/>
            <p:nvPr/>
          </p:nvSpPr>
          <p:spPr>
            <a:xfrm>
              <a:off x="9046097" y="3200459"/>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grpSp>
        <p:nvGrpSpPr>
          <p:cNvPr id="23" name="组合 22">
            <a:extLst>
              <a:ext uri="{FF2B5EF4-FFF2-40B4-BE49-F238E27FC236}">
                <a16:creationId xmlns:a16="http://schemas.microsoft.com/office/drawing/2014/main" id="{150BC717-7F89-17E1-B1B9-8A7C87699AA0}"/>
              </a:ext>
            </a:extLst>
          </p:cNvPr>
          <p:cNvGrpSpPr/>
          <p:nvPr/>
        </p:nvGrpSpPr>
        <p:grpSpPr>
          <a:xfrm>
            <a:off x="1274075" y="2548976"/>
            <a:ext cx="4379901" cy="1760048"/>
            <a:chOff x="5917096" y="1424426"/>
            <a:chExt cx="4379901" cy="1760048"/>
          </a:xfrm>
        </p:grpSpPr>
        <p:grpSp>
          <p:nvGrpSpPr>
            <p:cNvPr id="2" name="组合 1">
              <a:extLst>
                <a:ext uri="{FF2B5EF4-FFF2-40B4-BE49-F238E27FC236}">
                  <a16:creationId xmlns:a16="http://schemas.microsoft.com/office/drawing/2014/main" id="{DF609AF0-7D86-F14E-D857-B4F178A4C0FA}"/>
                </a:ext>
              </a:extLst>
            </p:cNvPr>
            <p:cNvGrpSpPr/>
            <p:nvPr/>
          </p:nvGrpSpPr>
          <p:grpSpPr>
            <a:xfrm>
              <a:off x="5917096" y="2306365"/>
              <a:ext cx="4379901" cy="878109"/>
              <a:chOff x="666750" y="1148876"/>
              <a:chExt cx="4379901" cy="878109"/>
            </a:xfrm>
          </p:grpSpPr>
          <p:sp>
            <p:nvSpPr>
              <p:cNvPr id="7" name="PA-îşḻïďè">
                <a:extLst>
                  <a:ext uri="{FF2B5EF4-FFF2-40B4-BE49-F238E27FC236}">
                    <a16:creationId xmlns:a16="http://schemas.microsoft.com/office/drawing/2014/main" id="{8FCBAF20-9B29-4423-EC98-C72FF3234E4F}"/>
                  </a:ext>
                </a:extLst>
              </p:cNvPr>
              <p:cNvSpPr txBox="1"/>
              <p:nvPr>
                <p:custDataLst>
                  <p:tags r:id="rId1"/>
                </p:custDataLst>
              </p:nvPr>
            </p:nvSpPr>
            <p:spPr>
              <a:xfrm>
                <a:off x="919156" y="1503765"/>
                <a:ext cx="4127495" cy="523220"/>
              </a:xfrm>
              <a:prstGeom prst="rect">
                <a:avLst/>
              </a:prstGeom>
              <a:noFill/>
            </p:spPr>
            <p:txBody>
              <a:bodyPr wrap="square" rtlCol="0">
                <a:spAutoFit/>
              </a:bodyPr>
              <a:lstStyle/>
              <a:p>
                <a:r>
                  <a:rPr lang="zh-CN" altLang="en-US" sz="2800" b="1">
                    <a:solidFill>
                      <a:schemeClr val="bg1"/>
                    </a:solidFill>
                    <a:latin typeface="Arial" panose="020B0604020202020204" pitchFamily="34" charset="0"/>
                    <a:ea typeface="微软雅黑" panose="020B0503020204020204" pitchFamily="34" charset="-122"/>
                  </a:rPr>
                  <a:t>珠宝直播如何爆量上</a:t>
                </a:r>
                <a:endParaRPr lang="zh-CN" altLang="en-US" sz="2800" b="1" dirty="0">
                  <a:solidFill>
                    <a:schemeClr val="bg1"/>
                  </a:solidFill>
                  <a:latin typeface="Arial" panose="020B0604020202020204" pitchFamily="34" charset="0"/>
                  <a:ea typeface="微软雅黑" panose="020B0503020204020204" pitchFamily="34" charset="-122"/>
                </a:endParaRPr>
              </a:p>
            </p:txBody>
          </p:sp>
          <p:sp>
            <p:nvSpPr>
              <p:cNvPr id="9" name="îsļïḓé">
                <a:extLst>
                  <a:ext uri="{FF2B5EF4-FFF2-40B4-BE49-F238E27FC236}">
                    <a16:creationId xmlns:a16="http://schemas.microsoft.com/office/drawing/2014/main" id="{93A0294E-FDD0-29B1-6CB4-038AC77DE1D9}"/>
                  </a:ext>
                </a:extLst>
              </p:cNvPr>
              <p:cNvSpPr/>
              <p:nvPr/>
            </p:nvSpPr>
            <p:spPr>
              <a:xfrm>
                <a:off x="666750" y="1165274"/>
                <a:ext cx="113667" cy="796920"/>
              </a:xfrm>
              <a:prstGeom prst="roundRect">
                <a:avLst>
                  <a:gd name="adj" fmla="val 37700"/>
                </a:avLst>
              </a:prstGeom>
              <a:solidFill>
                <a:schemeClr val="bg1"/>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defTabSz="914354"/>
                <a:endParaRPr lang="zh-CN" altLang="en-US" sz="2000" b="1" dirty="0">
                  <a:solidFill>
                    <a:schemeClr val="bg1"/>
                  </a:solidFill>
                </a:endParaRPr>
              </a:p>
            </p:txBody>
          </p:sp>
          <p:sp>
            <p:nvSpPr>
              <p:cNvPr id="10" name="îşḻïďè">
                <a:extLst>
                  <a:ext uri="{FF2B5EF4-FFF2-40B4-BE49-F238E27FC236}">
                    <a16:creationId xmlns:a16="http://schemas.microsoft.com/office/drawing/2014/main" id="{9BA5D75E-C082-1DA0-0A4F-983A9A92F2A1}"/>
                  </a:ext>
                </a:extLst>
              </p:cNvPr>
              <p:cNvSpPr txBox="1"/>
              <p:nvPr/>
            </p:nvSpPr>
            <p:spPr>
              <a:xfrm>
                <a:off x="919156" y="1148876"/>
                <a:ext cx="1492909" cy="400110"/>
              </a:xfrm>
              <a:prstGeom prst="rect">
                <a:avLst/>
              </a:prstGeom>
              <a:noFill/>
            </p:spPr>
            <p:txBody>
              <a:bodyPr wrap="none" rtlCol="0">
                <a:spAutoFit/>
              </a:bodyPr>
              <a:lstStyle/>
              <a:p>
                <a:r>
                  <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rPr>
                  <a:t>PART ONE</a:t>
                </a:r>
              </a:p>
            </p:txBody>
          </p:sp>
        </p:grpSp>
        <p:sp>
          <p:nvSpPr>
            <p:cNvPr id="15" name="文本框 14">
              <a:extLst>
                <a:ext uri="{FF2B5EF4-FFF2-40B4-BE49-F238E27FC236}">
                  <a16:creationId xmlns:a16="http://schemas.microsoft.com/office/drawing/2014/main" id="{EA7B2986-30DF-90E7-3B30-DB6336EFC438}"/>
                </a:ext>
              </a:extLst>
            </p:cNvPr>
            <p:cNvSpPr txBox="1"/>
            <p:nvPr/>
          </p:nvSpPr>
          <p:spPr>
            <a:xfrm>
              <a:off x="5917096" y="1424426"/>
              <a:ext cx="1023516" cy="614429"/>
            </a:xfrm>
            <a:prstGeom prst="rect">
              <a:avLst/>
            </a:prstGeom>
            <a:noFill/>
            <a:ln w="117475">
              <a:noFill/>
            </a:ln>
          </p:spPr>
          <p:txBody>
            <a:bodyPr wrap="none" rtlCol="0">
              <a:prstTxWarp prst="textPlain">
                <a:avLst/>
              </a:prstTxWarp>
              <a:spAutoFit/>
            </a:bodyPr>
            <a:lstStyle/>
            <a:p>
              <a:r>
                <a:rPr lang="en-US" altLang="zh-CN" b="1" spc="100">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zh-CN" altLang="en-US" b="1" spc="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90229115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B7A2E220-A04F-9771-4567-C37E8666BCBA}"/>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AD5FC521-1311-57A5-B193-E84A5BA893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13B5AA0B-16F8-B52C-CFD8-96945A065B86}"/>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黄金珠宝直播七大秘籍</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B633218F-496E-EA57-034D-A6E66F6B3F3E}"/>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31</a:t>
            </a:fld>
            <a:endParaRPr lang="zh-CN" altLang="en-US" sz="1000">
              <a:solidFill>
                <a:schemeClr val="tx1"/>
              </a:solidFill>
            </a:endParaRPr>
          </a:p>
        </p:txBody>
      </p:sp>
      <p:grpSp>
        <p:nvGrpSpPr>
          <p:cNvPr id="2" name="组合 1">
            <a:extLst>
              <a:ext uri="{FF2B5EF4-FFF2-40B4-BE49-F238E27FC236}">
                <a16:creationId xmlns:a16="http://schemas.microsoft.com/office/drawing/2014/main" id="{3C822332-CB9E-0191-01B7-4FF6ED0CB10E}"/>
              </a:ext>
            </a:extLst>
          </p:cNvPr>
          <p:cNvGrpSpPr/>
          <p:nvPr/>
        </p:nvGrpSpPr>
        <p:grpSpPr>
          <a:xfrm>
            <a:off x="415987" y="1676758"/>
            <a:ext cx="11360026" cy="4467416"/>
            <a:chOff x="415987" y="1976905"/>
            <a:chExt cx="11360026" cy="4467416"/>
          </a:xfrm>
        </p:grpSpPr>
        <p:sp>
          <p:nvSpPr>
            <p:cNvPr id="3" name="矩形: 圆角 2">
              <a:extLst>
                <a:ext uri="{FF2B5EF4-FFF2-40B4-BE49-F238E27FC236}">
                  <a16:creationId xmlns:a16="http://schemas.microsoft.com/office/drawing/2014/main" id="{A0515C38-C048-07B2-0FB4-38160E06E762}"/>
                </a:ext>
              </a:extLst>
            </p:cNvPr>
            <p:cNvSpPr/>
            <p:nvPr/>
          </p:nvSpPr>
          <p:spPr>
            <a:xfrm>
              <a:off x="614657" y="1976905"/>
              <a:ext cx="1098607" cy="308033"/>
            </a:xfrm>
            <a:prstGeom prst="roundRect">
              <a:avLst>
                <a:gd name="adj" fmla="val 50000"/>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在哪播</a:t>
              </a:r>
            </a:p>
          </p:txBody>
        </p:sp>
        <p:sp>
          <p:nvSpPr>
            <p:cNvPr id="7" name="矩形: 圆角 6">
              <a:extLst>
                <a:ext uri="{FF2B5EF4-FFF2-40B4-BE49-F238E27FC236}">
                  <a16:creationId xmlns:a16="http://schemas.microsoft.com/office/drawing/2014/main" id="{252335DF-54CA-C63D-89D6-7371AC39DE50}"/>
                </a:ext>
              </a:extLst>
            </p:cNvPr>
            <p:cNvSpPr/>
            <p:nvPr/>
          </p:nvSpPr>
          <p:spPr>
            <a:xfrm>
              <a:off x="536713" y="5165220"/>
              <a:ext cx="714522" cy="175902"/>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户外播</a:t>
              </a:r>
            </a:p>
          </p:txBody>
        </p:sp>
        <p:sp>
          <p:nvSpPr>
            <p:cNvPr id="8" name="文本框 7">
              <a:extLst>
                <a:ext uri="{FF2B5EF4-FFF2-40B4-BE49-F238E27FC236}">
                  <a16:creationId xmlns:a16="http://schemas.microsoft.com/office/drawing/2014/main" id="{54CAC809-60D8-571F-4D11-231D47EAFA1A}"/>
                </a:ext>
              </a:extLst>
            </p:cNvPr>
            <p:cNvSpPr txBox="1"/>
            <p:nvPr/>
          </p:nvSpPr>
          <p:spPr>
            <a:xfrm>
              <a:off x="415987" y="4715939"/>
              <a:ext cx="1495946" cy="307969"/>
            </a:xfrm>
            <a:prstGeom prst="rect">
              <a:avLst/>
            </a:prstGeom>
            <a:noFill/>
          </p:spPr>
          <p:txBody>
            <a:bodyPr wrap="square">
              <a:spAutoFit/>
            </a:bodyPr>
            <a:lstStyle/>
            <a:p>
              <a:pPr algn="ctr"/>
              <a:r>
                <a:rPr lang="zh-CN" altLang="en-US" sz="1400" b="1">
                  <a:solidFill>
                    <a:srgbClr val="FFC000"/>
                  </a:solidFill>
                  <a:latin typeface="Arial" panose="020B0604020202020204" pitchFamily="34" charset="0"/>
                  <a:ea typeface="微软雅黑" panose="020B0503020204020204" pitchFamily="34" charset="-122"/>
                </a:rPr>
                <a:t>“场景”够丰富</a:t>
              </a:r>
            </a:p>
          </p:txBody>
        </p:sp>
        <p:sp>
          <p:nvSpPr>
            <p:cNvPr id="9" name="矩形: 圆角 8">
              <a:extLst>
                <a:ext uri="{FF2B5EF4-FFF2-40B4-BE49-F238E27FC236}">
                  <a16:creationId xmlns:a16="http://schemas.microsoft.com/office/drawing/2014/main" id="{6B64B1B5-E8E3-CB00-1449-731132F27E94}"/>
                </a:ext>
              </a:extLst>
            </p:cNvPr>
            <p:cNvSpPr/>
            <p:nvPr/>
          </p:nvSpPr>
          <p:spPr>
            <a:xfrm>
              <a:off x="1040159" y="5308410"/>
              <a:ext cx="714522" cy="175902"/>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溯源播</a:t>
              </a:r>
            </a:p>
          </p:txBody>
        </p:sp>
        <p:sp>
          <p:nvSpPr>
            <p:cNvPr id="10" name="矩形: 圆角 9">
              <a:extLst>
                <a:ext uri="{FF2B5EF4-FFF2-40B4-BE49-F238E27FC236}">
                  <a16:creationId xmlns:a16="http://schemas.microsoft.com/office/drawing/2014/main" id="{B72F181B-44A8-FED3-8020-508A75A94BF5}"/>
                </a:ext>
              </a:extLst>
            </p:cNvPr>
            <p:cNvSpPr/>
            <p:nvPr/>
          </p:nvSpPr>
          <p:spPr>
            <a:xfrm>
              <a:off x="449438" y="5511680"/>
              <a:ext cx="714522" cy="175902"/>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工厂播</a:t>
              </a:r>
            </a:p>
          </p:txBody>
        </p:sp>
        <p:sp>
          <p:nvSpPr>
            <p:cNvPr id="13" name="矩形: 圆角 12">
              <a:extLst>
                <a:ext uri="{FF2B5EF4-FFF2-40B4-BE49-F238E27FC236}">
                  <a16:creationId xmlns:a16="http://schemas.microsoft.com/office/drawing/2014/main" id="{B1C6E814-4510-679C-5A73-105FD1A8ED45}"/>
                </a:ext>
              </a:extLst>
            </p:cNvPr>
            <p:cNvSpPr/>
            <p:nvPr/>
          </p:nvSpPr>
          <p:spPr>
            <a:xfrm>
              <a:off x="620174" y="5715347"/>
              <a:ext cx="714522" cy="175902"/>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秀场播</a:t>
              </a:r>
            </a:p>
          </p:txBody>
        </p:sp>
        <p:sp>
          <p:nvSpPr>
            <p:cNvPr id="14" name="矩形: 圆角 13">
              <a:extLst>
                <a:ext uri="{FF2B5EF4-FFF2-40B4-BE49-F238E27FC236}">
                  <a16:creationId xmlns:a16="http://schemas.microsoft.com/office/drawing/2014/main" id="{58915B6C-D73D-9AEA-965A-7E6FA106F2D0}"/>
                </a:ext>
              </a:extLst>
            </p:cNvPr>
            <p:cNvSpPr/>
            <p:nvPr/>
          </p:nvSpPr>
          <p:spPr>
            <a:xfrm>
              <a:off x="1163960" y="5554567"/>
              <a:ext cx="714522" cy="175902"/>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展会播</a:t>
              </a:r>
            </a:p>
          </p:txBody>
        </p:sp>
        <p:cxnSp>
          <p:nvCxnSpPr>
            <p:cNvPr id="15" name="直接连接符 14">
              <a:extLst>
                <a:ext uri="{FF2B5EF4-FFF2-40B4-BE49-F238E27FC236}">
                  <a16:creationId xmlns:a16="http://schemas.microsoft.com/office/drawing/2014/main" id="{BAFA7436-D33B-7DFB-08E5-DD0A15323890}"/>
                </a:ext>
              </a:extLst>
            </p:cNvPr>
            <p:cNvCxnSpPr>
              <a:cxnSpLocks/>
            </p:cNvCxnSpPr>
            <p:nvPr/>
          </p:nvCxnSpPr>
          <p:spPr>
            <a:xfrm>
              <a:off x="1965863" y="5134993"/>
              <a:ext cx="0" cy="809238"/>
            </a:xfrm>
            <a:prstGeom prst="line">
              <a:avLst/>
            </a:prstGeom>
            <a:ln w="19050">
              <a:gradFill flip="none" rotWithShape="1">
                <a:gsLst>
                  <a:gs pos="55000">
                    <a:schemeClr val="accent4">
                      <a:lumMod val="75000"/>
                    </a:schemeClr>
                  </a:gs>
                  <a:gs pos="0">
                    <a:schemeClr val="accent4">
                      <a:lumMod val="20000"/>
                      <a:lumOff val="80000"/>
                    </a:schemeClr>
                  </a:gs>
                  <a:gs pos="100000">
                    <a:schemeClr val="accent4">
                      <a:lumMod val="20000"/>
                      <a:lumOff val="80000"/>
                    </a:schemeClr>
                  </a:gs>
                </a:gsLst>
                <a:lin ang="5400000" scaled="1"/>
                <a:tileRect/>
              </a:gradFill>
              <a:prstDash val="dash"/>
            </a:ln>
          </p:spPr>
          <p:style>
            <a:lnRef idx="1">
              <a:schemeClr val="accent1"/>
            </a:lnRef>
            <a:fillRef idx="0">
              <a:schemeClr val="accent1"/>
            </a:fillRef>
            <a:effectRef idx="0">
              <a:schemeClr val="accent1"/>
            </a:effectRef>
            <a:fontRef idx="minor">
              <a:schemeClr val="tx1"/>
            </a:fontRef>
          </p:style>
        </p:cxnSp>
        <p:sp>
          <p:nvSpPr>
            <p:cNvPr id="16" name="矩形: 圆角 15">
              <a:extLst>
                <a:ext uri="{FF2B5EF4-FFF2-40B4-BE49-F238E27FC236}">
                  <a16:creationId xmlns:a16="http://schemas.microsoft.com/office/drawing/2014/main" id="{22B1C6DA-FF1D-D266-FE1C-36DA8BB612BA}"/>
                </a:ext>
              </a:extLst>
            </p:cNvPr>
            <p:cNvSpPr/>
            <p:nvPr/>
          </p:nvSpPr>
          <p:spPr>
            <a:xfrm>
              <a:off x="2215350" y="1976905"/>
              <a:ext cx="1098607" cy="308033"/>
            </a:xfrm>
            <a:prstGeom prst="roundRect">
              <a:avLst>
                <a:gd name="adj" fmla="val 50000"/>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播什么</a:t>
              </a:r>
            </a:p>
          </p:txBody>
        </p:sp>
        <p:sp>
          <p:nvSpPr>
            <p:cNvPr id="17" name="矩形: 圆角 16">
              <a:extLst>
                <a:ext uri="{FF2B5EF4-FFF2-40B4-BE49-F238E27FC236}">
                  <a16:creationId xmlns:a16="http://schemas.microsoft.com/office/drawing/2014/main" id="{F161C11C-A3F1-832A-9DE0-4E46FA7B711B}"/>
                </a:ext>
              </a:extLst>
            </p:cNvPr>
            <p:cNvSpPr/>
            <p:nvPr/>
          </p:nvSpPr>
          <p:spPr>
            <a:xfrm>
              <a:off x="2122102" y="5205792"/>
              <a:ext cx="928429" cy="153646"/>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圈层兴趣主题</a:t>
              </a:r>
            </a:p>
          </p:txBody>
        </p:sp>
        <p:sp>
          <p:nvSpPr>
            <p:cNvPr id="18" name="文本框 17">
              <a:extLst>
                <a:ext uri="{FF2B5EF4-FFF2-40B4-BE49-F238E27FC236}">
                  <a16:creationId xmlns:a16="http://schemas.microsoft.com/office/drawing/2014/main" id="{CE1D3EAB-400C-8AEC-0B71-6A914E6C3928}"/>
                </a:ext>
              </a:extLst>
            </p:cNvPr>
            <p:cNvSpPr txBox="1"/>
            <p:nvPr/>
          </p:nvSpPr>
          <p:spPr>
            <a:xfrm>
              <a:off x="2016680" y="4715939"/>
              <a:ext cx="1495946" cy="307777"/>
            </a:xfrm>
            <a:prstGeom prst="rect">
              <a:avLst/>
            </a:prstGeom>
            <a:noFill/>
          </p:spPr>
          <p:txBody>
            <a:bodyPr wrap="square">
              <a:spAutoFit/>
            </a:bodyPr>
            <a:lstStyle/>
            <a:p>
              <a:pPr algn="ctr"/>
              <a:r>
                <a:rPr lang="zh-CN" altLang="en-US" sz="1400" b="1">
                  <a:solidFill>
                    <a:srgbClr val="FFC000"/>
                  </a:solidFill>
                  <a:latin typeface="Arial" panose="020B0604020202020204" pitchFamily="34" charset="0"/>
                  <a:ea typeface="微软雅黑" panose="020B0503020204020204" pitchFamily="34" charset="-122"/>
                </a:rPr>
                <a:t>“主题”有热度</a:t>
              </a:r>
            </a:p>
          </p:txBody>
        </p:sp>
        <p:sp>
          <p:nvSpPr>
            <p:cNvPr id="19" name="矩形: 圆角 18">
              <a:extLst>
                <a:ext uri="{FF2B5EF4-FFF2-40B4-BE49-F238E27FC236}">
                  <a16:creationId xmlns:a16="http://schemas.microsoft.com/office/drawing/2014/main" id="{F7344741-C986-E004-4BDB-DDA07F7C4962}"/>
                </a:ext>
              </a:extLst>
            </p:cNvPr>
            <p:cNvSpPr/>
            <p:nvPr/>
          </p:nvSpPr>
          <p:spPr>
            <a:xfrm>
              <a:off x="2689111" y="5050777"/>
              <a:ext cx="928430" cy="143497"/>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综艺影视主题</a:t>
              </a:r>
            </a:p>
          </p:txBody>
        </p:sp>
        <p:sp>
          <p:nvSpPr>
            <p:cNvPr id="20" name="矩形: 圆角 19">
              <a:extLst>
                <a:ext uri="{FF2B5EF4-FFF2-40B4-BE49-F238E27FC236}">
                  <a16:creationId xmlns:a16="http://schemas.microsoft.com/office/drawing/2014/main" id="{93294D3B-5A9A-FB72-6BF5-C23A13514184}"/>
                </a:ext>
              </a:extLst>
            </p:cNvPr>
            <p:cNvSpPr/>
            <p:nvPr/>
          </p:nvSpPr>
          <p:spPr>
            <a:xfrm>
              <a:off x="2050130" y="5511680"/>
              <a:ext cx="801791" cy="175902"/>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运动赛事</a:t>
              </a:r>
            </a:p>
          </p:txBody>
        </p:sp>
        <p:sp>
          <p:nvSpPr>
            <p:cNvPr id="22" name="矩形: 圆角 21">
              <a:extLst>
                <a:ext uri="{FF2B5EF4-FFF2-40B4-BE49-F238E27FC236}">
                  <a16:creationId xmlns:a16="http://schemas.microsoft.com/office/drawing/2014/main" id="{7E461740-B3EA-90D1-19BC-1D8AEB5E4ACB}"/>
                </a:ext>
              </a:extLst>
            </p:cNvPr>
            <p:cNvSpPr/>
            <p:nvPr/>
          </p:nvSpPr>
          <p:spPr>
            <a:xfrm>
              <a:off x="2709667" y="5384628"/>
              <a:ext cx="801791" cy="163805"/>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热点主题</a:t>
              </a:r>
            </a:p>
          </p:txBody>
        </p:sp>
        <p:cxnSp>
          <p:nvCxnSpPr>
            <p:cNvPr id="23" name="直接连接符 22">
              <a:extLst>
                <a:ext uri="{FF2B5EF4-FFF2-40B4-BE49-F238E27FC236}">
                  <a16:creationId xmlns:a16="http://schemas.microsoft.com/office/drawing/2014/main" id="{40127C46-05F9-D728-8200-E9A12AE9AF99}"/>
                </a:ext>
              </a:extLst>
            </p:cNvPr>
            <p:cNvCxnSpPr>
              <a:cxnSpLocks/>
            </p:cNvCxnSpPr>
            <p:nvPr/>
          </p:nvCxnSpPr>
          <p:spPr>
            <a:xfrm>
              <a:off x="3585708" y="5134993"/>
              <a:ext cx="0" cy="809238"/>
            </a:xfrm>
            <a:prstGeom prst="line">
              <a:avLst/>
            </a:prstGeom>
            <a:ln w="19050">
              <a:gradFill flip="none" rotWithShape="1">
                <a:gsLst>
                  <a:gs pos="55000">
                    <a:srgbClr val="0070C0"/>
                  </a:gs>
                  <a:gs pos="0">
                    <a:schemeClr val="accent4">
                      <a:lumMod val="20000"/>
                      <a:lumOff val="80000"/>
                    </a:schemeClr>
                  </a:gs>
                  <a:gs pos="100000">
                    <a:schemeClr val="accent4">
                      <a:lumMod val="20000"/>
                      <a:lumOff val="80000"/>
                    </a:schemeClr>
                  </a:gs>
                </a:gsLst>
                <a:lin ang="5400000" scaled="1"/>
                <a:tileRect/>
              </a:gradFill>
              <a:prstDash val="dash"/>
            </a:ln>
          </p:spPr>
          <p:style>
            <a:lnRef idx="1">
              <a:schemeClr val="accent1"/>
            </a:lnRef>
            <a:fillRef idx="0">
              <a:schemeClr val="accent1"/>
            </a:fillRef>
            <a:effectRef idx="0">
              <a:schemeClr val="accent1"/>
            </a:effectRef>
            <a:fontRef idx="minor">
              <a:schemeClr val="tx1"/>
            </a:fontRef>
          </p:style>
        </p:cxnSp>
        <p:sp>
          <p:nvSpPr>
            <p:cNvPr id="24" name="矩形: 圆角 23">
              <a:extLst>
                <a:ext uri="{FF2B5EF4-FFF2-40B4-BE49-F238E27FC236}">
                  <a16:creationId xmlns:a16="http://schemas.microsoft.com/office/drawing/2014/main" id="{FB413EBC-338A-E49F-E741-EC265F565F2F}"/>
                </a:ext>
              </a:extLst>
            </p:cNvPr>
            <p:cNvSpPr/>
            <p:nvPr/>
          </p:nvSpPr>
          <p:spPr>
            <a:xfrm>
              <a:off x="2775079" y="5713960"/>
              <a:ext cx="736379" cy="155091"/>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节庆主题</a:t>
              </a:r>
            </a:p>
          </p:txBody>
        </p:sp>
        <p:sp>
          <p:nvSpPr>
            <p:cNvPr id="25" name="矩形: 圆角 24">
              <a:extLst>
                <a:ext uri="{FF2B5EF4-FFF2-40B4-BE49-F238E27FC236}">
                  <a16:creationId xmlns:a16="http://schemas.microsoft.com/office/drawing/2014/main" id="{502741F1-2337-4505-A1CE-C8EDF5680414}"/>
                </a:ext>
              </a:extLst>
            </p:cNvPr>
            <p:cNvSpPr/>
            <p:nvPr/>
          </p:nvSpPr>
          <p:spPr>
            <a:xfrm>
              <a:off x="3768575" y="1976905"/>
              <a:ext cx="1098607" cy="308033"/>
            </a:xfrm>
            <a:prstGeom prst="roundRect">
              <a:avLst>
                <a:gd name="adj" fmla="val 50000"/>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tx1"/>
                  </a:solidFill>
                  <a:latin typeface="Arial" panose="020B0604020202020204" pitchFamily="34" charset="0"/>
                  <a:ea typeface="微软雅黑" panose="020B0503020204020204" pitchFamily="34" charset="-122"/>
                </a:rPr>
                <a:t>怎么播</a:t>
              </a:r>
            </a:p>
          </p:txBody>
        </p:sp>
        <p:sp>
          <p:nvSpPr>
            <p:cNvPr id="26" name="矩形: 圆角 25">
              <a:extLst>
                <a:ext uri="{FF2B5EF4-FFF2-40B4-BE49-F238E27FC236}">
                  <a16:creationId xmlns:a16="http://schemas.microsoft.com/office/drawing/2014/main" id="{ED7DDF69-5E07-F62A-4766-A79105306372}"/>
                </a:ext>
              </a:extLst>
            </p:cNvPr>
            <p:cNvSpPr/>
            <p:nvPr/>
          </p:nvSpPr>
          <p:spPr>
            <a:xfrm>
              <a:off x="3690630" y="5165220"/>
              <a:ext cx="735193" cy="155352"/>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现场连麦</a:t>
              </a:r>
            </a:p>
          </p:txBody>
        </p:sp>
        <p:sp>
          <p:nvSpPr>
            <p:cNvPr id="27" name="文本框 26">
              <a:extLst>
                <a:ext uri="{FF2B5EF4-FFF2-40B4-BE49-F238E27FC236}">
                  <a16:creationId xmlns:a16="http://schemas.microsoft.com/office/drawing/2014/main" id="{C6E163F8-80A9-5985-812E-B4778C73000A}"/>
                </a:ext>
              </a:extLst>
            </p:cNvPr>
            <p:cNvSpPr txBox="1"/>
            <p:nvPr/>
          </p:nvSpPr>
          <p:spPr>
            <a:xfrm>
              <a:off x="3569905" y="4715939"/>
              <a:ext cx="1495946" cy="307777"/>
            </a:xfrm>
            <a:prstGeom prst="rect">
              <a:avLst/>
            </a:prstGeom>
            <a:noFill/>
          </p:spPr>
          <p:txBody>
            <a:bodyPr wrap="square">
              <a:spAutoFit/>
            </a:bodyPr>
            <a:lstStyle/>
            <a:p>
              <a:pPr algn="ctr"/>
              <a:r>
                <a:rPr lang="zh-CN" altLang="en-US" sz="1400" b="1">
                  <a:solidFill>
                    <a:srgbClr val="FFC000"/>
                  </a:solidFill>
                  <a:latin typeface="Arial" panose="020B0604020202020204" pitchFamily="34" charset="0"/>
                  <a:ea typeface="微软雅黑" panose="020B0503020204020204" pitchFamily="34" charset="-122"/>
                </a:rPr>
                <a:t>“形式”做创新</a:t>
              </a:r>
            </a:p>
          </p:txBody>
        </p:sp>
        <p:sp>
          <p:nvSpPr>
            <p:cNvPr id="28" name="矩形: 圆角 27">
              <a:extLst>
                <a:ext uri="{FF2B5EF4-FFF2-40B4-BE49-F238E27FC236}">
                  <a16:creationId xmlns:a16="http://schemas.microsoft.com/office/drawing/2014/main" id="{173DE16D-AA9B-1662-9927-F64C853EEC80}"/>
                </a:ext>
              </a:extLst>
            </p:cNvPr>
            <p:cNvSpPr/>
            <p:nvPr/>
          </p:nvSpPr>
          <p:spPr>
            <a:xfrm>
              <a:off x="4408055" y="5238243"/>
              <a:ext cx="883854" cy="177568"/>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才艺表演</a:t>
              </a:r>
            </a:p>
          </p:txBody>
        </p:sp>
        <p:sp>
          <p:nvSpPr>
            <p:cNvPr id="29" name="矩形: 圆角 28">
              <a:extLst>
                <a:ext uri="{FF2B5EF4-FFF2-40B4-BE49-F238E27FC236}">
                  <a16:creationId xmlns:a16="http://schemas.microsoft.com/office/drawing/2014/main" id="{C0E22234-694B-3F88-5A05-38D110704E70}"/>
                </a:ext>
              </a:extLst>
            </p:cNvPr>
            <p:cNvSpPr/>
            <p:nvPr/>
          </p:nvSpPr>
          <p:spPr>
            <a:xfrm>
              <a:off x="3665501" y="5511680"/>
              <a:ext cx="801791" cy="175902"/>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硬核测试</a:t>
              </a:r>
            </a:p>
          </p:txBody>
        </p:sp>
        <p:sp>
          <p:nvSpPr>
            <p:cNvPr id="31" name="矩形: 圆角 30">
              <a:extLst>
                <a:ext uri="{FF2B5EF4-FFF2-40B4-BE49-F238E27FC236}">
                  <a16:creationId xmlns:a16="http://schemas.microsoft.com/office/drawing/2014/main" id="{EE89BFAC-FAF2-C8AA-E227-8643A003BDE8}"/>
                </a:ext>
              </a:extLst>
            </p:cNvPr>
            <p:cNvSpPr/>
            <p:nvPr/>
          </p:nvSpPr>
          <p:spPr>
            <a:xfrm>
              <a:off x="4361406" y="5501949"/>
              <a:ext cx="940504" cy="195938"/>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脱口秀</a:t>
              </a:r>
              <a:r>
                <a:rPr lang="en-US" altLang="zh-CN" sz="900" b="1">
                  <a:solidFill>
                    <a:schemeClr val="bg1"/>
                  </a:solidFill>
                  <a:latin typeface="Arial" panose="020B0604020202020204" pitchFamily="34" charset="0"/>
                  <a:ea typeface="微软雅黑" panose="020B0503020204020204" pitchFamily="34" charset="-122"/>
                </a:rPr>
                <a:t>/</a:t>
              </a:r>
              <a:r>
                <a:rPr lang="zh-CN" altLang="en-US" sz="900" b="1">
                  <a:solidFill>
                    <a:schemeClr val="bg1"/>
                  </a:solidFill>
                  <a:latin typeface="Arial" panose="020B0604020202020204" pitchFamily="34" charset="0"/>
                  <a:ea typeface="微软雅黑" panose="020B0503020204020204" pitchFamily="34" charset="-122"/>
                </a:rPr>
                <a:t>访谈</a:t>
              </a:r>
            </a:p>
          </p:txBody>
        </p:sp>
        <p:sp>
          <p:nvSpPr>
            <p:cNvPr id="32" name="矩形: 圆角 31">
              <a:extLst>
                <a:ext uri="{FF2B5EF4-FFF2-40B4-BE49-F238E27FC236}">
                  <a16:creationId xmlns:a16="http://schemas.microsoft.com/office/drawing/2014/main" id="{2A463C27-8317-9551-3E50-FEC969A18170}"/>
                </a:ext>
              </a:extLst>
            </p:cNvPr>
            <p:cNvSpPr/>
            <p:nvPr/>
          </p:nvSpPr>
          <p:spPr>
            <a:xfrm>
              <a:off x="3995000" y="5783452"/>
              <a:ext cx="799274" cy="160780"/>
            </a:xfrm>
            <a:prstGeom prst="roundRect">
              <a:avLst>
                <a:gd name="adj" fmla="val 50000"/>
              </a:avLst>
            </a:prstGeom>
            <a:gradFill>
              <a:gsLst>
                <a:gs pos="0">
                  <a:srgbClr val="FFC000">
                    <a:alpha val="78000"/>
                  </a:srgbClr>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惊喜盲盒</a:t>
              </a:r>
            </a:p>
          </p:txBody>
        </p:sp>
        <p:sp>
          <p:nvSpPr>
            <p:cNvPr id="33" name="矩形: 圆角 32">
              <a:extLst>
                <a:ext uri="{FF2B5EF4-FFF2-40B4-BE49-F238E27FC236}">
                  <a16:creationId xmlns:a16="http://schemas.microsoft.com/office/drawing/2014/main" id="{200FD2AA-24AA-EE90-3422-71E2677DF356}"/>
                </a:ext>
              </a:extLst>
            </p:cNvPr>
            <p:cNvSpPr/>
            <p:nvPr/>
          </p:nvSpPr>
          <p:spPr>
            <a:xfrm>
              <a:off x="5617197" y="1976905"/>
              <a:ext cx="1098607" cy="308033"/>
            </a:xfrm>
            <a:prstGeom prst="roundRect">
              <a:avLst>
                <a:gd name="adj" fmla="val 50000"/>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谁来播</a:t>
              </a:r>
            </a:p>
          </p:txBody>
        </p:sp>
        <p:sp>
          <p:nvSpPr>
            <p:cNvPr id="34" name="矩形: 圆角 33">
              <a:extLst>
                <a:ext uri="{FF2B5EF4-FFF2-40B4-BE49-F238E27FC236}">
                  <a16:creationId xmlns:a16="http://schemas.microsoft.com/office/drawing/2014/main" id="{76FEBECE-AA02-089E-D344-98666523104D}"/>
                </a:ext>
              </a:extLst>
            </p:cNvPr>
            <p:cNvSpPr/>
            <p:nvPr/>
          </p:nvSpPr>
          <p:spPr>
            <a:xfrm>
              <a:off x="5539252" y="5165220"/>
              <a:ext cx="819445" cy="168620"/>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创二代</a:t>
              </a:r>
            </a:p>
          </p:txBody>
        </p:sp>
        <p:sp>
          <p:nvSpPr>
            <p:cNvPr id="35" name="文本框 34">
              <a:extLst>
                <a:ext uri="{FF2B5EF4-FFF2-40B4-BE49-F238E27FC236}">
                  <a16:creationId xmlns:a16="http://schemas.microsoft.com/office/drawing/2014/main" id="{128DC283-D617-122F-9E87-D69FC1883F66}"/>
                </a:ext>
              </a:extLst>
            </p:cNvPr>
            <p:cNvSpPr txBox="1"/>
            <p:nvPr/>
          </p:nvSpPr>
          <p:spPr>
            <a:xfrm>
              <a:off x="5418527" y="4715939"/>
              <a:ext cx="1495946" cy="307777"/>
            </a:xfrm>
            <a:prstGeom prst="rect">
              <a:avLst/>
            </a:prstGeom>
            <a:noFill/>
          </p:spPr>
          <p:txBody>
            <a:bodyPr wrap="square">
              <a:spAutoFit/>
            </a:bodyPr>
            <a:lstStyle/>
            <a:p>
              <a:pPr algn="ctr"/>
              <a:r>
                <a:rPr lang="zh-CN" altLang="en-US" sz="1400" b="1">
                  <a:solidFill>
                    <a:srgbClr val="00B0F0"/>
                  </a:solidFill>
                  <a:latin typeface="Arial" panose="020B0604020202020204" pitchFamily="34" charset="0"/>
                  <a:ea typeface="微软雅黑" panose="020B0503020204020204" pitchFamily="34" charset="-122"/>
                </a:rPr>
                <a:t>“人设”要鲜明</a:t>
              </a:r>
            </a:p>
          </p:txBody>
        </p:sp>
        <p:sp>
          <p:nvSpPr>
            <p:cNvPr id="36" name="矩形: 圆角 35">
              <a:extLst>
                <a:ext uri="{FF2B5EF4-FFF2-40B4-BE49-F238E27FC236}">
                  <a16:creationId xmlns:a16="http://schemas.microsoft.com/office/drawing/2014/main" id="{B5E29AB8-F409-9F1A-FDB8-3C5F6AEF7982}"/>
                </a:ext>
              </a:extLst>
            </p:cNvPr>
            <p:cNvSpPr/>
            <p:nvPr/>
          </p:nvSpPr>
          <p:spPr>
            <a:xfrm>
              <a:off x="6231846" y="5072133"/>
              <a:ext cx="823507" cy="175902"/>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总裁高管</a:t>
              </a:r>
            </a:p>
          </p:txBody>
        </p:sp>
        <p:sp>
          <p:nvSpPr>
            <p:cNvPr id="37" name="矩形: 圆角 36">
              <a:extLst>
                <a:ext uri="{FF2B5EF4-FFF2-40B4-BE49-F238E27FC236}">
                  <a16:creationId xmlns:a16="http://schemas.microsoft.com/office/drawing/2014/main" id="{4820B6E9-DE12-C165-E227-86C292F22048}"/>
                </a:ext>
              </a:extLst>
            </p:cNvPr>
            <p:cNvSpPr/>
            <p:nvPr/>
          </p:nvSpPr>
          <p:spPr>
            <a:xfrm>
              <a:off x="5451977" y="5511680"/>
              <a:ext cx="801791" cy="175902"/>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跨界专家</a:t>
              </a:r>
            </a:p>
          </p:txBody>
        </p:sp>
        <p:sp>
          <p:nvSpPr>
            <p:cNvPr id="38" name="矩形: 圆角 37">
              <a:extLst>
                <a:ext uri="{FF2B5EF4-FFF2-40B4-BE49-F238E27FC236}">
                  <a16:creationId xmlns:a16="http://schemas.microsoft.com/office/drawing/2014/main" id="{F18F7401-D7E6-A5EE-F1B7-C5C1E690FE0C}"/>
                </a:ext>
              </a:extLst>
            </p:cNvPr>
            <p:cNvSpPr/>
            <p:nvPr/>
          </p:nvSpPr>
          <p:spPr>
            <a:xfrm>
              <a:off x="6186068" y="5614661"/>
              <a:ext cx="799277" cy="163806"/>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专业柜姐</a:t>
              </a:r>
            </a:p>
          </p:txBody>
        </p:sp>
        <p:sp>
          <p:nvSpPr>
            <p:cNvPr id="39" name="矩形: 圆角 38">
              <a:extLst>
                <a:ext uri="{FF2B5EF4-FFF2-40B4-BE49-F238E27FC236}">
                  <a16:creationId xmlns:a16="http://schemas.microsoft.com/office/drawing/2014/main" id="{81F316CF-CD53-D668-E0E5-BB0DDF6466F6}"/>
                </a:ext>
              </a:extLst>
            </p:cNvPr>
            <p:cNvSpPr/>
            <p:nvPr/>
          </p:nvSpPr>
          <p:spPr>
            <a:xfrm>
              <a:off x="6112682" y="5343153"/>
              <a:ext cx="801791" cy="163805"/>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明星达人</a:t>
              </a:r>
            </a:p>
          </p:txBody>
        </p:sp>
        <p:sp>
          <p:nvSpPr>
            <p:cNvPr id="40" name="矩形: 圆角 39">
              <a:extLst>
                <a:ext uri="{FF2B5EF4-FFF2-40B4-BE49-F238E27FC236}">
                  <a16:creationId xmlns:a16="http://schemas.microsoft.com/office/drawing/2014/main" id="{D01A42BF-6398-A7CA-E8B9-D657FB166C9B}"/>
                </a:ext>
              </a:extLst>
            </p:cNvPr>
            <p:cNvSpPr/>
            <p:nvPr/>
          </p:nvSpPr>
          <p:spPr>
            <a:xfrm>
              <a:off x="7170422" y="1976905"/>
              <a:ext cx="1098607" cy="308033"/>
            </a:xfrm>
            <a:prstGeom prst="roundRect">
              <a:avLst>
                <a:gd name="adj" fmla="val 50000"/>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推什么</a:t>
              </a:r>
            </a:p>
          </p:txBody>
        </p:sp>
        <p:sp>
          <p:nvSpPr>
            <p:cNvPr id="41" name="矩形: 圆角 40">
              <a:extLst>
                <a:ext uri="{FF2B5EF4-FFF2-40B4-BE49-F238E27FC236}">
                  <a16:creationId xmlns:a16="http://schemas.microsoft.com/office/drawing/2014/main" id="{1BCD1175-844C-1359-9399-3102BE2E96ED}"/>
                </a:ext>
              </a:extLst>
            </p:cNvPr>
            <p:cNvSpPr/>
            <p:nvPr/>
          </p:nvSpPr>
          <p:spPr>
            <a:xfrm>
              <a:off x="7258828" y="5080910"/>
              <a:ext cx="1176551" cy="168620"/>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新款限量款</a:t>
              </a:r>
            </a:p>
          </p:txBody>
        </p:sp>
        <p:sp>
          <p:nvSpPr>
            <p:cNvPr id="44" name="文本框 43">
              <a:extLst>
                <a:ext uri="{FF2B5EF4-FFF2-40B4-BE49-F238E27FC236}">
                  <a16:creationId xmlns:a16="http://schemas.microsoft.com/office/drawing/2014/main" id="{A4F4E922-9584-864E-9551-DB30BE3AF24A}"/>
                </a:ext>
              </a:extLst>
            </p:cNvPr>
            <p:cNvSpPr txBox="1"/>
            <p:nvPr/>
          </p:nvSpPr>
          <p:spPr>
            <a:xfrm>
              <a:off x="6971752" y="4715939"/>
              <a:ext cx="1495946" cy="307777"/>
            </a:xfrm>
            <a:prstGeom prst="rect">
              <a:avLst/>
            </a:prstGeom>
            <a:noFill/>
          </p:spPr>
          <p:txBody>
            <a:bodyPr wrap="square">
              <a:spAutoFit/>
            </a:bodyPr>
            <a:lstStyle/>
            <a:p>
              <a:pPr algn="ctr"/>
              <a:r>
                <a:rPr lang="zh-CN" altLang="en-US" sz="1400" b="1">
                  <a:solidFill>
                    <a:srgbClr val="00B0F0"/>
                  </a:solidFill>
                  <a:latin typeface="Arial" panose="020B0604020202020204" pitchFamily="34" charset="0"/>
                  <a:ea typeface="微软雅黑" panose="020B0503020204020204" pitchFamily="34" charset="-122"/>
                </a:rPr>
                <a:t>“商品”买点足</a:t>
              </a:r>
            </a:p>
          </p:txBody>
        </p:sp>
        <p:sp>
          <p:nvSpPr>
            <p:cNvPr id="45" name="矩形: 圆角 44">
              <a:extLst>
                <a:ext uri="{FF2B5EF4-FFF2-40B4-BE49-F238E27FC236}">
                  <a16:creationId xmlns:a16="http://schemas.microsoft.com/office/drawing/2014/main" id="{6781D3E9-4E02-538E-E36F-F4B6CFC25514}"/>
                </a:ext>
              </a:extLst>
            </p:cNvPr>
            <p:cNvSpPr/>
            <p:nvPr/>
          </p:nvSpPr>
          <p:spPr>
            <a:xfrm>
              <a:off x="7913224" y="5580604"/>
              <a:ext cx="759125" cy="171692"/>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网红款</a:t>
              </a:r>
            </a:p>
          </p:txBody>
        </p:sp>
        <p:sp>
          <p:nvSpPr>
            <p:cNvPr id="46" name="矩形: 圆角 45">
              <a:extLst>
                <a:ext uri="{FF2B5EF4-FFF2-40B4-BE49-F238E27FC236}">
                  <a16:creationId xmlns:a16="http://schemas.microsoft.com/office/drawing/2014/main" id="{24EF36D6-9F7D-B462-781F-9D9A6B27DC70}"/>
                </a:ext>
              </a:extLst>
            </p:cNvPr>
            <p:cNvSpPr/>
            <p:nvPr/>
          </p:nvSpPr>
          <p:spPr>
            <a:xfrm>
              <a:off x="7013374" y="5362109"/>
              <a:ext cx="709536" cy="160120"/>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明星</a:t>
              </a:r>
              <a:r>
                <a:rPr lang="en-US" altLang="zh-CN" sz="900" b="1">
                  <a:solidFill>
                    <a:schemeClr val="bg1"/>
                  </a:solidFill>
                  <a:latin typeface="Arial" panose="020B0604020202020204" pitchFamily="34" charset="0"/>
                  <a:ea typeface="微软雅黑" panose="020B0503020204020204" pitchFamily="34" charset="-122"/>
                </a:rPr>
                <a:t>IP</a:t>
              </a:r>
              <a:r>
                <a:rPr lang="zh-CN" altLang="en-US" sz="900" b="1">
                  <a:solidFill>
                    <a:schemeClr val="bg1"/>
                  </a:solidFill>
                  <a:latin typeface="Arial" panose="020B0604020202020204" pitchFamily="34" charset="0"/>
                  <a:ea typeface="微软雅黑" panose="020B0503020204020204" pitchFamily="34" charset="-122"/>
                </a:rPr>
                <a:t>款</a:t>
              </a:r>
            </a:p>
          </p:txBody>
        </p:sp>
        <p:sp>
          <p:nvSpPr>
            <p:cNvPr id="48" name="矩形: 圆角 47">
              <a:extLst>
                <a:ext uri="{FF2B5EF4-FFF2-40B4-BE49-F238E27FC236}">
                  <a16:creationId xmlns:a16="http://schemas.microsoft.com/office/drawing/2014/main" id="{9BE8DE04-429C-F1CB-08E8-C77040193463}"/>
                </a:ext>
              </a:extLst>
            </p:cNvPr>
            <p:cNvSpPr/>
            <p:nvPr/>
          </p:nvSpPr>
          <p:spPr>
            <a:xfrm>
              <a:off x="7797161" y="5320859"/>
              <a:ext cx="904978" cy="175902"/>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纪念限定款</a:t>
              </a:r>
            </a:p>
          </p:txBody>
        </p:sp>
        <p:sp>
          <p:nvSpPr>
            <p:cNvPr id="49" name="矩形: 圆角 48">
              <a:extLst>
                <a:ext uri="{FF2B5EF4-FFF2-40B4-BE49-F238E27FC236}">
                  <a16:creationId xmlns:a16="http://schemas.microsoft.com/office/drawing/2014/main" id="{CAE76C07-7DF0-BC23-AC38-297DCB662CBD}"/>
                </a:ext>
              </a:extLst>
            </p:cNvPr>
            <p:cNvSpPr/>
            <p:nvPr/>
          </p:nvSpPr>
          <p:spPr>
            <a:xfrm>
              <a:off x="7121598" y="5580604"/>
              <a:ext cx="725506" cy="171692"/>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定制款</a:t>
              </a:r>
            </a:p>
          </p:txBody>
        </p:sp>
        <p:sp>
          <p:nvSpPr>
            <p:cNvPr id="54" name="矩形: 圆角 53">
              <a:extLst>
                <a:ext uri="{FF2B5EF4-FFF2-40B4-BE49-F238E27FC236}">
                  <a16:creationId xmlns:a16="http://schemas.microsoft.com/office/drawing/2014/main" id="{D868FE1B-168B-3DD8-33FC-7F9280A8E17B}"/>
                </a:ext>
              </a:extLst>
            </p:cNvPr>
            <p:cNvSpPr/>
            <p:nvPr/>
          </p:nvSpPr>
          <p:spPr>
            <a:xfrm>
              <a:off x="8925512" y="1976905"/>
              <a:ext cx="1098607" cy="308033"/>
            </a:xfrm>
            <a:prstGeom prst="roundRect">
              <a:avLst>
                <a:gd name="adj" fmla="val 50000"/>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怎么说</a:t>
              </a:r>
            </a:p>
          </p:txBody>
        </p:sp>
        <p:sp>
          <p:nvSpPr>
            <p:cNvPr id="55" name="矩形: 圆角 54">
              <a:extLst>
                <a:ext uri="{FF2B5EF4-FFF2-40B4-BE49-F238E27FC236}">
                  <a16:creationId xmlns:a16="http://schemas.microsoft.com/office/drawing/2014/main" id="{4060D1A4-FF46-61BA-9D17-9D497CEE4D5A}"/>
                </a:ext>
              </a:extLst>
            </p:cNvPr>
            <p:cNvSpPr/>
            <p:nvPr/>
          </p:nvSpPr>
          <p:spPr>
            <a:xfrm>
              <a:off x="8847568" y="5165220"/>
              <a:ext cx="714522" cy="175902"/>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够专业</a:t>
              </a:r>
            </a:p>
          </p:txBody>
        </p:sp>
        <p:sp>
          <p:nvSpPr>
            <p:cNvPr id="56" name="文本框 55">
              <a:extLst>
                <a:ext uri="{FF2B5EF4-FFF2-40B4-BE49-F238E27FC236}">
                  <a16:creationId xmlns:a16="http://schemas.microsoft.com/office/drawing/2014/main" id="{69668968-3E17-E8FA-1C9E-27A45F386CAE}"/>
                </a:ext>
              </a:extLst>
            </p:cNvPr>
            <p:cNvSpPr txBox="1"/>
            <p:nvPr/>
          </p:nvSpPr>
          <p:spPr>
            <a:xfrm>
              <a:off x="8726842" y="4715939"/>
              <a:ext cx="1495946" cy="307777"/>
            </a:xfrm>
            <a:prstGeom prst="rect">
              <a:avLst/>
            </a:prstGeom>
            <a:noFill/>
          </p:spPr>
          <p:txBody>
            <a:bodyPr wrap="square">
              <a:spAutoFit/>
            </a:bodyPr>
            <a:lstStyle/>
            <a:p>
              <a:pPr algn="ctr"/>
              <a:r>
                <a:rPr lang="zh-CN" altLang="en-US" sz="1400" b="1">
                  <a:solidFill>
                    <a:srgbClr val="00B050"/>
                  </a:solidFill>
                  <a:latin typeface="Arial" panose="020B0604020202020204" pitchFamily="34" charset="0"/>
                  <a:ea typeface="微软雅黑" panose="020B0503020204020204" pitchFamily="34" charset="-122"/>
                </a:rPr>
                <a:t>“话术”打动人</a:t>
              </a:r>
            </a:p>
          </p:txBody>
        </p:sp>
        <p:sp>
          <p:nvSpPr>
            <p:cNvPr id="57" name="矩形: 圆角 56">
              <a:extLst>
                <a:ext uri="{FF2B5EF4-FFF2-40B4-BE49-F238E27FC236}">
                  <a16:creationId xmlns:a16="http://schemas.microsoft.com/office/drawing/2014/main" id="{C9EDD1CA-E56F-9EB6-6244-6178E40A61C0}"/>
                </a:ext>
              </a:extLst>
            </p:cNvPr>
            <p:cNvSpPr/>
            <p:nvPr/>
          </p:nvSpPr>
          <p:spPr>
            <a:xfrm>
              <a:off x="9399273" y="5050777"/>
              <a:ext cx="823507" cy="175902"/>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有人感</a:t>
              </a:r>
            </a:p>
          </p:txBody>
        </p:sp>
        <p:sp>
          <p:nvSpPr>
            <p:cNvPr id="58" name="矩形: 圆角 57">
              <a:extLst>
                <a:ext uri="{FF2B5EF4-FFF2-40B4-BE49-F238E27FC236}">
                  <a16:creationId xmlns:a16="http://schemas.microsoft.com/office/drawing/2014/main" id="{C056723B-71FF-955F-7A26-167419E32609}"/>
                </a:ext>
              </a:extLst>
            </p:cNvPr>
            <p:cNvSpPr/>
            <p:nvPr/>
          </p:nvSpPr>
          <p:spPr>
            <a:xfrm>
              <a:off x="8760292" y="5511680"/>
              <a:ext cx="801791" cy="175902"/>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不叫卖</a:t>
              </a:r>
            </a:p>
          </p:txBody>
        </p:sp>
        <p:sp>
          <p:nvSpPr>
            <p:cNvPr id="59" name="矩形: 圆角 58">
              <a:extLst>
                <a:ext uri="{FF2B5EF4-FFF2-40B4-BE49-F238E27FC236}">
                  <a16:creationId xmlns:a16="http://schemas.microsoft.com/office/drawing/2014/main" id="{F083BD98-6560-68CD-81F0-669A22F77ED5}"/>
                </a:ext>
              </a:extLst>
            </p:cNvPr>
            <p:cNvSpPr/>
            <p:nvPr/>
          </p:nvSpPr>
          <p:spPr>
            <a:xfrm>
              <a:off x="9419829" y="5384628"/>
              <a:ext cx="801791" cy="163805"/>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有共鸣</a:t>
              </a:r>
            </a:p>
          </p:txBody>
        </p:sp>
        <p:cxnSp>
          <p:nvCxnSpPr>
            <p:cNvPr id="60" name="直接连接符 59">
              <a:extLst>
                <a:ext uri="{FF2B5EF4-FFF2-40B4-BE49-F238E27FC236}">
                  <a16:creationId xmlns:a16="http://schemas.microsoft.com/office/drawing/2014/main" id="{E95183D4-B4A9-682B-574C-21A24E28A853}"/>
                </a:ext>
              </a:extLst>
            </p:cNvPr>
            <p:cNvCxnSpPr>
              <a:cxnSpLocks/>
            </p:cNvCxnSpPr>
            <p:nvPr/>
          </p:nvCxnSpPr>
          <p:spPr>
            <a:xfrm>
              <a:off x="10295870" y="5134993"/>
              <a:ext cx="0" cy="809238"/>
            </a:xfrm>
            <a:prstGeom prst="line">
              <a:avLst/>
            </a:prstGeom>
            <a:ln w="19050">
              <a:gradFill flip="none" rotWithShape="1">
                <a:gsLst>
                  <a:gs pos="55000">
                    <a:srgbClr val="0070C0"/>
                  </a:gs>
                  <a:gs pos="0">
                    <a:schemeClr val="accent4">
                      <a:lumMod val="20000"/>
                      <a:lumOff val="80000"/>
                    </a:schemeClr>
                  </a:gs>
                  <a:gs pos="100000">
                    <a:schemeClr val="accent4">
                      <a:lumMod val="20000"/>
                      <a:lumOff val="80000"/>
                    </a:schemeClr>
                  </a:gs>
                </a:gsLst>
                <a:lin ang="5400000" scaled="1"/>
                <a:tileRect/>
              </a:gradFill>
              <a:prstDash val="dash"/>
            </a:ln>
          </p:spPr>
          <p:style>
            <a:lnRef idx="1">
              <a:schemeClr val="accent1"/>
            </a:lnRef>
            <a:fillRef idx="0">
              <a:schemeClr val="accent1"/>
            </a:fillRef>
            <a:effectRef idx="0">
              <a:schemeClr val="accent1"/>
            </a:effectRef>
            <a:fontRef idx="minor">
              <a:schemeClr val="tx1"/>
            </a:fontRef>
          </p:style>
        </p:cxnSp>
        <p:sp>
          <p:nvSpPr>
            <p:cNvPr id="61" name="矩形: 圆角 60">
              <a:extLst>
                <a:ext uri="{FF2B5EF4-FFF2-40B4-BE49-F238E27FC236}">
                  <a16:creationId xmlns:a16="http://schemas.microsoft.com/office/drawing/2014/main" id="{745D3EFD-BD6B-6880-5741-E297017BD583}"/>
                </a:ext>
              </a:extLst>
            </p:cNvPr>
            <p:cNvSpPr/>
            <p:nvPr/>
          </p:nvSpPr>
          <p:spPr>
            <a:xfrm>
              <a:off x="9290113" y="5735241"/>
              <a:ext cx="645755" cy="163805"/>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幽默感</a:t>
              </a:r>
            </a:p>
          </p:txBody>
        </p:sp>
        <p:sp>
          <p:nvSpPr>
            <p:cNvPr id="62" name="矩形: 圆角 61">
              <a:extLst>
                <a:ext uri="{FF2B5EF4-FFF2-40B4-BE49-F238E27FC236}">
                  <a16:creationId xmlns:a16="http://schemas.microsoft.com/office/drawing/2014/main" id="{82EC0088-1EB4-D61C-41B3-781B26692BD5}"/>
                </a:ext>
              </a:extLst>
            </p:cNvPr>
            <p:cNvSpPr/>
            <p:nvPr/>
          </p:nvSpPr>
          <p:spPr>
            <a:xfrm>
              <a:off x="10478737" y="1976905"/>
              <a:ext cx="1098607" cy="308033"/>
            </a:xfrm>
            <a:prstGeom prst="roundRect">
              <a:avLst>
                <a:gd name="adj" fmla="val 50000"/>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怎么互动</a:t>
              </a:r>
            </a:p>
          </p:txBody>
        </p:sp>
        <p:sp>
          <p:nvSpPr>
            <p:cNvPr id="63" name="矩形: 圆角 62">
              <a:extLst>
                <a:ext uri="{FF2B5EF4-FFF2-40B4-BE49-F238E27FC236}">
                  <a16:creationId xmlns:a16="http://schemas.microsoft.com/office/drawing/2014/main" id="{F7128268-8425-8645-1B1F-6E7109E57505}"/>
                </a:ext>
              </a:extLst>
            </p:cNvPr>
            <p:cNvSpPr/>
            <p:nvPr/>
          </p:nvSpPr>
          <p:spPr>
            <a:xfrm>
              <a:off x="10400792" y="5165220"/>
              <a:ext cx="755021" cy="171692"/>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超级福袋</a:t>
              </a:r>
            </a:p>
          </p:txBody>
        </p:sp>
        <p:sp>
          <p:nvSpPr>
            <p:cNvPr id="64" name="文本框 63">
              <a:extLst>
                <a:ext uri="{FF2B5EF4-FFF2-40B4-BE49-F238E27FC236}">
                  <a16:creationId xmlns:a16="http://schemas.microsoft.com/office/drawing/2014/main" id="{7DE6B2FD-02D5-58DA-0BFC-4A5642D332F6}"/>
                </a:ext>
              </a:extLst>
            </p:cNvPr>
            <p:cNvSpPr txBox="1"/>
            <p:nvPr/>
          </p:nvSpPr>
          <p:spPr>
            <a:xfrm>
              <a:off x="10280067" y="4715939"/>
              <a:ext cx="1495946" cy="307777"/>
            </a:xfrm>
            <a:prstGeom prst="rect">
              <a:avLst/>
            </a:prstGeom>
            <a:noFill/>
          </p:spPr>
          <p:txBody>
            <a:bodyPr wrap="square">
              <a:spAutoFit/>
            </a:bodyPr>
            <a:lstStyle/>
            <a:p>
              <a:pPr algn="ctr"/>
              <a:r>
                <a:rPr lang="zh-CN" altLang="en-US" sz="1400" b="1">
                  <a:solidFill>
                    <a:srgbClr val="00B050"/>
                  </a:solidFill>
                  <a:latin typeface="Arial" panose="020B0604020202020204" pitchFamily="34" charset="0"/>
                  <a:ea typeface="微软雅黑" panose="020B0503020204020204" pitchFamily="34" charset="-122"/>
                </a:rPr>
                <a:t>“工具”多应用</a:t>
              </a:r>
            </a:p>
          </p:txBody>
        </p:sp>
        <p:sp>
          <p:nvSpPr>
            <p:cNvPr id="65" name="矩形: 圆角 64">
              <a:extLst>
                <a:ext uri="{FF2B5EF4-FFF2-40B4-BE49-F238E27FC236}">
                  <a16:creationId xmlns:a16="http://schemas.microsoft.com/office/drawing/2014/main" id="{8684D59C-95CE-26AC-1816-297245602221}"/>
                </a:ext>
              </a:extLst>
            </p:cNvPr>
            <p:cNvSpPr/>
            <p:nvPr/>
          </p:nvSpPr>
          <p:spPr>
            <a:xfrm>
              <a:off x="10939311" y="5274727"/>
              <a:ext cx="822117" cy="180765"/>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倒计时红包</a:t>
              </a:r>
            </a:p>
          </p:txBody>
        </p:sp>
        <p:sp>
          <p:nvSpPr>
            <p:cNvPr id="66" name="矩形: 圆角 65">
              <a:extLst>
                <a:ext uri="{FF2B5EF4-FFF2-40B4-BE49-F238E27FC236}">
                  <a16:creationId xmlns:a16="http://schemas.microsoft.com/office/drawing/2014/main" id="{7B1DCA93-97D3-7225-8ADF-6245BE452DE4}"/>
                </a:ext>
              </a:extLst>
            </p:cNvPr>
            <p:cNvSpPr/>
            <p:nvPr/>
          </p:nvSpPr>
          <p:spPr>
            <a:xfrm>
              <a:off x="10323483" y="5455493"/>
              <a:ext cx="755021" cy="162263"/>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福利任务</a:t>
              </a:r>
            </a:p>
          </p:txBody>
        </p:sp>
        <p:sp>
          <p:nvSpPr>
            <p:cNvPr id="67" name="矩形: 圆角 66">
              <a:extLst>
                <a:ext uri="{FF2B5EF4-FFF2-40B4-BE49-F238E27FC236}">
                  <a16:creationId xmlns:a16="http://schemas.microsoft.com/office/drawing/2014/main" id="{2E8BE8E4-4CDD-99EC-762F-063E6BFBB239}"/>
                </a:ext>
              </a:extLst>
            </p:cNvPr>
            <p:cNvSpPr/>
            <p:nvPr/>
          </p:nvSpPr>
          <p:spPr>
            <a:xfrm>
              <a:off x="11115673" y="5522962"/>
              <a:ext cx="645755" cy="150981"/>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优惠券</a:t>
              </a:r>
            </a:p>
          </p:txBody>
        </p:sp>
        <p:sp>
          <p:nvSpPr>
            <p:cNvPr id="68" name="矩形: 圆角 67">
              <a:extLst>
                <a:ext uri="{FF2B5EF4-FFF2-40B4-BE49-F238E27FC236}">
                  <a16:creationId xmlns:a16="http://schemas.microsoft.com/office/drawing/2014/main" id="{F59067EB-EBE0-8C34-4837-666666442EC5}"/>
                </a:ext>
              </a:extLst>
            </p:cNvPr>
            <p:cNvSpPr/>
            <p:nvPr/>
          </p:nvSpPr>
          <p:spPr>
            <a:xfrm>
              <a:off x="10616433" y="5750485"/>
              <a:ext cx="645755" cy="163805"/>
            </a:xfrm>
            <a:prstGeom prst="roundRect">
              <a:avLst>
                <a:gd name="adj" fmla="val 50000"/>
              </a:avLst>
            </a:prstGeom>
            <a:gradFill>
              <a:gsLst>
                <a:gs pos="0">
                  <a:srgbClr val="92D050">
                    <a:alpha val="78000"/>
                  </a:srgbClr>
                </a:gs>
                <a:gs pos="100000">
                  <a:srgbClr val="00B050">
                    <a:alpha val="71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抽免单</a:t>
              </a:r>
            </a:p>
          </p:txBody>
        </p:sp>
        <p:sp>
          <p:nvSpPr>
            <p:cNvPr id="69" name="梯形 68">
              <a:extLst>
                <a:ext uri="{FF2B5EF4-FFF2-40B4-BE49-F238E27FC236}">
                  <a16:creationId xmlns:a16="http://schemas.microsoft.com/office/drawing/2014/main" id="{1F11F66F-9A30-1863-4B7D-58C378089CC7}"/>
                </a:ext>
              </a:extLst>
            </p:cNvPr>
            <p:cNvSpPr/>
            <p:nvPr/>
          </p:nvSpPr>
          <p:spPr>
            <a:xfrm>
              <a:off x="581112" y="6165450"/>
              <a:ext cx="4710797" cy="278871"/>
            </a:xfrm>
            <a:prstGeom prst="trapezoid">
              <a:avLst>
                <a:gd name="adj" fmla="val 53348"/>
              </a:avLst>
            </a:prstGeom>
            <a:gradFill flip="none" rotWithShape="1">
              <a:gsLst>
                <a:gs pos="0">
                  <a:schemeClr val="tx1">
                    <a:alpha val="13000"/>
                  </a:schemeClr>
                </a:gs>
                <a:gs pos="100000">
                  <a:srgbClr val="FFC000"/>
                </a:gs>
              </a:gsLst>
              <a:lin ang="5400000" scaled="1"/>
              <a:tileRect/>
            </a:gra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文本框 69">
              <a:extLst>
                <a:ext uri="{FF2B5EF4-FFF2-40B4-BE49-F238E27FC236}">
                  <a16:creationId xmlns:a16="http://schemas.microsoft.com/office/drawing/2014/main" id="{174BF5E0-3EC4-BA29-2C15-C466F4724B94}"/>
                </a:ext>
              </a:extLst>
            </p:cNvPr>
            <p:cNvSpPr txBox="1"/>
            <p:nvPr/>
          </p:nvSpPr>
          <p:spPr>
            <a:xfrm>
              <a:off x="958002" y="6012545"/>
              <a:ext cx="4254829" cy="369332"/>
            </a:xfrm>
            <a:prstGeom prst="rect">
              <a:avLst/>
            </a:prstGeom>
            <a:noFill/>
          </p:spPr>
          <p:txBody>
            <a:bodyPr wrap="square">
              <a:spAutoFit/>
            </a:bodyPr>
            <a:lstStyle/>
            <a:p>
              <a:r>
                <a:rPr lang="en-US" altLang="zh-CN">
                  <a:solidFill>
                    <a:schemeClr val="bg1"/>
                  </a:solidFill>
                </a:rPr>
                <a:t>…                        …                   …</a:t>
              </a:r>
              <a:endParaRPr lang="zh-CN" altLang="en-US">
                <a:solidFill>
                  <a:schemeClr val="bg1"/>
                </a:solidFill>
              </a:endParaRPr>
            </a:p>
          </p:txBody>
        </p:sp>
        <p:sp>
          <p:nvSpPr>
            <p:cNvPr id="71" name="梯形 70">
              <a:extLst>
                <a:ext uri="{FF2B5EF4-FFF2-40B4-BE49-F238E27FC236}">
                  <a16:creationId xmlns:a16="http://schemas.microsoft.com/office/drawing/2014/main" id="{C682A3E7-1524-6455-977E-1182F364B202}"/>
                </a:ext>
              </a:extLst>
            </p:cNvPr>
            <p:cNvSpPr/>
            <p:nvPr/>
          </p:nvSpPr>
          <p:spPr>
            <a:xfrm>
              <a:off x="5483565" y="6145347"/>
              <a:ext cx="2984133" cy="278871"/>
            </a:xfrm>
            <a:prstGeom prst="trapezoid">
              <a:avLst>
                <a:gd name="adj" fmla="val 53348"/>
              </a:avLst>
            </a:prstGeom>
            <a:gradFill flip="none" rotWithShape="1">
              <a:gsLst>
                <a:gs pos="0">
                  <a:schemeClr val="tx1">
                    <a:alpha val="47000"/>
                  </a:schemeClr>
                </a:gs>
                <a:gs pos="100000">
                  <a:srgbClr val="00B0F0"/>
                </a:gs>
              </a:gsLst>
              <a:lin ang="5400000" scaled="1"/>
              <a:tileRect/>
            </a:gra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a:extLst>
                <a:ext uri="{FF2B5EF4-FFF2-40B4-BE49-F238E27FC236}">
                  <a16:creationId xmlns:a16="http://schemas.microsoft.com/office/drawing/2014/main" id="{4E3059B6-3496-65D8-1790-DBED97D63C3E}"/>
                </a:ext>
              </a:extLst>
            </p:cNvPr>
            <p:cNvSpPr txBox="1"/>
            <p:nvPr/>
          </p:nvSpPr>
          <p:spPr>
            <a:xfrm>
              <a:off x="5860455" y="5992442"/>
              <a:ext cx="2528157" cy="369332"/>
            </a:xfrm>
            <a:prstGeom prst="rect">
              <a:avLst/>
            </a:prstGeom>
            <a:noFill/>
          </p:spPr>
          <p:txBody>
            <a:bodyPr wrap="square">
              <a:spAutoFit/>
            </a:bodyPr>
            <a:lstStyle/>
            <a:p>
              <a:r>
                <a:rPr lang="en-US" altLang="zh-CN">
                  <a:solidFill>
                    <a:schemeClr val="bg1"/>
                  </a:solidFill>
                </a:rPr>
                <a:t> …                        …   </a:t>
              </a:r>
              <a:endParaRPr lang="zh-CN" altLang="en-US">
                <a:solidFill>
                  <a:schemeClr val="bg1"/>
                </a:solidFill>
              </a:endParaRPr>
            </a:p>
          </p:txBody>
        </p:sp>
        <p:sp>
          <p:nvSpPr>
            <p:cNvPr id="73" name="梯形 72">
              <a:extLst>
                <a:ext uri="{FF2B5EF4-FFF2-40B4-BE49-F238E27FC236}">
                  <a16:creationId xmlns:a16="http://schemas.microsoft.com/office/drawing/2014/main" id="{40711898-DE2B-5329-A4B2-644765116ED1}"/>
                </a:ext>
              </a:extLst>
            </p:cNvPr>
            <p:cNvSpPr/>
            <p:nvPr/>
          </p:nvSpPr>
          <p:spPr>
            <a:xfrm>
              <a:off x="8777295" y="6165450"/>
              <a:ext cx="2984133" cy="278871"/>
            </a:xfrm>
            <a:prstGeom prst="trapezoid">
              <a:avLst>
                <a:gd name="adj" fmla="val 53348"/>
              </a:avLst>
            </a:prstGeom>
            <a:gradFill flip="none" rotWithShape="1">
              <a:gsLst>
                <a:gs pos="0">
                  <a:schemeClr val="tx1">
                    <a:alpha val="47000"/>
                  </a:schemeClr>
                </a:gs>
                <a:gs pos="100000">
                  <a:srgbClr val="00B050"/>
                </a:gs>
              </a:gsLst>
              <a:lin ang="5400000" scaled="1"/>
              <a:tileRect/>
            </a:gradFill>
            <a:ln>
              <a:noFill/>
            </a:ln>
            <a:effectLst>
              <a:outerShdw blurRad="50800" dist="38100" dir="8100000" algn="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文本框 73">
              <a:extLst>
                <a:ext uri="{FF2B5EF4-FFF2-40B4-BE49-F238E27FC236}">
                  <a16:creationId xmlns:a16="http://schemas.microsoft.com/office/drawing/2014/main" id="{D4B3C101-C198-853C-1C25-1A731E36C247}"/>
                </a:ext>
              </a:extLst>
            </p:cNvPr>
            <p:cNvSpPr txBox="1"/>
            <p:nvPr/>
          </p:nvSpPr>
          <p:spPr>
            <a:xfrm>
              <a:off x="9154185" y="6012545"/>
              <a:ext cx="2528157" cy="369332"/>
            </a:xfrm>
            <a:prstGeom prst="rect">
              <a:avLst/>
            </a:prstGeom>
            <a:noFill/>
          </p:spPr>
          <p:txBody>
            <a:bodyPr wrap="square">
              <a:spAutoFit/>
            </a:bodyPr>
            <a:lstStyle/>
            <a:p>
              <a:r>
                <a:rPr lang="en-US" altLang="zh-CN">
                  <a:solidFill>
                    <a:schemeClr val="bg1"/>
                  </a:solidFill>
                </a:rPr>
                <a:t> …                        …   </a:t>
              </a:r>
              <a:endParaRPr lang="zh-CN" altLang="en-US">
                <a:solidFill>
                  <a:schemeClr val="bg1"/>
                </a:solidFill>
              </a:endParaRPr>
            </a:p>
          </p:txBody>
        </p:sp>
        <p:pic>
          <p:nvPicPr>
            <p:cNvPr id="75" name="图片 74">
              <a:extLst>
                <a:ext uri="{FF2B5EF4-FFF2-40B4-BE49-F238E27FC236}">
                  <a16:creationId xmlns:a16="http://schemas.microsoft.com/office/drawing/2014/main" id="{7EB42FF8-2D43-53EE-8010-C83C3C31C241}"/>
                </a:ext>
              </a:extLst>
            </p:cNvPr>
            <p:cNvPicPr>
              <a:picLocks noChangeAspect="1"/>
            </p:cNvPicPr>
            <p:nvPr/>
          </p:nvPicPr>
          <p:blipFill>
            <a:blip r:embed="rId5"/>
            <a:stretch>
              <a:fillRect/>
            </a:stretch>
          </p:blipFill>
          <p:spPr>
            <a:xfrm>
              <a:off x="603501" y="2372419"/>
              <a:ext cx="1295467" cy="2267067"/>
            </a:xfrm>
            <a:prstGeom prst="roundRect">
              <a:avLst>
                <a:gd name="adj" fmla="val 8046"/>
              </a:avLst>
            </a:prstGeom>
          </p:spPr>
        </p:pic>
        <p:pic>
          <p:nvPicPr>
            <p:cNvPr id="76" name="图片 75">
              <a:extLst>
                <a:ext uri="{FF2B5EF4-FFF2-40B4-BE49-F238E27FC236}">
                  <a16:creationId xmlns:a16="http://schemas.microsoft.com/office/drawing/2014/main" id="{804B3FCA-40B2-36B9-BD29-3C0A712BDF50}"/>
                </a:ext>
              </a:extLst>
            </p:cNvPr>
            <p:cNvPicPr>
              <a:picLocks noChangeAspect="1"/>
            </p:cNvPicPr>
            <p:nvPr/>
          </p:nvPicPr>
          <p:blipFill>
            <a:blip r:embed="rId6"/>
            <a:stretch>
              <a:fillRect/>
            </a:stretch>
          </p:blipFill>
          <p:spPr>
            <a:xfrm>
              <a:off x="2113744" y="2380055"/>
              <a:ext cx="1301817" cy="2254366"/>
            </a:xfrm>
            <a:prstGeom prst="roundRect">
              <a:avLst>
                <a:gd name="adj" fmla="val 7016"/>
              </a:avLst>
            </a:prstGeom>
          </p:spPr>
        </p:pic>
        <p:pic>
          <p:nvPicPr>
            <p:cNvPr id="77" name="图片 76">
              <a:extLst>
                <a:ext uri="{FF2B5EF4-FFF2-40B4-BE49-F238E27FC236}">
                  <a16:creationId xmlns:a16="http://schemas.microsoft.com/office/drawing/2014/main" id="{6117F525-D3B6-0279-78A1-83BCDA8CC771}"/>
                </a:ext>
              </a:extLst>
            </p:cNvPr>
            <p:cNvPicPr>
              <a:picLocks noChangeAspect="1"/>
            </p:cNvPicPr>
            <p:nvPr/>
          </p:nvPicPr>
          <p:blipFill>
            <a:blip r:embed="rId7"/>
            <a:stretch>
              <a:fillRect/>
            </a:stretch>
          </p:blipFill>
          <p:spPr>
            <a:xfrm>
              <a:off x="3676161" y="2380269"/>
              <a:ext cx="1284724" cy="2262648"/>
            </a:xfrm>
            <a:prstGeom prst="roundRect">
              <a:avLst>
                <a:gd name="adj" fmla="val 5730"/>
              </a:avLst>
            </a:prstGeom>
          </p:spPr>
        </p:pic>
        <p:pic>
          <p:nvPicPr>
            <p:cNvPr id="78" name="图片 77">
              <a:extLst>
                <a:ext uri="{FF2B5EF4-FFF2-40B4-BE49-F238E27FC236}">
                  <a16:creationId xmlns:a16="http://schemas.microsoft.com/office/drawing/2014/main" id="{D2B6B72C-C682-EC3B-7339-83B257C7BFA5}"/>
                </a:ext>
              </a:extLst>
            </p:cNvPr>
            <p:cNvPicPr>
              <a:picLocks noChangeAspect="1"/>
            </p:cNvPicPr>
            <p:nvPr/>
          </p:nvPicPr>
          <p:blipFill>
            <a:blip r:embed="rId8"/>
            <a:stretch>
              <a:fillRect/>
            </a:stretch>
          </p:blipFill>
          <p:spPr>
            <a:xfrm>
              <a:off x="5451442" y="2367354"/>
              <a:ext cx="1289116" cy="2267067"/>
            </a:xfrm>
            <a:prstGeom prst="roundRect">
              <a:avLst>
                <a:gd name="adj" fmla="val 9628"/>
              </a:avLst>
            </a:prstGeom>
          </p:spPr>
        </p:pic>
        <p:pic>
          <p:nvPicPr>
            <p:cNvPr id="79" name="图片 78">
              <a:extLst>
                <a:ext uri="{FF2B5EF4-FFF2-40B4-BE49-F238E27FC236}">
                  <a16:creationId xmlns:a16="http://schemas.microsoft.com/office/drawing/2014/main" id="{4C8B329A-003C-85D8-CC94-8D44D886D4AA}"/>
                </a:ext>
              </a:extLst>
            </p:cNvPr>
            <p:cNvPicPr>
              <a:picLocks noChangeAspect="1"/>
            </p:cNvPicPr>
            <p:nvPr/>
          </p:nvPicPr>
          <p:blipFill>
            <a:blip r:embed="rId9"/>
            <a:stretch>
              <a:fillRect/>
            </a:stretch>
          </p:blipFill>
          <p:spPr>
            <a:xfrm>
              <a:off x="7075167" y="2375905"/>
              <a:ext cx="1289116" cy="2260716"/>
            </a:xfrm>
            <a:prstGeom prst="roundRect">
              <a:avLst>
                <a:gd name="adj" fmla="val 9628"/>
              </a:avLst>
            </a:prstGeom>
          </p:spPr>
        </p:pic>
        <p:pic>
          <p:nvPicPr>
            <p:cNvPr id="80" name="图片 79">
              <a:extLst>
                <a:ext uri="{FF2B5EF4-FFF2-40B4-BE49-F238E27FC236}">
                  <a16:creationId xmlns:a16="http://schemas.microsoft.com/office/drawing/2014/main" id="{83824692-FDD9-04EF-0B3F-AA713C31825A}"/>
                </a:ext>
              </a:extLst>
            </p:cNvPr>
            <p:cNvPicPr>
              <a:picLocks noChangeAspect="1"/>
            </p:cNvPicPr>
            <p:nvPr/>
          </p:nvPicPr>
          <p:blipFill>
            <a:blip r:embed="rId10"/>
            <a:stretch>
              <a:fillRect/>
            </a:stretch>
          </p:blipFill>
          <p:spPr>
            <a:xfrm>
              <a:off x="8836607" y="2375905"/>
              <a:ext cx="1276416" cy="2260716"/>
            </a:xfrm>
            <a:prstGeom prst="roundRect">
              <a:avLst>
                <a:gd name="adj" fmla="val 8464"/>
              </a:avLst>
            </a:prstGeom>
          </p:spPr>
        </p:pic>
        <p:pic>
          <p:nvPicPr>
            <p:cNvPr id="81" name="图片 80">
              <a:extLst>
                <a:ext uri="{FF2B5EF4-FFF2-40B4-BE49-F238E27FC236}">
                  <a16:creationId xmlns:a16="http://schemas.microsoft.com/office/drawing/2014/main" id="{65141C2F-9E00-7B07-5689-4D3AFE797521}"/>
                </a:ext>
              </a:extLst>
            </p:cNvPr>
            <p:cNvPicPr>
              <a:picLocks noChangeAspect="1"/>
            </p:cNvPicPr>
            <p:nvPr/>
          </p:nvPicPr>
          <p:blipFill>
            <a:blip r:embed="rId11"/>
            <a:stretch>
              <a:fillRect/>
            </a:stretch>
          </p:blipFill>
          <p:spPr>
            <a:xfrm>
              <a:off x="10433946" y="2376854"/>
              <a:ext cx="1280129" cy="2257568"/>
            </a:xfrm>
            <a:prstGeom prst="roundRect">
              <a:avLst>
                <a:gd name="adj" fmla="val 9628"/>
              </a:avLst>
            </a:prstGeom>
          </p:spPr>
        </p:pic>
        <p:sp>
          <p:nvSpPr>
            <p:cNvPr id="82" name="矩形: 圆角 81">
              <a:extLst>
                <a:ext uri="{FF2B5EF4-FFF2-40B4-BE49-F238E27FC236}">
                  <a16:creationId xmlns:a16="http://schemas.microsoft.com/office/drawing/2014/main" id="{6A94F885-5387-477A-78DF-0B0A77BC30B5}"/>
                </a:ext>
              </a:extLst>
            </p:cNvPr>
            <p:cNvSpPr/>
            <p:nvPr/>
          </p:nvSpPr>
          <p:spPr>
            <a:xfrm>
              <a:off x="5843278" y="5829111"/>
              <a:ext cx="799277" cy="163806"/>
            </a:xfrm>
            <a:prstGeom prst="roundRect">
              <a:avLst>
                <a:gd name="adj" fmla="val 50000"/>
              </a:avLst>
            </a:prstGeom>
            <a:gradFill>
              <a:gsLst>
                <a:gs pos="0">
                  <a:srgbClr val="123B4F">
                    <a:alpha val="78000"/>
                  </a:srgbClr>
                </a:gs>
                <a:gs pos="100000">
                  <a:srgbClr val="00B0F0">
                    <a:alpha val="50000"/>
                  </a:srgb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900" b="1">
                  <a:solidFill>
                    <a:schemeClr val="bg1"/>
                  </a:solidFill>
                  <a:latin typeface="Arial" panose="020B0604020202020204" pitchFamily="34" charset="0"/>
                  <a:ea typeface="微软雅黑" panose="020B0503020204020204" pitchFamily="34" charset="-122"/>
                </a:rPr>
                <a:t>宠物助播</a:t>
              </a:r>
            </a:p>
          </p:txBody>
        </p:sp>
      </p:grpSp>
    </p:spTree>
    <p:extLst>
      <p:ext uri="{BB962C8B-B14F-4D97-AF65-F5344CB8AC3E}">
        <p14:creationId xmlns:p14="http://schemas.microsoft.com/office/powerpoint/2010/main" val="2829821105"/>
      </p:ext>
    </p:extLst>
  </p:cSld>
  <p:clrMapOvr>
    <a:masterClrMapping/>
  </p:clrMapOvr>
  <p:transition spd="slow" advClick="0" advTm="0">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9F418EDE-1B79-612C-BC09-4D7290F76B3A}"/>
              </a:ext>
            </a:extLst>
          </p:cNvPr>
          <p:cNvSpPr>
            <a:spLocks noGrp="1"/>
          </p:cNvSpPr>
          <p:nvPr>
            <p:ph type="sldNum" sz="quarter" idx="12"/>
          </p:nvPr>
        </p:nvSpPr>
        <p:spPr/>
        <p:txBody>
          <a:bodyPr/>
          <a:lstStyle/>
          <a:p>
            <a:fld id="{860A9ACD-59A9-4FAD-8556-D1EF2DF60A60}" type="slidenum">
              <a:rPr lang="zh-CN" altLang="en-US" smtClean="0"/>
              <a:t>32</a:t>
            </a:fld>
            <a:endParaRPr lang="zh-CN" altLang="en-US"/>
          </a:p>
        </p:txBody>
      </p:sp>
      <p:grpSp>
        <p:nvGrpSpPr>
          <p:cNvPr id="39" name="组合 38">
            <a:extLst>
              <a:ext uri="{FF2B5EF4-FFF2-40B4-BE49-F238E27FC236}">
                <a16:creationId xmlns:a16="http://schemas.microsoft.com/office/drawing/2014/main" id="{C89E1C27-7C7E-E7C6-2057-17A6BF639357}"/>
              </a:ext>
            </a:extLst>
          </p:cNvPr>
          <p:cNvGrpSpPr/>
          <p:nvPr/>
        </p:nvGrpSpPr>
        <p:grpSpPr>
          <a:xfrm>
            <a:off x="918612" y="531426"/>
            <a:ext cx="10354776" cy="5632694"/>
            <a:chOff x="902522" y="531426"/>
            <a:chExt cx="10354776" cy="5632694"/>
          </a:xfrm>
        </p:grpSpPr>
        <p:sp>
          <p:nvSpPr>
            <p:cNvPr id="8" name="Shape 147">
              <a:extLst>
                <a:ext uri="{FF2B5EF4-FFF2-40B4-BE49-F238E27FC236}">
                  <a16:creationId xmlns:a16="http://schemas.microsoft.com/office/drawing/2014/main" id="{32B8C539-FCBC-B67C-CCC5-A5F9E868573E}"/>
                </a:ext>
              </a:extLst>
            </p:cNvPr>
            <p:cNvSpPr/>
            <p:nvPr/>
          </p:nvSpPr>
          <p:spPr>
            <a:xfrm>
              <a:off x="5628330" y="2205520"/>
              <a:ext cx="5628968" cy="3115732"/>
            </a:xfrm>
            <a:custGeom>
              <a:avLst/>
              <a:gdLst/>
              <a:ahLst/>
              <a:cxnLst>
                <a:cxn ang="0">
                  <a:pos x="wd2" y="hd2"/>
                </a:cxn>
                <a:cxn ang="5400000">
                  <a:pos x="wd2" y="hd2"/>
                </a:cxn>
                <a:cxn ang="10800000">
                  <a:pos x="wd2" y="hd2"/>
                </a:cxn>
                <a:cxn ang="16200000">
                  <a:pos x="wd2" y="hd2"/>
                </a:cxn>
              </a:cxnLst>
              <a:rect l="0" t="0" r="r" b="b"/>
              <a:pathLst>
                <a:path w="21600" h="21600" extrusionOk="0">
                  <a:moveTo>
                    <a:pt x="6900" y="0"/>
                  </a:moveTo>
                  <a:lnTo>
                    <a:pt x="0" y="21600"/>
                  </a:lnTo>
                  <a:lnTo>
                    <a:pt x="21600" y="21600"/>
                  </a:lnTo>
                  <a:lnTo>
                    <a:pt x="21600" y="0"/>
                  </a:lnTo>
                  <a:lnTo>
                    <a:pt x="6900" y="0"/>
                  </a:lnTo>
                  <a:close/>
                </a:path>
              </a:pathLst>
            </a:custGeom>
            <a:blipFill>
              <a:blip r:embed="rId2">
                <a:extLst>
                  <a:ext uri="{28A0092B-C50C-407E-A947-70E740481C1C}">
                    <a14:useLocalDpi xmlns:a14="http://schemas.microsoft.com/office/drawing/2010/main" val="0"/>
                  </a:ext>
                </a:extLst>
              </a:blip>
              <a:stretch>
                <a:fillRect/>
              </a:stretch>
            </a:blipFill>
            <a:ln w="12700">
              <a:miter lim="400000"/>
            </a:ln>
          </p:spPr>
          <p:txBody>
            <a:bodyPr lIns="45719" rIns="45719" anchor="ctr"/>
            <a:lstStyle/>
            <a:p>
              <a:pPr>
                <a:lnSpc>
                  <a:spcPct val="150000"/>
                </a:lnSpc>
                <a:defRPr sz="600">
                  <a:solidFill>
                    <a:srgbClr val="FFFFFF"/>
                  </a:solidFill>
                  <a:latin typeface="Roboto"/>
                  <a:ea typeface="Roboto"/>
                  <a:cs typeface="Roboto"/>
                  <a:sym typeface="Roboto"/>
                </a:defRPr>
              </a:pPr>
              <a:endParaRPr sz="600" dirty="0">
                <a:solidFill>
                  <a:schemeClr val="tx2"/>
                </a:solidFill>
                <a:latin typeface="字魂59号-创粗黑" panose="00000500000000000000" pitchFamily="2" charset="-122"/>
                <a:ea typeface="字魂59号-创粗黑" panose="00000500000000000000" pitchFamily="2" charset="-122"/>
              </a:endParaRPr>
            </a:p>
          </p:txBody>
        </p:sp>
        <p:grpSp>
          <p:nvGrpSpPr>
            <p:cNvPr id="38" name="组合 37">
              <a:extLst>
                <a:ext uri="{FF2B5EF4-FFF2-40B4-BE49-F238E27FC236}">
                  <a16:creationId xmlns:a16="http://schemas.microsoft.com/office/drawing/2014/main" id="{A51231A9-6E12-B498-FDEF-EBED8AE3C269}"/>
                </a:ext>
              </a:extLst>
            </p:cNvPr>
            <p:cNvGrpSpPr/>
            <p:nvPr/>
          </p:nvGrpSpPr>
          <p:grpSpPr>
            <a:xfrm>
              <a:off x="902522" y="531426"/>
              <a:ext cx="5105547" cy="5632694"/>
              <a:chOff x="902522" y="531426"/>
              <a:chExt cx="5105547" cy="5632694"/>
            </a:xfrm>
          </p:grpSpPr>
          <p:sp>
            <p:nvSpPr>
              <p:cNvPr id="33" name="任意多边形: 形状 32">
                <a:extLst>
                  <a:ext uri="{FF2B5EF4-FFF2-40B4-BE49-F238E27FC236}">
                    <a16:creationId xmlns:a16="http://schemas.microsoft.com/office/drawing/2014/main" id="{8CFC53BE-84B7-F8BB-5063-8193CB5A7652}"/>
                  </a:ext>
                </a:extLst>
              </p:cNvPr>
              <p:cNvSpPr/>
              <p:nvPr/>
            </p:nvSpPr>
            <p:spPr>
              <a:xfrm rot="1806103">
                <a:off x="902522" y="531426"/>
                <a:ext cx="5105547" cy="5632694"/>
              </a:xfrm>
              <a:custGeom>
                <a:avLst/>
                <a:gdLst>
                  <a:gd name="connsiteX0" fmla="*/ 73238 w 5105547"/>
                  <a:gd name="connsiteY0" fmla="*/ 2917329 h 5632694"/>
                  <a:gd name="connsiteX1" fmla="*/ 5105547 w 5105547"/>
                  <a:gd name="connsiteY1" fmla="*/ 0 h 5632694"/>
                  <a:gd name="connsiteX2" fmla="*/ 5105547 w 5105547"/>
                  <a:gd name="connsiteY2" fmla="*/ 3601434 h 5632694"/>
                  <a:gd name="connsiteX3" fmla="*/ 1635891 w 5105547"/>
                  <a:gd name="connsiteY3" fmla="*/ 5612862 h 5632694"/>
                  <a:gd name="connsiteX4" fmla="*/ 1435160 w 5105547"/>
                  <a:gd name="connsiteY4" fmla="*/ 5559458 h 5632694"/>
                  <a:gd name="connsiteX5" fmla="*/ 19833 w 5105547"/>
                  <a:gd name="connsiteY5" fmla="*/ 3118060 h 5632694"/>
                  <a:gd name="connsiteX6" fmla="*/ 73238 w 5105547"/>
                  <a:gd name="connsiteY6" fmla="*/ 2917329 h 5632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5547" h="5632694">
                    <a:moveTo>
                      <a:pt x="73238" y="2917329"/>
                    </a:moveTo>
                    <a:lnTo>
                      <a:pt x="5105547" y="0"/>
                    </a:lnTo>
                    <a:lnTo>
                      <a:pt x="5105547" y="3601434"/>
                    </a:lnTo>
                    <a:lnTo>
                      <a:pt x="1635891" y="5612862"/>
                    </a:lnTo>
                    <a:cubicBezTo>
                      <a:pt x="1565714" y="5653545"/>
                      <a:pt x="1475843" y="5629635"/>
                      <a:pt x="1435160" y="5559458"/>
                    </a:cubicBezTo>
                    <a:lnTo>
                      <a:pt x="19833" y="3118060"/>
                    </a:lnTo>
                    <a:cubicBezTo>
                      <a:pt x="-20850" y="3047883"/>
                      <a:pt x="3060" y="2958012"/>
                      <a:pt x="73238" y="2917329"/>
                    </a:cubicBezTo>
                    <a:close/>
                  </a:path>
                </a:pathLst>
              </a:custGeom>
              <a:solidFill>
                <a:schemeClr val="bg1">
                  <a:lumMod val="95000"/>
                  <a:alpha val="51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5" name="文本框 34">
                <a:extLst>
                  <a:ext uri="{FF2B5EF4-FFF2-40B4-BE49-F238E27FC236}">
                    <a16:creationId xmlns:a16="http://schemas.microsoft.com/office/drawing/2014/main" id="{3AB8742E-8F34-E6CA-E564-D7C4A602F759}"/>
                  </a:ext>
                </a:extLst>
              </p:cNvPr>
              <p:cNvSpPr txBox="1"/>
              <p:nvPr/>
            </p:nvSpPr>
            <p:spPr>
              <a:xfrm>
                <a:off x="1582750" y="3429000"/>
                <a:ext cx="4045580" cy="806888"/>
              </a:xfrm>
              <a:prstGeom prst="rect">
                <a:avLst/>
              </a:prstGeom>
              <a:noFill/>
            </p:spPr>
            <p:txBody>
              <a:bodyPr wrap="square">
                <a:spAutoFit/>
              </a:bodyPr>
              <a:lstStyle/>
              <a:p>
                <a:r>
                  <a:rPr lang="zh-CN" altLang="en-US" sz="2000" b="1">
                    <a:solidFill>
                      <a:schemeClr val="bg2">
                        <a:lumMod val="25000"/>
                      </a:schemeClr>
                    </a:solidFill>
                  </a:rPr>
                  <a:t>在哪播：</a:t>
                </a:r>
                <a:endParaRPr lang="en-US" altLang="zh-CN" sz="2000" b="1">
                  <a:solidFill>
                    <a:schemeClr val="bg2">
                      <a:lumMod val="25000"/>
                    </a:schemeClr>
                  </a:solidFill>
                </a:endParaRPr>
              </a:p>
              <a:p>
                <a:pPr>
                  <a:lnSpc>
                    <a:spcPct val="150000"/>
                  </a:lnSpc>
                </a:pPr>
                <a:r>
                  <a:rPr lang="zh-CN" altLang="en-US" sz="2000" b="1">
                    <a:solidFill>
                      <a:schemeClr val="bg2">
                        <a:lumMod val="25000"/>
                      </a:schemeClr>
                    </a:solidFill>
                  </a:rPr>
                  <a:t>场景选得对，流量会起飞!</a:t>
                </a:r>
              </a:p>
            </p:txBody>
          </p:sp>
          <p:sp>
            <p:nvSpPr>
              <p:cNvPr id="37" name="文本框 36">
                <a:extLst>
                  <a:ext uri="{FF2B5EF4-FFF2-40B4-BE49-F238E27FC236}">
                    <a16:creationId xmlns:a16="http://schemas.microsoft.com/office/drawing/2014/main" id="{512F7435-212D-4048-9340-AEBFCC5AF0A9}"/>
                  </a:ext>
                </a:extLst>
              </p:cNvPr>
              <p:cNvSpPr txBox="1"/>
              <p:nvPr/>
            </p:nvSpPr>
            <p:spPr>
              <a:xfrm>
                <a:off x="1582750" y="2702986"/>
                <a:ext cx="3415039" cy="523220"/>
              </a:xfrm>
              <a:prstGeom prst="rect">
                <a:avLst/>
              </a:prstGeom>
              <a:noFill/>
            </p:spPr>
            <p:txBody>
              <a:bodyPr wrap="square">
                <a:spAutoFit/>
              </a:bodyPr>
              <a:lstStyle/>
              <a:p>
                <a:r>
                  <a:rPr lang="zh-CN" altLang="en-US" sz="2800" b="1">
                    <a:solidFill>
                      <a:schemeClr val="tx2"/>
                    </a:solidFill>
                  </a:rPr>
                  <a:t>秘籍一</a:t>
                </a:r>
                <a:endParaRPr lang="en-US" altLang="zh-CN" sz="2800" b="1">
                  <a:solidFill>
                    <a:schemeClr val="tx2"/>
                  </a:solidFill>
                </a:endParaRPr>
              </a:p>
            </p:txBody>
          </p:sp>
        </p:grpSp>
      </p:grpSp>
    </p:spTree>
    <p:extLst>
      <p:ext uri="{BB962C8B-B14F-4D97-AF65-F5344CB8AC3E}">
        <p14:creationId xmlns:p14="http://schemas.microsoft.com/office/powerpoint/2010/main" val="220600671"/>
      </p:ext>
    </p:extLst>
  </p:cSld>
  <p:clrMapOvr>
    <a:masterClrMapping/>
  </p:clrMapOvr>
  <p:transition spd="slow" advClick="0" advTm="0">
    <p:comb/>
  </p:transition>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41C0C1FA-2C20-F344-6729-2737EC093913}"/>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1E253D64-713D-583C-A7AA-C6DA24BF43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7DAFEE8A-92C8-3CEB-3A7B-E5CA57BA9ED5}"/>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为什么流量藏在场景里</a:t>
            </a:r>
            <a:r>
              <a:rPr lang="en-US" altLang="zh-CN" sz="2800" b="1">
                <a:latin typeface="Arial" panose="020B0604020202020204" pitchFamily="34" charset="0"/>
                <a:ea typeface="微软雅黑" panose="020B0503020204020204" pitchFamily="34" charset="-122"/>
                <a:cs typeface="Arial" panose="020B0604020202020204" pitchFamily="34" charset="0"/>
              </a:rPr>
              <a:t>?</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57569526-9204-885F-4C30-0415CB495CB5}"/>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33</a:t>
            </a:fld>
            <a:endParaRPr lang="zh-CN" altLang="en-US" sz="1000">
              <a:solidFill>
                <a:schemeClr val="tx1"/>
              </a:solidFill>
            </a:endParaRPr>
          </a:p>
        </p:txBody>
      </p:sp>
      <p:grpSp>
        <p:nvGrpSpPr>
          <p:cNvPr id="113" name="组合 112">
            <a:extLst>
              <a:ext uri="{FF2B5EF4-FFF2-40B4-BE49-F238E27FC236}">
                <a16:creationId xmlns:a16="http://schemas.microsoft.com/office/drawing/2014/main" id="{2CDA6A2A-D83F-23BE-E2B2-42B9606D8106}"/>
              </a:ext>
            </a:extLst>
          </p:cNvPr>
          <p:cNvGrpSpPr/>
          <p:nvPr/>
        </p:nvGrpSpPr>
        <p:grpSpPr>
          <a:xfrm>
            <a:off x="788757" y="1786919"/>
            <a:ext cx="10839015" cy="3615525"/>
            <a:chOff x="788757" y="1786919"/>
            <a:chExt cx="10839015" cy="3615525"/>
          </a:xfrm>
        </p:grpSpPr>
        <p:grpSp>
          <p:nvGrpSpPr>
            <p:cNvPr id="84" name="组合 83">
              <a:extLst>
                <a:ext uri="{FF2B5EF4-FFF2-40B4-BE49-F238E27FC236}">
                  <a16:creationId xmlns:a16="http://schemas.microsoft.com/office/drawing/2014/main" id="{37E77A85-D5D0-F310-AC9A-9BB88DC12FE0}"/>
                </a:ext>
              </a:extLst>
            </p:cNvPr>
            <p:cNvGrpSpPr/>
            <p:nvPr/>
          </p:nvGrpSpPr>
          <p:grpSpPr>
            <a:xfrm>
              <a:off x="7797480" y="2029317"/>
              <a:ext cx="3727770" cy="3156934"/>
              <a:chOff x="7307228" y="2964657"/>
              <a:chExt cx="3727770" cy="3156934"/>
            </a:xfrm>
          </p:grpSpPr>
          <p:sp>
            <p:nvSpPr>
              <p:cNvPr id="85" name="文本框 84">
                <a:extLst>
                  <a:ext uri="{FF2B5EF4-FFF2-40B4-BE49-F238E27FC236}">
                    <a16:creationId xmlns:a16="http://schemas.microsoft.com/office/drawing/2014/main" id="{3A9BE630-07E0-4148-BB48-17D9B36238AC}"/>
                  </a:ext>
                </a:extLst>
              </p:cNvPr>
              <p:cNvSpPr txBox="1"/>
              <p:nvPr/>
            </p:nvSpPr>
            <p:spPr>
              <a:xfrm>
                <a:off x="7307235" y="2964657"/>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猎奇感</a:t>
                </a:r>
                <a:endParaRPr lang="zh-CN" altLang="en-US" sz="2000" b="1" dirty="0">
                  <a:latin typeface="Arial" panose="020B0604020202020204" pitchFamily="34" charset="0"/>
                  <a:ea typeface="微软雅黑" panose="020B0503020204020204" pitchFamily="34" charset="-122"/>
                </a:endParaRPr>
              </a:p>
            </p:txBody>
          </p:sp>
          <p:sp>
            <p:nvSpPr>
              <p:cNvPr id="86" name="矩形 85">
                <a:extLst>
                  <a:ext uri="{FF2B5EF4-FFF2-40B4-BE49-F238E27FC236}">
                    <a16:creationId xmlns:a16="http://schemas.microsoft.com/office/drawing/2014/main" id="{06FEBF49-5E2F-4BF0-B341-B2D9E7B1FE69}"/>
                  </a:ext>
                </a:extLst>
              </p:cNvPr>
              <p:cNvSpPr/>
              <p:nvPr/>
            </p:nvSpPr>
            <p:spPr>
              <a:xfrm flipH="1">
                <a:off x="7307229" y="3418475"/>
                <a:ext cx="3727763" cy="356250"/>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场景越有创意，用户越容易进入直播间一探究竟</a:t>
                </a:r>
                <a:endParaRPr lang="en-US" altLang="zh-CN" sz="1200" dirty="0">
                  <a:solidFill>
                    <a:schemeClr val="tx1"/>
                  </a:solidFill>
                  <a:latin typeface="Arial" panose="020B0604020202020204" pitchFamily="34" charset="0"/>
                  <a:ea typeface="微软雅黑" panose="020B0503020204020204" pitchFamily="34" charset="-122"/>
                </a:endParaRPr>
              </a:p>
            </p:txBody>
          </p:sp>
          <p:sp>
            <p:nvSpPr>
              <p:cNvPr id="87" name="文本框 86">
                <a:extLst>
                  <a:ext uri="{FF2B5EF4-FFF2-40B4-BE49-F238E27FC236}">
                    <a16:creationId xmlns:a16="http://schemas.microsoft.com/office/drawing/2014/main" id="{F7AB1444-C259-4C3D-8C0F-9EEF33C9E440}"/>
                  </a:ext>
                </a:extLst>
              </p:cNvPr>
              <p:cNvSpPr txBox="1"/>
              <p:nvPr/>
            </p:nvSpPr>
            <p:spPr>
              <a:xfrm>
                <a:off x="7307235" y="5043759"/>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参与感</a:t>
                </a:r>
                <a:endParaRPr lang="zh-CN" altLang="en-US" sz="2000" b="1" dirty="0">
                  <a:latin typeface="Arial" panose="020B0604020202020204" pitchFamily="34" charset="0"/>
                  <a:ea typeface="微软雅黑" panose="020B0503020204020204" pitchFamily="34" charset="-122"/>
                </a:endParaRPr>
              </a:p>
            </p:txBody>
          </p:sp>
          <p:sp>
            <p:nvSpPr>
              <p:cNvPr id="88" name="矩形 87">
                <a:extLst>
                  <a:ext uri="{FF2B5EF4-FFF2-40B4-BE49-F238E27FC236}">
                    <a16:creationId xmlns:a16="http://schemas.microsoft.com/office/drawing/2014/main" id="{AE3CB888-2990-4A20-8B4A-318D329471A2}"/>
                  </a:ext>
                </a:extLst>
              </p:cNvPr>
              <p:cNvSpPr/>
              <p:nvPr/>
            </p:nvSpPr>
            <p:spPr>
              <a:xfrm flipH="1">
                <a:off x="7307228" y="5497576"/>
                <a:ext cx="3727763" cy="624015"/>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lnSpc>
                    <a:spcPct val="150000"/>
                  </a:lnSpc>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往往在不同的场景里会发生不同的故事，吸引用户的驻足和互动</a:t>
                </a:r>
                <a:endParaRPr lang="en-US" altLang="zh-CN" sz="1200" dirty="0">
                  <a:solidFill>
                    <a:schemeClr val="tx1"/>
                  </a:solidFill>
                  <a:latin typeface="Arial" panose="020B0604020202020204" pitchFamily="34" charset="0"/>
                  <a:ea typeface="微软雅黑" panose="020B0503020204020204" pitchFamily="34" charset="-122"/>
                </a:endParaRPr>
              </a:p>
            </p:txBody>
          </p:sp>
        </p:grpSp>
        <p:grpSp>
          <p:nvGrpSpPr>
            <p:cNvPr id="110" name="组合 109">
              <a:extLst>
                <a:ext uri="{FF2B5EF4-FFF2-40B4-BE49-F238E27FC236}">
                  <a16:creationId xmlns:a16="http://schemas.microsoft.com/office/drawing/2014/main" id="{6EBD01BC-720C-553D-FE45-CF315963BF57}"/>
                </a:ext>
              </a:extLst>
            </p:cNvPr>
            <p:cNvGrpSpPr/>
            <p:nvPr/>
          </p:nvGrpSpPr>
          <p:grpSpPr>
            <a:xfrm>
              <a:off x="788757" y="3894731"/>
              <a:ext cx="4865167" cy="1507713"/>
              <a:chOff x="788757" y="3894731"/>
              <a:chExt cx="4865167" cy="1507713"/>
            </a:xfrm>
          </p:grpSpPr>
          <p:sp>
            <p:nvSpPr>
              <p:cNvPr id="93" name="椭圆 92">
                <a:extLst>
                  <a:ext uri="{FF2B5EF4-FFF2-40B4-BE49-F238E27FC236}">
                    <a16:creationId xmlns:a16="http://schemas.microsoft.com/office/drawing/2014/main" id="{E81D50CB-266A-45A5-BAE8-0D1E818033DA}"/>
                  </a:ext>
                </a:extLst>
              </p:cNvPr>
              <p:cNvSpPr/>
              <p:nvPr/>
            </p:nvSpPr>
            <p:spPr>
              <a:xfrm>
                <a:off x="894814" y="4049447"/>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47" name="文本框 46">
                <a:extLst>
                  <a:ext uri="{FF2B5EF4-FFF2-40B4-BE49-F238E27FC236}">
                    <a16:creationId xmlns:a16="http://schemas.microsoft.com/office/drawing/2014/main" id="{A2DDCCD6-FC7A-4A3B-BEA5-DE85AC3F726C}"/>
                  </a:ext>
                </a:extLst>
              </p:cNvPr>
              <p:cNvSpPr txBox="1"/>
              <p:nvPr/>
            </p:nvSpPr>
            <p:spPr>
              <a:xfrm>
                <a:off x="1796523" y="4118299"/>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熟悉感</a:t>
                </a:r>
                <a:endParaRPr lang="zh-CN" altLang="en-US" sz="2000" b="1" dirty="0">
                  <a:latin typeface="Arial" panose="020B0604020202020204" pitchFamily="34" charset="0"/>
                  <a:ea typeface="微软雅黑" panose="020B0503020204020204" pitchFamily="34" charset="-122"/>
                </a:endParaRPr>
              </a:p>
            </p:txBody>
          </p:sp>
          <p:sp>
            <p:nvSpPr>
              <p:cNvPr id="50" name="矩形 49">
                <a:extLst>
                  <a:ext uri="{FF2B5EF4-FFF2-40B4-BE49-F238E27FC236}">
                    <a16:creationId xmlns:a16="http://schemas.microsoft.com/office/drawing/2014/main" id="{CF5EF5EA-689C-4D2F-8B8E-486C880E50A7}"/>
                  </a:ext>
                </a:extLst>
              </p:cNvPr>
              <p:cNvSpPr/>
              <p:nvPr/>
            </p:nvSpPr>
            <p:spPr>
              <a:xfrm flipH="1">
                <a:off x="1796517" y="4683797"/>
                <a:ext cx="3727763" cy="356250"/>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熟悉的场景容易唤醒用户的记忆</a:t>
                </a:r>
                <a:endParaRPr lang="en-US" altLang="zh-CN" sz="1200" dirty="0">
                  <a:solidFill>
                    <a:schemeClr val="tx1"/>
                  </a:solidFill>
                  <a:latin typeface="Arial" panose="020B0604020202020204" pitchFamily="34" charset="0"/>
                  <a:ea typeface="微软雅黑" panose="020B0503020204020204" pitchFamily="34" charset="-122"/>
                </a:endParaRPr>
              </a:p>
            </p:txBody>
          </p:sp>
          <p:sp>
            <p:nvSpPr>
              <p:cNvPr id="98" name="矩形: 圆角 97">
                <a:extLst>
                  <a:ext uri="{FF2B5EF4-FFF2-40B4-BE49-F238E27FC236}">
                    <a16:creationId xmlns:a16="http://schemas.microsoft.com/office/drawing/2014/main" id="{C10621DA-EBAA-BFA8-500F-2E8B8A3F7AE8}"/>
                  </a:ext>
                </a:extLst>
              </p:cNvPr>
              <p:cNvSpPr/>
              <p:nvPr/>
            </p:nvSpPr>
            <p:spPr>
              <a:xfrm>
                <a:off x="788757" y="3894731"/>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 name="图形 101">
                <a:extLst>
                  <a:ext uri="{FF2B5EF4-FFF2-40B4-BE49-F238E27FC236}">
                    <a16:creationId xmlns:a16="http://schemas.microsoft.com/office/drawing/2014/main" id="{BCA08966-2978-31CF-C404-D83AA41B6C2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1223" y="4218824"/>
                <a:ext cx="463954" cy="463954"/>
              </a:xfrm>
              <a:prstGeom prst="rect">
                <a:avLst/>
              </a:prstGeom>
            </p:spPr>
          </p:pic>
        </p:grpSp>
        <p:grpSp>
          <p:nvGrpSpPr>
            <p:cNvPr id="109" name="组合 108">
              <a:extLst>
                <a:ext uri="{FF2B5EF4-FFF2-40B4-BE49-F238E27FC236}">
                  <a16:creationId xmlns:a16="http://schemas.microsoft.com/office/drawing/2014/main" id="{0193C4C0-28E4-8B09-4731-AD85A526BF77}"/>
                </a:ext>
              </a:extLst>
            </p:cNvPr>
            <p:cNvGrpSpPr/>
            <p:nvPr/>
          </p:nvGrpSpPr>
          <p:grpSpPr>
            <a:xfrm>
              <a:off x="788757" y="1786919"/>
              <a:ext cx="4865167" cy="1507713"/>
              <a:chOff x="788757" y="1786919"/>
              <a:chExt cx="4865167" cy="1507713"/>
            </a:xfrm>
          </p:grpSpPr>
          <p:sp>
            <p:nvSpPr>
              <p:cNvPr id="95" name="椭圆 94">
                <a:extLst>
                  <a:ext uri="{FF2B5EF4-FFF2-40B4-BE49-F238E27FC236}">
                    <a16:creationId xmlns:a16="http://schemas.microsoft.com/office/drawing/2014/main" id="{FE6528B9-8A4C-4E7E-A609-C4CF68806912}"/>
                  </a:ext>
                </a:extLst>
              </p:cNvPr>
              <p:cNvSpPr/>
              <p:nvPr/>
            </p:nvSpPr>
            <p:spPr>
              <a:xfrm>
                <a:off x="894813" y="1970345"/>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2" name="文本框 11">
                <a:extLst>
                  <a:ext uri="{FF2B5EF4-FFF2-40B4-BE49-F238E27FC236}">
                    <a16:creationId xmlns:a16="http://schemas.microsoft.com/office/drawing/2014/main" id="{A841947A-AE49-4341-97CA-D4871F4DEC54}"/>
                  </a:ext>
                </a:extLst>
              </p:cNvPr>
              <p:cNvSpPr txBox="1"/>
              <p:nvPr/>
            </p:nvSpPr>
            <p:spPr>
              <a:xfrm>
                <a:off x="1796523" y="2039197"/>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热度值</a:t>
                </a:r>
                <a:endParaRPr lang="zh-CN" altLang="en-US" sz="2000" b="1" dirty="0">
                  <a:latin typeface="Arial" panose="020B0604020202020204" pitchFamily="34" charset="0"/>
                  <a:ea typeface="微软雅黑" panose="020B0503020204020204" pitchFamily="34" charset="-122"/>
                </a:endParaRPr>
              </a:p>
            </p:txBody>
          </p:sp>
          <p:sp>
            <p:nvSpPr>
              <p:cNvPr id="21" name="矩形 20">
                <a:extLst>
                  <a:ext uri="{FF2B5EF4-FFF2-40B4-BE49-F238E27FC236}">
                    <a16:creationId xmlns:a16="http://schemas.microsoft.com/office/drawing/2014/main" id="{238BFD7F-1070-4AB8-AF06-ECE56DFAC6CA}"/>
                  </a:ext>
                </a:extLst>
              </p:cNvPr>
              <p:cNvSpPr/>
              <p:nvPr/>
            </p:nvSpPr>
            <p:spPr>
              <a:xfrm flipH="1">
                <a:off x="1796517" y="2604695"/>
                <a:ext cx="3727763" cy="356250"/>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往往地标建筑会因为热度而获得更多曝光机会</a:t>
                </a:r>
                <a:endParaRPr lang="en-US" altLang="zh-CN" sz="1200" dirty="0">
                  <a:solidFill>
                    <a:schemeClr val="tx1"/>
                  </a:solidFill>
                  <a:latin typeface="Arial" panose="020B0604020202020204" pitchFamily="34" charset="0"/>
                  <a:ea typeface="微软雅黑" panose="020B0503020204020204" pitchFamily="34" charset="-122"/>
                </a:endParaRPr>
              </a:p>
            </p:txBody>
          </p:sp>
          <p:sp>
            <p:nvSpPr>
              <p:cNvPr id="97" name="矩形: 圆角 96">
                <a:extLst>
                  <a:ext uri="{FF2B5EF4-FFF2-40B4-BE49-F238E27FC236}">
                    <a16:creationId xmlns:a16="http://schemas.microsoft.com/office/drawing/2014/main" id="{0B5C77FA-A425-2CCB-2330-C03D702130B7}"/>
                  </a:ext>
                </a:extLst>
              </p:cNvPr>
              <p:cNvSpPr/>
              <p:nvPr/>
            </p:nvSpPr>
            <p:spPr>
              <a:xfrm>
                <a:off x="788757"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4" name="图形 103">
                <a:extLst>
                  <a:ext uri="{FF2B5EF4-FFF2-40B4-BE49-F238E27FC236}">
                    <a16:creationId xmlns:a16="http://schemas.microsoft.com/office/drawing/2014/main" id="{07103FE8-C648-124E-6B2D-05D27E1388C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1223" y="2101866"/>
                <a:ext cx="502829" cy="502829"/>
              </a:xfrm>
              <a:prstGeom prst="rect">
                <a:avLst/>
              </a:prstGeom>
            </p:spPr>
          </p:pic>
        </p:grpSp>
        <p:grpSp>
          <p:nvGrpSpPr>
            <p:cNvPr id="112" name="组合 111">
              <a:extLst>
                <a:ext uri="{FF2B5EF4-FFF2-40B4-BE49-F238E27FC236}">
                  <a16:creationId xmlns:a16="http://schemas.microsoft.com/office/drawing/2014/main" id="{89A42100-955C-A8A7-4141-459AE3E6A1EB}"/>
                </a:ext>
              </a:extLst>
            </p:cNvPr>
            <p:cNvGrpSpPr/>
            <p:nvPr/>
          </p:nvGrpSpPr>
          <p:grpSpPr>
            <a:xfrm>
              <a:off x="6762605" y="3894731"/>
              <a:ext cx="4865167" cy="1507713"/>
              <a:chOff x="6762605" y="3894731"/>
              <a:chExt cx="4865167" cy="1507713"/>
            </a:xfrm>
          </p:grpSpPr>
          <p:sp>
            <p:nvSpPr>
              <p:cNvPr id="89" name="椭圆 88">
                <a:extLst>
                  <a:ext uri="{FF2B5EF4-FFF2-40B4-BE49-F238E27FC236}">
                    <a16:creationId xmlns:a16="http://schemas.microsoft.com/office/drawing/2014/main" id="{D738F7E1-0F01-47C7-9715-130005275B0A}"/>
                  </a:ext>
                </a:extLst>
              </p:cNvPr>
              <p:cNvSpPr/>
              <p:nvPr/>
            </p:nvSpPr>
            <p:spPr>
              <a:xfrm>
                <a:off x="6895779" y="4049447"/>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00" name="矩形: 圆角 99">
                <a:extLst>
                  <a:ext uri="{FF2B5EF4-FFF2-40B4-BE49-F238E27FC236}">
                    <a16:creationId xmlns:a16="http://schemas.microsoft.com/office/drawing/2014/main" id="{CADE9034-324A-DB48-5983-961081591CF4}"/>
                  </a:ext>
                </a:extLst>
              </p:cNvPr>
              <p:cNvSpPr/>
              <p:nvPr/>
            </p:nvSpPr>
            <p:spPr>
              <a:xfrm>
                <a:off x="6762605" y="3894731"/>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6" name="图形 105">
                <a:extLst>
                  <a:ext uri="{FF2B5EF4-FFF2-40B4-BE49-F238E27FC236}">
                    <a16:creationId xmlns:a16="http://schemas.microsoft.com/office/drawing/2014/main" id="{4546A69D-5924-B136-EADC-3DAE33D1BB2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019270" y="4218824"/>
                <a:ext cx="540235" cy="540235"/>
              </a:xfrm>
              <a:prstGeom prst="rect">
                <a:avLst/>
              </a:prstGeom>
            </p:spPr>
          </p:pic>
        </p:grpSp>
        <p:grpSp>
          <p:nvGrpSpPr>
            <p:cNvPr id="111" name="组合 110">
              <a:extLst>
                <a:ext uri="{FF2B5EF4-FFF2-40B4-BE49-F238E27FC236}">
                  <a16:creationId xmlns:a16="http://schemas.microsoft.com/office/drawing/2014/main" id="{404789F8-F8BA-842D-9644-61CCE044B51E}"/>
                </a:ext>
              </a:extLst>
            </p:cNvPr>
            <p:cNvGrpSpPr/>
            <p:nvPr/>
          </p:nvGrpSpPr>
          <p:grpSpPr>
            <a:xfrm>
              <a:off x="6762605" y="1786919"/>
              <a:ext cx="4865167" cy="1507713"/>
              <a:chOff x="6762605" y="1786919"/>
              <a:chExt cx="4865167" cy="1507713"/>
            </a:xfrm>
          </p:grpSpPr>
          <p:sp>
            <p:nvSpPr>
              <p:cNvPr id="91" name="椭圆 90">
                <a:extLst>
                  <a:ext uri="{FF2B5EF4-FFF2-40B4-BE49-F238E27FC236}">
                    <a16:creationId xmlns:a16="http://schemas.microsoft.com/office/drawing/2014/main" id="{48CCBCE6-57A2-424E-88CE-DCCEBBA4D2C1}"/>
                  </a:ext>
                </a:extLst>
              </p:cNvPr>
              <p:cNvSpPr/>
              <p:nvPr/>
            </p:nvSpPr>
            <p:spPr>
              <a:xfrm>
                <a:off x="6895779" y="1969719"/>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99" name="矩形: 圆角 98">
                <a:extLst>
                  <a:ext uri="{FF2B5EF4-FFF2-40B4-BE49-F238E27FC236}">
                    <a16:creationId xmlns:a16="http://schemas.microsoft.com/office/drawing/2014/main" id="{91B5768E-DF6B-7ECD-5294-8996942B5B6D}"/>
                  </a:ext>
                </a:extLst>
              </p:cNvPr>
              <p:cNvSpPr/>
              <p:nvPr/>
            </p:nvSpPr>
            <p:spPr>
              <a:xfrm>
                <a:off x="6762605"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8" name="图形 107">
                <a:extLst>
                  <a:ext uri="{FF2B5EF4-FFF2-40B4-BE49-F238E27FC236}">
                    <a16:creationId xmlns:a16="http://schemas.microsoft.com/office/drawing/2014/main" id="{6E2EE5AD-1277-A2DE-F02F-2A2E8E87D86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13355" y="2128091"/>
                <a:ext cx="546150" cy="546150"/>
              </a:xfrm>
              <a:prstGeom prst="rect">
                <a:avLst/>
              </a:prstGeom>
            </p:spPr>
          </p:pic>
        </p:grpSp>
      </p:grpSp>
    </p:spTree>
    <p:extLst>
      <p:ext uri="{BB962C8B-B14F-4D97-AF65-F5344CB8AC3E}">
        <p14:creationId xmlns:p14="http://schemas.microsoft.com/office/powerpoint/2010/main" val="3107104624"/>
      </p:ext>
    </p:extLst>
  </p:cSld>
  <p:clrMapOvr>
    <a:masterClrMapping/>
  </p:clrMapOvr>
  <p:transition spd="slow" advClick="0" advTm="0">
    <p:comb/>
  </p:transition>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B2BD94C6-701E-32FD-C44E-D3DBB9F6A360}"/>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1E250B6F-7693-83D6-A325-4B0F19251B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86DBF8F2-F02B-0437-1BDE-92B7E18A7A57}"/>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场景可以传递猎奇感、熟悉感进而带来参与感</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B8186E71-6F7C-E5B5-2302-A15469A2AE81}"/>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34</a:t>
            </a:fld>
            <a:endParaRPr lang="zh-CN" altLang="en-US" sz="1000">
              <a:solidFill>
                <a:schemeClr val="tx1"/>
              </a:solidFill>
            </a:endParaRPr>
          </a:p>
        </p:txBody>
      </p:sp>
      <p:sp>
        <p:nvSpPr>
          <p:cNvPr id="19" name="矩形: 圆角 18">
            <a:extLst>
              <a:ext uri="{FF2B5EF4-FFF2-40B4-BE49-F238E27FC236}">
                <a16:creationId xmlns:a16="http://schemas.microsoft.com/office/drawing/2014/main" id="{C4CE97A3-E2A3-E60F-3023-1163FEB9BB2E}"/>
              </a:ext>
            </a:extLst>
          </p:cNvPr>
          <p:cNvSpPr/>
          <p:nvPr/>
        </p:nvSpPr>
        <p:spPr>
          <a:xfrm>
            <a:off x="1246670" y="1542134"/>
            <a:ext cx="3867006" cy="4561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猎奇围观场景</a:t>
            </a:r>
          </a:p>
        </p:txBody>
      </p:sp>
      <p:sp>
        <p:nvSpPr>
          <p:cNvPr id="20" name="矩形: 圆角 19">
            <a:extLst>
              <a:ext uri="{FF2B5EF4-FFF2-40B4-BE49-F238E27FC236}">
                <a16:creationId xmlns:a16="http://schemas.microsoft.com/office/drawing/2014/main" id="{16BE5565-5A0E-34D4-677C-0CC9014C6782}"/>
              </a:ext>
            </a:extLst>
          </p:cNvPr>
          <p:cNvSpPr/>
          <p:nvPr/>
        </p:nvSpPr>
        <p:spPr>
          <a:xfrm>
            <a:off x="7078326" y="1542133"/>
            <a:ext cx="3867006" cy="456139"/>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熟悉信任场景</a:t>
            </a:r>
          </a:p>
        </p:txBody>
      </p:sp>
      <p:grpSp>
        <p:nvGrpSpPr>
          <p:cNvPr id="29" name="组合 28">
            <a:extLst>
              <a:ext uri="{FF2B5EF4-FFF2-40B4-BE49-F238E27FC236}">
                <a16:creationId xmlns:a16="http://schemas.microsoft.com/office/drawing/2014/main" id="{03994431-3F82-8365-9223-60566384BD6E}"/>
              </a:ext>
            </a:extLst>
          </p:cNvPr>
          <p:cNvGrpSpPr/>
          <p:nvPr/>
        </p:nvGrpSpPr>
        <p:grpSpPr>
          <a:xfrm>
            <a:off x="628214" y="2219481"/>
            <a:ext cx="5221155" cy="3588005"/>
            <a:chOff x="628214" y="2219481"/>
            <a:chExt cx="5221155" cy="3588005"/>
          </a:xfrm>
        </p:grpSpPr>
        <p:sp>
          <p:nvSpPr>
            <p:cNvPr id="2" name="矩形: 圆角 1">
              <a:extLst>
                <a:ext uri="{FF2B5EF4-FFF2-40B4-BE49-F238E27FC236}">
                  <a16:creationId xmlns:a16="http://schemas.microsoft.com/office/drawing/2014/main" id="{E899C633-3BC4-E89D-F1B9-8B0E276EE83A}"/>
                </a:ext>
              </a:extLst>
            </p:cNvPr>
            <p:cNvSpPr/>
            <p:nvPr/>
          </p:nvSpPr>
          <p:spPr>
            <a:xfrm>
              <a:off x="628214" y="2219481"/>
              <a:ext cx="5221155" cy="3588005"/>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pic>
          <p:nvPicPr>
            <p:cNvPr id="7" name="图片 6">
              <a:extLst>
                <a:ext uri="{FF2B5EF4-FFF2-40B4-BE49-F238E27FC236}">
                  <a16:creationId xmlns:a16="http://schemas.microsoft.com/office/drawing/2014/main" id="{3429B7C7-2A81-94DF-396F-B7B62FDE7FDA}"/>
                </a:ext>
              </a:extLst>
            </p:cNvPr>
            <p:cNvPicPr>
              <a:picLocks noChangeAspect="1"/>
            </p:cNvPicPr>
            <p:nvPr/>
          </p:nvPicPr>
          <p:blipFill>
            <a:blip r:embed="rId5"/>
            <a:stretch>
              <a:fillRect/>
            </a:stretch>
          </p:blipFill>
          <p:spPr>
            <a:xfrm>
              <a:off x="791549" y="2779434"/>
              <a:ext cx="1409772" cy="2806844"/>
            </a:xfrm>
            <a:prstGeom prst="roundRect">
              <a:avLst/>
            </a:prstGeom>
          </p:spPr>
        </p:pic>
        <p:pic>
          <p:nvPicPr>
            <p:cNvPr id="9" name="图片 8">
              <a:extLst>
                <a:ext uri="{FF2B5EF4-FFF2-40B4-BE49-F238E27FC236}">
                  <a16:creationId xmlns:a16="http://schemas.microsoft.com/office/drawing/2014/main" id="{10D33351-055B-04EB-00F1-A6B0DDE66884}"/>
                </a:ext>
              </a:extLst>
            </p:cNvPr>
            <p:cNvPicPr>
              <a:picLocks noChangeAspect="1"/>
            </p:cNvPicPr>
            <p:nvPr/>
          </p:nvPicPr>
          <p:blipFill>
            <a:blip r:embed="rId6"/>
            <a:stretch>
              <a:fillRect/>
            </a:stretch>
          </p:blipFill>
          <p:spPr>
            <a:xfrm>
              <a:off x="2475287" y="2779434"/>
              <a:ext cx="1409772" cy="2807390"/>
            </a:xfrm>
            <a:prstGeom prst="roundRect">
              <a:avLst/>
            </a:prstGeom>
          </p:spPr>
        </p:pic>
        <p:pic>
          <p:nvPicPr>
            <p:cNvPr id="11" name="图片 10">
              <a:extLst>
                <a:ext uri="{FF2B5EF4-FFF2-40B4-BE49-F238E27FC236}">
                  <a16:creationId xmlns:a16="http://schemas.microsoft.com/office/drawing/2014/main" id="{9175A410-D191-57DF-5B12-72F9FC3A34B2}"/>
                </a:ext>
              </a:extLst>
            </p:cNvPr>
            <p:cNvPicPr>
              <a:picLocks noChangeAspect="1"/>
            </p:cNvPicPr>
            <p:nvPr/>
          </p:nvPicPr>
          <p:blipFill>
            <a:blip r:embed="rId7"/>
            <a:stretch>
              <a:fillRect/>
            </a:stretch>
          </p:blipFill>
          <p:spPr>
            <a:xfrm>
              <a:off x="4159025" y="2779434"/>
              <a:ext cx="1418710" cy="2806844"/>
            </a:xfrm>
            <a:prstGeom prst="roundRect">
              <a:avLst/>
            </a:prstGeom>
          </p:spPr>
        </p:pic>
        <p:sp>
          <p:nvSpPr>
            <p:cNvPr id="22" name="文本框 21">
              <a:extLst>
                <a:ext uri="{FF2B5EF4-FFF2-40B4-BE49-F238E27FC236}">
                  <a16:creationId xmlns:a16="http://schemas.microsoft.com/office/drawing/2014/main" id="{882EDA09-7F63-18D2-B96E-7D045E2014E8}"/>
                </a:ext>
              </a:extLst>
            </p:cNvPr>
            <p:cNvSpPr txBox="1"/>
            <p:nvPr/>
          </p:nvSpPr>
          <p:spPr>
            <a:xfrm>
              <a:off x="791549" y="2380533"/>
              <a:ext cx="1409772" cy="276999"/>
            </a:xfrm>
            <a:prstGeom prst="rect">
              <a:avLst/>
            </a:prstGeom>
            <a:noFill/>
          </p:spPr>
          <p:txBody>
            <a:bodyPr wrap="square">
              <a:spAutoFit/>
            </a:bodyPr>
            <a:lstStyle/>
            <a:p>
              <a:r>
                <a:rPr lang="zh-CN" altLang="en-US" sz="1200" b="1"/>
                <a:t>冰天雪地卖黄金</a:t>
              </a:r>
            </a:p>
          </p:txBody>
        </p:sp>
        <p:sp>
          <p:nvSpPr>
            <p:cNvPr id="24" name="文本框 23">
              <a:extLst>
                <a:ext uri="{FF2B5EF4-FFF2-40B4-BE49-F238E27FC236}">
                  <a16:creationId xmlns:a16="http://schemas.microsoft.com/office/drawing/2014/main" id="{349B282E-2E00-AF2F-1214-85B8574A6F49}"/>
                </a:ext>
              </a:extLst>
            </p:cNvPr>
            <p:cNvSpPr txBox="1"/>
            <p:nvPr/>
          </p:nvSpPr>
          <p:spPr>
            <a:xfrm>
              <a:off x="2402338" y="2378627"/>
              <a:ext cx="1555669" cy="276999"/>
            </a:xfrm>
            <a:prstGeom prst="rect">
              <a:avLst/>
            </a:prstGeom>
            <a:noFill/>
          </p:spPr>
          <p:txBody>
            <a:bodyPr wrap="square">
              <a:spAutoFit/>
            </a:bodyPr>
            <a:lstStyle/>
            <a:p>
              <a:pPr algn="ctr"/>
              <a:r>
                <a:rPr lang="zh-CN" altLang="en-US" sz="1200" b="1"/>
                <a:t>采石矿里卖珠宝</a:t>
              </a:r>
              <a:endParaRPr lang="zh-CN" altLang="en-US" sz="1200"/>
            </a:p>
          </p:txBody>
        </p:sp>
        <p:sp>
          <p:nvSpPr>
            <p:cNvPr id="26" name="文本框 25">
              <a:extLst>
                <a:ext uri="{FF2B5EF4-FFF2-40B4-BE49-F238E27FC236}">
                  <a16:creationId xmlns:a16="http://schemas.microsoft.com/office/drawing/2014/main" id="{9FC02864-D8C4-2F5F-4236-3A75496C7422}"/>
                </a:ext>
              </a:extLst>
            </p:cNvPr>
            <p:cNvSpPr txBox="1"/>
            <p:nvPr/>
          </p:nvSpPr>
          <p:spPr>
            <a:xfrm>
              <a:off x="4078750" y="2378627"/>
              <a:ext cx="1579259" cy="276999"/>
            </a:xfrm>
            <a:prstGeom prst="rect">
              <a:avLst/>
            </a:prstGeom>
            <a:noFill/>
          </p:spPr>
          <p:txBody>
            <a:bodyPr wrap="square">
              <a:spAutoFit/>
            </a:bodyPr>
            <a:lstStyle/>
            <a:p>
              <a:pPr algn="ctr"/>
              <a:r>
                <a:rPr lang="zh-CN" altLang="en-US" sz="1200" b="1"/>
                <a:t>DIY场景卖水晶饰品</a:t>
              </a:r>
              <a:endParaRPr lang="zh-CN" altLang="en-US" sz="1200"/>
            </a:p>
          </p:txBody>
        </p:sp>
      </p:grpSp>
      <p:grpSp>
        <p:nvGrpSpPr>
          <p:cNvPr id="30" name="组合 29">
            <a:extLst>
              <a:ext uri="{FF2B5EF4-FFF2-40B4-BE49-F238E27FC236}">
                <a16:creationId xmlns:a16="http://schemas.microsoft.com/office/drawing/2014/main" id="{2043ABE8-BD57-3A9E-4DB9-BC18C42A58EA}"/>
              </a:ext>
            </a:extLst>
          </p:cNvPr>
          <p:cNvGrpSpPr/>
          <p:nvPr/>
        </p:nvGrpSpPr>
        <p:grpSpPr>
          <a:xfrm>
            <a:off x="6282137" y="2219480"/>
            <a:ext cx="5221155" cy="3588005"/>
            <a:chOff x="6282137" y="2219480"/>
            <a:chExt cx="5221155" cy="3588005"/>
          </a:xfrm>
        </p:grpSpPr>
        <p:sp>
          <p:nvSpPr>
            <p:cNvPr id="12" name="矩形: 圆角 11">
              <a:extLst>
                <a:ext uri="{FF2B5EF4-FFF2-40B4-BE49-F238E27FC236}">
                  <a16:creationId xmlns:a16="http://schemas.microsoft.com/office/drawing/2014/main" id="{5763CB50-8691-719F-AE4B-0C990710B070}"/>
                </a:ext>
              </a:extLst>
            </p:cNvPr>
            <p:cNvSpPr/>
            <p:nvPr/>
          </p:nvSpPr>
          <p:spPr>
            <a:xfrm>
              <a:off x="6282137" y="2219480"/>
              <a:ext cx="5221155" cy="3588005"/>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pic>
          <p:nvPicPr>
            <p:cNvPr id="14" name="图片 13">
              <a:extLst>
                <a:ext uri="{FF2B5EF4-FFF2-40B4-BE49-F238E27FC236}">
                  <a16:creationId xmlns:a16="http://schemas.microsoft.com/office/drawing/2014/main" id="{C0E348B2-6286-CAAD-7C5B-BD031D37DCC7}"/>
                </a:ext>
              </a:extLst>
            </p:cNvPr>
            <p:cNvPicPr>
              <a:picLocks noChangeAspect="1"/>
            </p:cNvPicPr>
            <p:nvPr/>
          </p:nvPicPr>
          <p:blipFill>
            <a:blip r:embed="rId8"/>
            <a:stretch>
              <a:fillRect/>
            </a:stretch>
          </p:blipFill>
          <p:spPr>
            <a:xfrm>
              <a:off x="7001329" y="2779434"/>
              <a:ext cx="1418776" cy="2806844"/>
            </a:xfrm>
            <a:prstGeom prst="roundRect">
              <a:avLst/>
            </a:prstGeom>
          </p:spPr>
        </p:pic>
        <p:pic>
          <p:nvPicPr>
            <p:cNvPr id="16" name="图片 15">
              <a:extLst>
                <a:ext uri="{FF2B5EF4-FFF2-40B4-BE49-F238E27FC236}">
                  <a16:creationId xmlns:a16="http://schemas.microsoft.com/office/drawing/2014/main" id="{A3261039-EF65-8EC1-1069-C8833BB10DF6}"/>
                </a:ext>
              </a:extLst>
            </p:cNvPr>
            <p:cNvPicPr>
              <a:picLocks noChangeAspect="1"/>
            </p:cNvPicPr>
            <p:nvPr/>
          </p:nvPicPr>
          <p:blipFill>
            <a:blip r:embed="rId9"/>
            <a:stretch>
              <a:fillRect/>
            </a:stretch>
          </p:blipFill>
          <p:spPr>
            <a:xfrm>
              <a:off x="9345877" y="2779434"/>
              <a:ext cx="1466925" cy="2933851"/>
            </a:xfrm>
            <a:prstGeom prst="roundRect">
              <a:avLst/>
            </a:prstGeom>
          </p:spPr>
        </p:pic>
        <p:sp>
          <p:nvSpPr>
            <p:cNvPr id="27" name="文本框 26">
              <a:extLst>
                <a:ext uri="{FF2B5EF4-FFF2-40B4-BE49-F238E27FC236}">
                  <a16:creationId xmlns:a16="http://schemas.microsoft.com/office/drawing/2014/main" id="{031962ED-70F3-B6B1-3C21-1C0BEB91C6C9}"/>
                </a:ext>
              </a:extLst>
            </p:cNvPr>
            <p:cNvSpPr txBox="1"/>
            <p:nvPr/>
          </p:nvSpPr>
          <p:spPr>
            <a:xfrm>
              <a:off x="6932882" y="2286292"/>
              <a:ext cx="1555669" cy="461665"/>
            </a:xfrm>
            <a:prstGeom prst="rect">
              <a:avLst/>
            </a:prstGeom>
            <a:noFill/>
          </p:spPr>
          <p:txBody>
            <a:bodyPr wrap="square">
              <a:spAutoFit/>
            </a:bodyPr>
            <a:lstStyle/>
            <a:p>
              <a:pPr algn="ctr"/>
              <a:r>
                <a:rPr lang="zh-CN" altLang="en-US" sz="1200" b="1"/>
                <a:t>源头档口 货真价实好价格</a:t>
              </a:r>
              <a:endParaRPr lang="zh-CN" altLang="en-US" sz="1200"/>
            </a:p>
          </p:txBody>
        </p:sp>
        <p:sp>
          <p:nvSpPr>
            <p:cNvPr id="28" name="文本框 27">
              <a:extLst>
                <a:ext uri="{FF2B5EF4-FFF2-40B4-BE49-F238E27FC236}">
                  <a16:creationId xmlns:a16="http://schemas.microsoft.com/office/drawing/2014/main" id="{095C3F06-29A1-D510-F4BB-8644146C5867}"/>
                </a:ext>
              </a:extLst>
            </p:cNvPr>
            <p:cNvSpPr txBox="1"/>
            <p:nvPr/>
          </p:nvSpPr>
          <p:spPr>
            <a:xfrm>
              <a:off x="9257425" y="2378627"/>
              <a:ext cx="1643828" cy="276999"/>
            </a:xfrm>
            <a:prstGeom prst="rect">
              <a:avLst/>
            </a:prstGeom>
            <a:noFill/>
          </p:spPr>
          <p:txBody>
            <a:bodyPr wrap="square">
              <a:spAutoFit/>
            </a:bodyPr>
            <a:lstStyle/>
            <a:p>
              <a:pPr algn="ctr"/>
              <a:r>
                <a:rPr lang="zh-CN" altLang="en-US" sz="1200" b="1"/>
                <a:t>门店场景卖 品牌背书</a:t>
              </a:r>
              <a:endParaRPr lang="zh-CN" altLang="en-US" sz="1200"/>
            </a:p>
          </p:txBody>
        </p:sp>
      </p:grpSp>
    </p:spTree>
    <p:extLst>
      <p:ext uri="{BB962C8B-B14F-4D97-AF65-F5344CB8AC3E}">
        <p14:creationId xmlns:p14="http://schemas.microsoft.com/office/powerpoint/2010/main" val="2752242140"/>
      </p:ext>
    </p:extLst>
  </p:cSld>
  <p:clrMapOvr>
    <a:masterClrMapping/>
  </p:clrMapOvr>
  <p:transition spd="slow" advClick="0" advTm="0">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0512B-9A3E-B859-78D6-D29354F38E6D}"/>
            </a:ext>
          </a:extLst>
        </p:cNvPr>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D5A59133-F938-D251-5813-FA03C6B6DC86}"/>
              </a:ext>
            </a:extLst>
          </p:cNvPr>
          <p:cNvSpPr>
            <a:spLocks noGrp="1"/>
          </p:cNvSpPr>
          <p:nvPr>
            <p:ph type="sldNum" sz="quarter" idx="12"/>
          </p:nvPr>
        </p:nvSpPr>
        <p:spPr/>
        <p:txBody>
          <a:bodyPr/>
          <a:lstStyle/>
          <a:p>
            <a:fld id="{860A9ACD-59A9-4FAD-8556-D1EF2DF60A60}" type="slidenum">
              <a:rPr lang="zh-CN" altLang="en-US" smtClean="0"/>
              <a:t>35</a:t>
            </a:fld>
            <a:endParaRPr lang="zh-CN" altLang="en-US"/>
          </a:p>
        </p:txBody>
      </p:sp>
      <p:grpSp>
        <p:nvGrpSpPr>
          <p:cNvPr id="39" name="组合 38">
            <a:extLst>
              <a:ext uri="{FF2B5EF4-FFF2-40B4-BE49-F238E27FC236}">
                <a16:creationId xmlns:a16="http://schemas.microsoft.com/office/drawing/2014/main" id="{928508A1-0E08-598E-3B64-87B7DFF90B2A}"/>
              </a:ext>
            </a:extLst>
          </p:cNvPr>
          <p:cNvGrpSpPr/>
          <p:nvPr/>
        </p:nvGrpSpPr>
        <p:grpSpPr>
          <a:xfrm>
            <a:off x="918612" y="531426"/>
            <a:ext cx="10354776" cy="5632694"/>
            <a:chOff x="902522" y="531426"/>
            <a:chExt cx="10354776" cy="5632694"/>
          </a:xfrm>
        </p:grpSpPr>
        <p:sp>
          <p:nvSpPr>
            <p:cNvPr id="8" name="Shape 147">
              <a:extLst>
                <a:ext uri="{FF2B5EF4-FFF2-40B4-BE49-F238E27FC236}">
                  <a16:creationId xmlns:a16="http://schemas.microsoft.com/office/drawing/2014/main" id="{3D8F21CE-A5A9-B9A6-2BDC-3C43122B1ACD}"/>
                </a:ext>
              </a:extLst>
            </p:cNvPr>
            <p:cNvSpPr/>
            <p:nvPr/>
          </p:nvSpPr>
          <p:spPr>
            <a:xfrm>
              <a:off x="5628330" y="2205520"/>
              <a:ext cx="5628968" cy="3115732"/>
            </a:xfrm>
            <a:custGeom>
              <a:avLst/>
              <a:gdLst/>
              <a:ahLst/>
              <a:cxnLst>
                <a:cxn ang="0">
                  <a:pos x="wd2" y="hd2"/>
                </a:cxn>
                <a:cxn ang="5400000">
                  <a:pos x="wd2" y="hd2"/>
                </a:cxn>
                <a:cxn ang="10800000">
                  <a:pos x="wd2" y="hd2"/>
                </a:cxn>
                <a:cxn ang="16200000">
                  <a:pos x="wd2" y="hd2"/>
                </a:cxn>
              </a:cxnLst>
              <a:rect l="0" t="0" r="r" b="b"/>
              <a:pathLst>
                <a:path w="21600" h="21600" extrusionOk="0">
                  <a:moveTo>
                    <a:pt x="6900" y="0"/>
                  </a:moveTo>
                  <a:lnTo>
                    <a:pt x="0" y="21600"/>
                  </a:lnTo>
                  <a:lnTo>
                    <a:pt x="21600" y="21600"/>
                  </a:lnTo>
                  <a:lnTo>
                    <a:pt x="21600" y="0"/>
                  </a:lnTo>
                  <a:lnTo>
                    <a:pt x="6900" y="0"/>
                  </a:lnTo>
                  <a:close/>
                </a:path>
              </a:pathLst>
            </a:custGeom>
            <a:blipFill>
              <a:blip r:embed="rId2">
                <a:extLst>
                  <a:ext uri="{28A0092B-C50C-407E-A947-70E740481C1C}">
                    <a14:useLocalDpi xmlns:a14="http://schemas.microsoft.com/office/drawing/2010/main" val="0"/>
                  </a:ext>
                </a:extLst>
              </a:blip>
              <a:stretch>
                <a:fillRect/>
              </a:stretch>
            </a:blipFill>
            <a:ln w="12700">
              <a:miter lim="400000"/>
            </a:ln>
          </p:spPr>
          <p:txBody>
            <a:bodyPr lIns="45719" rIns="45719" anchor="ctr"/>
            <a:lstStyle/>
            <a:p>
              <a:pPr>
                <a:lnSpc>
                  <a:spcPct val="150000"/>
                </a:lnSpc>
                <a:defRPr sz="600">
                  <a:solidFill>
                    <a:srgbClr val="FFFFFF"/>
                  </a:solidFill>
                  <a:latin typeface="Roboto"/>
                  <a:ea typeface="Roboto"/>
                  <a:cs typeface="Roboto"/>
                  <a:sym typeface="Roboto"/>
                </a:defRPr>
              </a:pPr>
              <a:endParaRPr sz="600" dirty="0">
                <a:solidFill>
                  <a:schemeClr val="tx2"/>
                </a:solidFill>
                <a:latin typeface="字魂59号-创粗黑" panose="00000500000000000000" pitchFamily="2" charset="-122"/>
                <a:ea typeface="字魂59号-创粗黑" panose="00000500000000000000" pitchFamily="2" charset="-122"/>
              </a:endParaRPr>
            </a:p>
          </p:txBody>
        </p:sp>
        <p:grpSp>
          <p:nvGrpSpPr>
            <p:cNvPr id="38" name="组合 37">
              <a:extLst>
                <a:ext uri="{FF2B5EF4-FFF2-40B4-BE49-F238E27FC236}">
                  <a16:creationId xmlns:a16="http://schemas.microsoft.com/office/drawing/2014/main" id="{5944EC01-A0E2-6BF2-7426-AC5A33E9F47D}"/>
                </a:ext>
              </a:extLst>
            </p:cNvPr>
            <p:cNvGrpSpPr/>
            <p:nvPr/>
          </p:nvGrpSpPr>
          <p:grpSpPr>
            <a:xfrm>
              <a:off x="902522" y="531426"/>
              <a:ext cx="5105547" cy="5632694"/>
              <a:chOff x="902522" y="531426"/>
              <a:chExt cx="5105547" cy="5632694"/>
            </a:xfrm>
          </p:grpSpPr>
          <p:sp>
            <p:nvSpPr>
              <p:cNvPr id="33" name="任意多边形: 形状 32">
                <a:extLst>
                  <a:ext uri="{FF2B5EF4-FFF2-40B4-BE49-F238E27FC236}">
                    <a16:creationId xmlns:a16="http://schemas.microsoft.com/office/drawing/2014/main" id="{EEB535F0-2A09-C0E6-DF85-76248CA63BAF}"/>
                  </a:ext>
                </a:extLst>
              </p:cNvPr>
              <p:cNvSpPr/>
              <p:nvPr/>
            </p:nvSpPr>
            <p:spPr>
              <a:xfrm rot="1806103">
                <a:off x="902522" y="531426"/>
                <a:ext cx="5105547" cy="5632694"/>
              </a:xfrm>
              <a:custGeom>
                <a:avLst/>
                <a:gdLst>
                  <a:gd name="connsiteX0" fmla="*/ 73238 w 5105547"/>
                  <a:gd name="connsiteY0" fmla="*/ 2917329 h 5632694"/>
                  <a:gd name="connsiteX1" fmla="*/ 5105547 w 5105547"/>
                  <a:gd name="connsiteY1" fmla="*/ 0 h 5632694"/>
                  <a:gd name="connsiteX2" fmla="*/ 5105547 w 5105547"/>
                  <a:gd name="connsiteY2" fmla="*/ 3601434 h 5632694"/>
                  <a:gd name="connsiteX3" fmla="*/ 1635891 w 5105547"/>
                  <a:gd name="connsiteY3" fmla="*/ 5612862 h 5632694"/>
                  <a:gd name="connsiteX4" fmla="*/ 1435160 w 5105547"/>
                  <a:gd name="connsiteY4" fmla="*/ 5559458 h 5632694"/>
                  <a:gd name="connsiteX5" fmla="*/ 19833 w 5105547"/>
                  <a:gd name="connsiteY5" fmla="*/ 3118060 h 5632694"/>
                  <a:gd name="connsiteX6" fmla="*/ 73238 w 5105547"/>
                  <a:gd name="connsiteY6" fmla="*/ 2917329 h 5632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5547" h="5632694">
                    <a:moveTo>
                      <a:pt x="73238" y="2917329"/>
                    </a:moveTo>
                    <a:lnTo>
                      <a:pt x="5105547" y="0"/>
                    </a:lnTo>
                    <a:lnTo>
                      <a:pt x="5105547" y="3601434"/>
                    </a:lnTo>
                    <a:lnTo>
                      <a:pt x="1635891" y="5612862"/>
                    </a:lnTo>
                    <a:cubicBezTo>
                      <a:pt x="1565714" y="5653545"/>
                      <a:pt x="1475843" y="5629635"/>
                      <a:pt x="1435160" y="5559458"/>
                    </a:cubicBezTo>
                    <a:lnTo>
                      <a:pt x="19833" y="3118060"/>
                    </a:lnTo>
                    <a:cubicBezTo>
                      <a:pt x="-20850" y="3047883"/>
                      <a:pt x="3060" y="2958012"/>
                      <a:pt x="73238" y="2917329"/>
                    </a:cubicBezTo>
                    <a:close/>
                  </a:path>
                </a:pathLst>
              </a:custGeom>
              <a:solidFill>
                <a:schemeClr val="bg1">
                  <a:lumMod val="95000"/>
                  <a:alpha val="51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5" name="文本框 34">
                <a:extLst>
                  <a:ext uri="{FF2B5EF4-FFF2-40B4-BE49-F238E27FC236}">
                    <a16:creationId xmlns:a16="http://schemas.microsoft.com/office/drawing/2014/main" id="{B51D68E7-5067-1E3B-2CA0-21FF4CD4BCE8}"/>
                  </a:ext>
                </a:extLst>
              </p:cNvPr>
              <p:cNvSpPr txBox="1"/>
              <p:nvPr/>
            </p:nvSpPr>
            <p:spPr>
              <a:xfrm>
                <a:off x="1582750" y="3429000"/>
                <a:ext cx="4045580" cy="806888"/>
              </a:xfrm>
              <a:prstGeom prst="rect">
                <a:avLst/>
              </a:prstGeom>
              <a:noFill/>
            </p:spPr>
            <p:txBody>
              <a:bodyPr wrap="square">
                <a:spAutoFit/>
              </a:bodyPr>
              <a:lstStyle/>
              <a:p>
                <a:r>
                  <a:rPr lang="zh-CN" altLang="en-US" sz="2000" b="1">
                    <a:solidFill>
                      <a:schemeClr val="bg2">
                        <a:lumMod val="25000"/>
                      </a:schemeClr>
                    </a:solidFill>
                  </a:rPr>
                  <a:t>播什么：</a:t>
                </a:r>
                <a:endParaRPr lang="en-US" altLang="zh-CN" sz="2000" b="1">
                  <a:solidFill>
                    <a:schemeClr val="bg2">
                      <a:lumMod val="25000"/>
                    </a:schemeClr>
                  </a:solidFill>
                </a:endParaRPr>
              </a:p>
              <a:p>
                <a:pPr>
                  <a:lnSpc>
                    <a:spcPct val="150000"/>
                  </a:lnSpc>
                </a:pPr>
                <a:r>
                  <a:rPr lang="zh-CN" altLang="en-US" sz="2000" b="1">
                    <a:solidFill>
                      <a:schemeClr val="bg2">
                        <a:lumMod val="25000"/>
                      </a:schemeClr>
                    </a:solidFill>
                  </a:rPr>
                  <a:t>直播有主题，付款有动力！</a:t>
                </a:r>
              </a:p>
            </p:txBody>
          </p:sp>
          <p:sp>
            <p:nvSpPr>
              <p:cNvPr id="37" name="文本框 36">
                <a:extLst>
                  <a:ext uri="{FF2B5EF4-FFF2-40B4-BE49-F238E27FC236}">
                    <a16:creationId xmlns:a16="http://schemas.microsoft.com/office/drawing/2014/main" id="{B1C86CC5-8F81-EFF1-A497-D7675487A699}"/>
                  </a:ext>
                </a:extLst>
              </p:cNvPr>
              <p:cNvSpPr txBox="1"/>
              <p:nvPr/>
            </p:nvSpPr>
            <p:spPr>
              <a:xfrm>
                <a:off x="1582750" y="2702986"/>
                <a:ext cx="3415039" cy="523220"/>
              </a:xfrm>
              <a:prstGeom prst="rect">
                <a:avLst/>
              </a:prstGeom>
              <a:noFill/>
            </p:spPr>
            <p:txBody>
              <a:bodyPr wrap="square">
                <a:spAutoFit/>
              </a:bodyPr>
              <a:lstStyle/>
              <a:p>
                <a:r>
                  <a:rPr lang="zh-CN" altLang="en-US" sz="2800" b="1">
                    <a:solidFill>
                      <a:schemeClr val="tx2"/>
                    </a:solidFill>
                  </a:rPr>
                  <a:t>秘籍二</a:t>
                </a:r>
                <a:endParaRPr lang="en-US" altLang="zh-CN" sz="2800" b="1">
                  <a:solidFill>
                    <a:schemeClr val="tx2"/>
                  </a:solidFill>
                </a:endParaRPr>
              </a:p>
            </p:txBody>
          </p:sp>
        </p:grpSp>
      </p:grpSp>
    </p:spTree>
    <p:extLst>
      <p:ext uri="{BB962C8B-B14F-4D97-AF65-F5344CB8AC3E}">
        <p14:creationId xmlns:p14="http://schemas.microsoft.com/office/powerpoint/2010/main" val="4114495056"/>
      </p:ext>
    </p:extLst>
  </p:cSld>
  <p:clrMapOvr>
    <a:masterClrMapping/>
  </p:clrMapOvr>
  <p:transition spd="slow" advClick="0" advTm="0">
    <p:comb/>
  </p:transition>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DBABF348-8BE7-864D-6FF6-22DBDCCCFF4C}"/>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C9194901-B521-5406-CCD2-283BBCCB49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7668A7F2-4D32-7E63-FE3E-95CAC266729C}"/>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怎么找到能拉动用户需求的直播主题</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2419B6E2-9300-6239-D91D-5E2724943321}"/>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36</a:t>
            </a:fld>
            <a:endParaRPr lang="zh-CN" altLang="en-US" sz="1000">
              <a:solidFill>
                <a:schemeClr val="tx1"/>
              </a:solidFill>
            </a:endParaRPr>
          </a:p>
        </p:txBody>
      </p:sp>
      <p:grpSp>
        <p:nvGrpSpPr>
          <p:cNvPr id="2" name="组合 1">
            <a:extLst>
              <a:ext uri="{FF2B5EF4-FFF2-40B4-BE49-F238E27FC236}">
                <a16:creationId xmlns:a16="http://schemas.microsoft.com/office/drawing/2014/main" id="{1A04C3B4-A218-0EB5-5ECA-1CCC4EA00E26}"/>
              </a:ext>
            </a:extLst>
          </p:cNvPr>
          <p:cNvGrpSpPr/>
          <p:nvPr/>
        </p:nvGrpSpPr>
        <p:grpSpPr>
          <a:xfrm>
            <a:off x="788757" y="1786919"/>
            <a:ext cx="10839015" cy="3615525"/>
            <a:chOff x="788757" y="1786919"/>
            <a:chExt cx="10839015" cy="3615525"/>
          </a:xfrm>
        </p:grpSpPr>
        <p:grpSp>
          <p:nvGrpSpPr>
            <p:cNvPr id="3" name="组合 2">
              <a:extLst>
                <a:ext uri="{FF2B5EF4-FFF2-40B4-BE49-F238E27FC236}">
                  <a16:creationId xmlns:a16="http://schemas.microsoft.com/office/drawing/2014/main" id="{AEAEB66D-FC5E-FB2C-DA45-310E410B5FB0}"/>
                </a:ext>
              </a:extLst>
            </p:cNvPr>
            <p:cNvGrpSpPr/>
            <p:nvPr/>
          </p:nvGrpSpPr>
          <p:grpSpPr>
            <a:xfrm>
              <a:off x="7797480" y="2008377"/>
              <a:ext cx="3727770" cy="3177874"/>
              <a:chOff x="7307228" y="2943717"/>
              <a:chExt cx="3727770" cy="3177874"/>
            </a:xfrm>
          </p:grpSpPr>
          <p:sp>
            <p:nvSpPr>
              <p:cNvPr id="27" name="文本框 26">
                <a:extLst>
                  <a:ext uri="{FF2B5EF4-FFF2-40B4-BE49-F238E27FC236}">
                    <a16:creationId xmlns:a16="http://schemas.microsoft.com/office/drawing/2014/main" id="{FBF4E2BA-98F9-1482-F5DB-E0884E931324}"/>
                  </a:ext>
                </a:extLst>
              </p:cNvPr>
              <p:cNvSpPr txBox="1"/>
              <p:nvPr/>
            </p:nvSpPr>
            <p:spPr>
              <a:xfrm>
                <a:off x="7307235" y="2943717"/>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传统节假日</a:t>
                </a:r>
                <a:endParaRPr lang="zh-CN" altLang="en-US" sz="2000" b="1" dirty="0">
                  <a:latin typeface="Arial" panose="020B0604020202020204" pitchFamily="34" charset="0"/>
                  <a:ea typeface="微软雅黑" panose="020B0503020204020204" pitchFamily="34" charset="-122"/>
                </a:endParaRPr>
              </a:p>
            </p:txBody>
          </p:sp>
          <p:sp>
            <p:nvSpPr>
              <p:cNvPr id="28" name="矩形 27">
                <a:extLst>
                  <a:ext uri="{FF2B5EF4-FFF2-40B4-BE49-F238E27FC236}">
                    <a16:creationId xmlns:a16="http://schemas.microsoft.com/office/drawing/2014/main" id="{EFE7EE81-123F-5FFE-4E3F-4A8A664A5FF4}"/>
                  </a:ext>
                </a:extLst>
              </p:cNvPr>
              <p:cNvSpPr/>
              <p:nvPr/>
            </p:nvSpPr>
            <p:spPr>
              <a:xfrm flipH="1">
                <a:off x="7307229" y="3418475"/>
                <a:ext cx="3727763" cy="356250"/>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引发用户的情感需求，送礼或者自我奖励</a:t>
                </a:r>
                <a:endParaRPr lang="en-US" altLang="zh-CN" sz="1200" dirty="0">
                  <a:solidFill>
                    <a:schemeClr val="tx1"/>
                  </a:solidFill>
                  <a:latin typeface="Arial" panose="020B0604020202020204" pitchFamily="34" charset="0"/>
                  <a:ea typeface="微软雅黑" panose="020B0503020204020204" pitchFamily="34" charset="-122"/>
                </a:endParaRPr>
              </a:p>
            </p:txBody>
          </p:sp>
          <p:sp>
            <p:nvSpPr>
              <p:cNvPr id="29" name="文本框 28">
                <a:extLst>
                  <a:ext uri="{FF2B5EF4-FFF2-40B4-BE49-F238E27FC236}">
                    <a16:creationId xmlns:a16="http://schemas.microsoft.com/office/drawing/2014/main" id="{B2971FE4-2510-38BB-8B90-578CAD102900}"/>
                  </a:ext>
                </a:extLst>
              </p:cNvPr>
              <p:cNvSpPr txBox="1"/>
              <p:nvPr/>
            </p:nvSpPr>
            <p:spPr>
              <a:xfrm>
                <a:off x="7307235" y="5022819"/>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清仓捡漏</a:t>
                </a:r>
                <a:endParaRPr lang="zh-CN" altLang="en-US" sz="2000" b="1" dirty="0">
                  <a:latin typeface="Arial" panose="020B0604020202020204" pitchFamily="34" charset="0"/>
                  <a:ea typeface="微软雅黑" panose="020B0503020204020204" pitchFamily="34" charset="-122"/>
                </a:endParaRPr>
              </a:p>
            </p:txBody>
          </p:sp>
          <p:sp>
            <p:nvSpPr>
              <p:cNvPr id="30" name="矩形 29">
                <a:extLst>
                  <a:ext uri="{FF2B5EF4-FFF2-40B4-BE49-F238E27FC236}">
                    <a16:creationId xmlns:a16="http://schemas.microsoft.com/office/drawing/2014/main" id="{492E35A0-0388-11C8-239A-D13CFCEEC208}"/>
                  </a:ext>
                </a:extLst>
              </p:cNvPr>
              <p:cNvSpPr/>
              <p:nvPr/>
            </p:nvSpPr>
            <p:spPr>
              <a:xfrm flipH="1">
                <a:off x="7307228" y="5497576"/>
                <a:ext cx="3727763" cy="624015"/>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lnSpc>
                    <a:spcPct val="150000"/>
                  </a:lnSpc>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对于价格敏感性用户有吸引力的场景</a:t>
                </a:r>
                <a:endParaRPr lang="en-US" altLang="zh-CN" sz="1200" dirty="0">
                  <a:solidFill>
                    <a:schemeClr val="tx1"/>
                  </a:solidFill>
                  <a:latin typeface="Arial" panose="020B0604020202020204" pitchFamily="34" charset="0"/>
                  <a:ea typeface="微软雅黑" panose="020B0503020204020204" pitchFamily="34" charset="-122"/>
                </a:endParaRPr>
              </a:p>
            </p:txBody>
          </p:sp>
        </p:grpSp>
        <p:grpSp>
          <p:nvGrpSpPr>
            <p:cNvPr id="7" name="组合 6">
              <a:extLst>
                <a:ext uri="{FF2B5EF4-FFF2-40B4-BE49-F238E27FC236}">
                  <a16:creationId xmlns:a16="http://schemas.microsoft.com/office/drawing/2014/main" id="{DD3E1150-07DF-31CB-97C8-31E5D9A65E9C}"/>
                </a:ext>
              </a:extLst>
            </p:cNvPr>
            <p:cNvGrpSpPr/>
            <p:nvPr/>
          </p:nvGrpSpPr>
          <p:grpSpPr>
            <a:xfrm>
              <a:off x="788757" y="3894731"/>
              <a:ext cx="4865167" cy="1507713"/>
              <a:chOff x="788757" y="3894731"/>
              <a:chExt cx="4865167" cy="1507713"/>
            </a:xfrm>
          </p:grpSpPr>
          <p:sp>
            <p:nvSpPr>
              <p:cNvPr id="22" name="椭圆 21">
                <a:extLst>
                  <a:ext uri="{FF2B5EF4-FFF2-40B4-BE49-F238E27FC236}">
                    <a16:creationId xmlns:a16="http://schemas.microsoft.com/office/drawing/2014/main" id="{E2CA2617-1022-CAF3-254D-D592E1F5F576}"/>
                  </a:ext>
                </a:extLst>
              </p:cNvPr>
              <p:cNvSpPr/>
              <p:nvPr/>
            </p:nvSpPr>
            <p:spPr>
              <a:xfrm>
                <a:off x="894814" y="4049447"/>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23" name="文本框 22">
                <a:extLst>
                  <a:ext uri="{FF2B5EF4-FFF2-40B4-BE49-F238E27FC236}">
                    <a16:creationId xmlns:a16="http://schemas.microsoft.com/office/drawing/2014/main" id="{431945DA-5EE9-1CE3-6364-F41CB811628C}"/>
                  </a:ext>
                </a:extLst>
              </p:cNvPr>
              <p:cNvSpPr txBox="1"/>
              <p:nvPr/>
            </p:nvSpPr>
            <p:spPr>
              <a:xfrm>
                <a:off x="1796523" y="4118299"/>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品牌上心</a:t>
                </a:r>
                <a:endParaRPr lang="zh-CN" altLang="en-US" sz="2000" b="1" dirty="0">
                  <a:latin typeface="Arial" panose="020B0604020202020204" pitchFamily="34" charset="0"/>
                  <a:ea typeface="微软雅黑" panose="020B0503020204020204" pitchFamily="34" charset="-122"/>
                </a:endParaRPr>
              </a:p>
            </p:txBody>
          </p:sp>
          <p:sp>
            <p:nvSpPr>
              <p:cNvPr id="24" name="矩形 23">
                <a:extLst>
                  <a:ext uri="{FF2B5EF4-FFF2-40B4-BE49-F238E27FC236}">
                    <a16:creationId xmlns:a16="http://schemas.microsoft.com/office/drawing/2014/main" id="{5005526E-DC69-E8D6-021F-9E562CEB53F0}"/>
                  </a:ext>
                </a:extLst>
              </p:cNvPr>
              <p:cNvSpPr/>
              <p:nvPr/>
            </p:nvSpPr>
            <p:spPr>
              <a:xfrm flipH="1">
                <a:off x="1796517" y="4683797"/>
                <a:ext cx="3727763" cy="356250"/>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对于品牌忠实用户和对时尚款式有追求的用户</a:t>
                </a:r>
                <a:endParaRPr lang="en-US" altLang="zh-CN" sz="1200" dirty="0">
                  <a:solidFill>
                    <a:schemeClr val="tx1"/>
                  </a:solidFill>
                  <a:latin typeface="Arial" panose="020B0604020202020204" pitchFamily="34" charset="0"/>
                  <a:ea typeface="微软雅黑" panose="020B0503020204020204" pitchFamily="34" charset="-122"/>
                </a:endParaRPr>
              </a:p>
            </p:txBody>
          </p:sp>
          <p:sp>
            <p:nvSpPr>
              <p:cNvPr id="25" name="矩形: 圆角 24">
                <a:extLst>
                  <a:ext uri="{FF2B5EF4-FFF2-40B4-BE49-F238E27FC236}">
                    <a16:creationId xmlns:a16="http://schemas.microsoft.com/office/drawing/2014/main" id="{FF022233-5217-7B24-077B-20ADB5602BF5}"/>
                  </a:ext>
                </a:extLst>
              </p:cNvPr>
              <p:cNvSpPr/>
              <p:nvPr/>
            </p:nvSpPr>
            <p:spPr>
              <a:xfrm>
                <a:off x="788757" y="3894731"/>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6" name="图形 25">
                <a:extLst>
                  <a:ext uri="{FF2B5EF4-FFF2-40B4-BE49-F238E27FC236}">
                    <a16:creationId xmlns:a16="http://schemas.microsoft.com/office/drawing/2014/main" id="{132F423A-A145-C2F4-05F7-FC96E0138C4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1223" y="4218824"/>
                <a:ext cx="463954" cy="463954"/>
              </a:xfrm>
              <a:prstGeom prst="rect">
                <a:avLst/>
              </a:prstGeom>
            </p:spPr>
          </p:pic>
        </p:grpSp>
        <p:grpSp>
          <p:nvGrpSpPr>
            <p:cNvPr id="8" name="组合 7">
              <a:extLst>
                <a:ext uri="{FF2B5EF4-FFF2-40B4-BE49-F238E27FC236}">
                  <a16:creationId xmlns:a16="http://schemas.microsoft.com/office/drawing/2014/main" id="{10E4C06D-C06A-76B1-3C69-48F7D0B02910}"/>
                </a:ext>
              </a:extLst>
            </p:cNvPr>
            <p:cNvGrpSpPr/>
            <p:nvPr/>
          </p:nvGrpSpPr>
          <p:grpSpPr>
            <a:xfrm>
              <a:off x="788757" y="1786919"/>
              <a:ext cx="4865167" cy="1507713"/>
              <a:chOff x="788757" y="1786919"/>
              <a:chExt cx="4865167" cy="1507713"/>
            </a:xfrm>
          </p:grpSpPr>
          <p:sp>
            <p:nvSpPr>
              <p:cNvPr id="17" name="椭圆 16">
                <a:extLst>
                  <a:ext uri="{FF2B5EF4-FFF2-40B4-BE49-F238E27FC236}">
                    <a16:creationId xmlns:a16="http://schemas.microsoft.com/office/drawing/2014/main" id="{B1FC5486-675E-7E97-81E0-38C92CCB8EB6}"/>
                  </a:ext>
                </a:extLst>
              </p:cNvPr>
              <p:cNvSpPr/>
              <p:nvPr/>
            </p:nvSpPr>
            <p:spPr>
              <a:xfrm>
                <a:off x="894813" y="1970345"/>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8" name="文本框 17">
                <a:extLst>
                  <a:ext uri="{FF2B5EF4-FFF2-40B4-BE49-F238E27FC236}">
                    <a16:creationId xmlns:a16="http://schemas.microsoft.com/office/drawing/2014/main" id="{A2A28B08-1CA2-DD53-BC0A-1394EFCD79EE}"/>
                  </a:ext>
                </a:extLst>
              </p:cNvPr>
              <p:cNvSpPr txBox="1"/>
              <p:nvPr/>
            </p:nvSpPr>
            <p:spPr>
              <a:xfrm>
                <a:off x="1796523" y="2039197"/>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电商大促</a:t>
                </a:r>
                <a:endParaRPr lang="zh-CN" altLang="en-US" sz="2000" b="1" dirty="0">
                  <a:latin typeface="Arial" panose="020B0604020202020204" pitchFamily="34" charset="0"/>
                  <a:ea typeface="微软雅黑" panose="020B0503020204020204" pitchFamily="34" charset="-122"/>
                </a:endParaRPr>
              </a:p>
            </p:txBody>
          </p:sp>
          <p:sp>
            <p:nvSpPr>
              <p:cNvPr id="19" name="矩形 18">
                <a:extLst>
                  <a:ext uri="{FF2B5EF4-FFF2-40B4-BE49-F238E27FC236}">
                    <a16:creationId xmlns:a16="http://schemas.microsoft.com/office/drawing/2014/main" id="{1C3F1FE2-EA6E-3235-99EC-5CB64B2BD23A}"/>
                  </a:ext>
                </a:extLst>
              </p:cNvPr>
              <p:cNvSpPr/>
              <p:nvPr/>
            </p:nvSpPr>
            <p:spPr>
              <a:xfrm flipH="1">
                <a:off x="1796517" y="2604695"/>
                <a:ext cx="3727763" cy="356250"/>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用户有心智的全年低价便宜场景</a:t>
                </a:r>
                <a:endParaRPr lang="en-US" altLang="zh-CN" sz="1200" dirty="0">
                  <a:solidFill>
                    <a:schemeClr val="tx1"/>
                  </a:solidFill>
                  <a:latin typeface="Arial" panose="020B0604020202020204" pitchFamily="34" charset="0"/>
                  <a:ea typeface="微软雅黑" panose="020B0503020204020204" pitchFamily="34" charset="-122"/>
                </a:endParaRPr>
              </a:p>
            </p:txBody>
          </p:sp>
          <p:sp>
            <p:nvSpPr>
              <p:cNvPr id="20" name="矩形: 圆角 19">
                <a:extLst>
                  <a:ext uri="{FF2B5EF4-FFF2-40B4-BE49-F238E27FC236}">
                    <a16:creationId xmlns:a16="http://schemas.microsoft.com/office/drawing/2014/main" id="{96D97748-B41A-DCFE-6048-FA42E224BF6A}"/>
                  </a:ext>
                </a:extLst>
              </p:cNvPr>
              <p:cNvSpPr/>
              <p:nvPr/>
            </p:nvSpPr>
            <p:spPr>
              <a:xfrm>
                <a:off x="788757"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形 20">
                <a:extLst>
                  <a:ext uri="{FF2B5EF4-FFF2-40B4-BE49-F238E27FC236}">
                    <a16:creationId xmlns:a16="http://schemas.microsoft.com/office/drawing/2014/main" id="{88B56562-38A7-7133-908A-86F746276C6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1223" y="2101866"/>
                <a:ext cx="502829" cy="502829"/>
              </a:xfrm>
              <a:prstGeom prst="rect">
                <a:avLst/>
              </a:prstGeom>
            </p:spPr>
          </p:pic>
        </p:grpSp>
        <p:grpSp>
          <p:nvGrpSpPr>
            <p:cNvPr id="9" name="组合 8">
              <a:extLst>
                <a:ext uri="{FF2B5EF4-FFF2-40B4-BE49-F238E27FC236}">
                  <a16:creationId xmlns:a16="http://schemas.microsoft.com/office/drawing/2014/main" id="{CEF880A2-440E-ECDE-8D13-E51FE8A72FD2}"/>
                </a:ext>
              </a:extLst>
            </p:cNvPr>
            <p:cNvGrpSpPr/>
            <p:nvPr/>
          </p:nvGrpSpPr>
          <p:grpSpPr>
            <a:xfrm>
              <a:off x="6762605" y="3894731"/>
              <a:ext cx="4865167" cy="1507713"/>
              <a:chOff x="6762605" y="3894731"/>
              <a:chExt cx="4865167" cy="1507713"/>
            </a:xfrm>
          </p:grpSpPr>
          <p:sp>
            <p:nvSpPr>
              <p:cNvPr id="14" name="椭圆 13">
                <a:extLst>
                  <a:ext uri="{FF2B5EF4-FFF2-40B4-BE49-F238E27FC236}">
                    <a16:creationId xmlns:a16="http://schemas.microsoft.com/office/drawing/2014/main" id="{4145751F-D545-4A1E-CA81-1E589448DC51}"/>
                  </a:ext>
                </a:extLst>
              </p:cNvPr>
              <p:cNvSpPr/>
              <p:nvPr/>
            </p:nvSpPr>
            <p:spPr>
              <a:xfrm>
                <a:off x="6895779" y="4049447"/>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5" name="矩形: 圆角 14">
                <a:extLst>
                  <a:ext uri="{FF2B5EF4-FFF2-40B4-BE49-F238E27FC236}">
                    <a16:creationId xmlns:a16="http://schemas.microsoft.com/office/drawing/2014/main" id="{3CFC7F7E-525C-6434-86F4-74B3C00A233F}"/>
                  </a:ext>
                </a:extLst>
              </p:cNvPr>
              <p:cNvSpPr/>
              <p:nvPr/>
            </p:nvSpPr>
            <p:spPr>
              <a:xfrm>
                <a:off x="6762605" y="3894731"/>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形 15">
                <a:extLst>
                  <a:ext uri="{FF2B5EF4-FFF2-40B4-BE49-F238E27FC236}">
                    <a16:creationId xmlns:a16="http://schemas.microsoft.com/office/drawing/2014/main" id="{72E12018-0ABF-7E32-EA12-791135B964C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019270" y="4218824"/>
                <a:ext cx="540235" cy="540235"/>
              </a:xfrm>
              <a:prstGeom prst="rect">
                <a:avLst/>
              </a:prstGeom>
            </p:spPr>
          </p:pic>
        </p:grpSp>
        <p:grpSp>
          <p:nvGrpSpPr>
            <p:cNvPr id="10" name="组合 9">
              <a:extLst>
                <a:ext uri="{FF2B5EF4-FFF2-40B4-BE49-F238E27FC236}">
                  <a16:creationId xmlns:a16="http://schemas.microsoft.com/office/drawing/2014/main" id="{18670C4D-F65E-63C0-A959-6CAB278A4F80}"/>
                </a:ext>
              </a:extLst>
            </p:cNvPr>
            <p:cNvGrpSpPr/>
            <p:nvPr/>
          </p:nvGrpSpPr>
          <p:grpSpPr>
            <a:xfrm>
              <a:off x="6762605" y="1786919"/>
              <a:ext cx="4865167" cy="1507713"/>
              <a:chOff x="6762605" y="1786919"/>
              <a:chExt cx="4865167" cy="1507713"/>
            </a:xfrm>
          </p:grpSpPr>
          <p:sp>
            <p:nvSpPr>
              <p:cNvPr id="11" name="椭圆 10">
                <a:extLst>
                  <a:ext uri="{FF2B5EF4-FFF2-40B4-BE49-F238E27FC236}">
                    <a16:creationId xmlns:a16="http://schemas.microsoft.com/office/drawing/2014/main" id="{AB5B4DDE-9F75-82A3-BC6B-E98AA9EF3E06}"/>
                  </a:ext>
                </a:extLst>
              </p:cNvPr>
              <p:cNvSpPr/>
              <p:nvPr/>
            </p:nvSpPr>
            <p:spPr>
              <a:xfrm>
                <a:off x="6895779" y="1969719"/>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2" name="矩形: 圆角 11">
                <a:extLst>
                  <a:ext uri="{FF2B5EF4-FFF2-40B4-BE49-F238E27FC236}">
                    <a16:creationId xmlns:a16="http://schemas.microsoft.com/office/drawing/2014/main" id="{5CCCED0A-8459-2BF5-00D4-1796EC671301}"/>
                  </a:ext>
                </a:extLst>
              </p:cNvPr>
              <p:cNvSpPr/>
              <p:nvPr/>
            </p:nvSpPr>
            <p:spPr>
              <a:xfrm>
                <a:off x="6762605"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形 12">
                <a:extLst>
                  <a:ext uri="{FF2B5EF4-FFF2-40B4-BE49-F238E27FC236}">
                    <a16:creationId xmlns:a16="http://schemas.microsoft.com/office/drawing/2014/main" id="{9B9974F3-3EA8-BEA8-3BBD-3B6EDA01278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13355" y="2128091"/>
                <a:ext cx="546150" cy="546150"/>
              </a:xfrm>
              <a:prstGeom prst="rect">
                <a:avLst/>
              </a:prstGeom>
            </p:spPr>
          </p:pic>
        </p:grpSp>
      </p:grpSp>
    </p:spTree>
    <p:extLst>
      <p:ext uri="{BB962C8B-B14F-4D97-AF65-F5344CB8AC3E}">
        <p14:creationId xmlns:p14="http://schemas.microsoft.com/office/powerpoint/2010/main" val="3817480855"/>
      </p:ext>
    </p:extLst>
  </p:cSld>
  <p:clrMapOvr>
    <a:masterClrMapping/>
  </p:clrMapOvr>
  <p:transition spd="slow" advClick="0" advTm="0">
    <p:comb/>
  </p:transition>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FAEEBA20-2F3E-756E-4869-D175DC6F6407}"/>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A8DBA641-3E4B-B4C9-A654-10E0903B74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052F71D1-8EA5-CFCE-631C-BDB7C997E7C8}"/>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电商大促强化机制和报价</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85FA706F-C286-B085-461B-BBBEE9D0917A}"/>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37</a:t>
            </a:fld>
            <a:endParaRPr lang="zh-CN" altLang="en-US" sz="1000">
              <a:solidFill>
                <a:schemeClr val="tx1"/>
              </a:solidFill>
            </a:endParaRPr>
          </a:p>
        </p:txBody>
      </p:sp>
      <p:pic>
        <p:nvPicPr>
          <p:cNvPr id="7" name="图片 6">
            <a:extLst>
              <a:ext uri="{FF2B5EF4-FFF2-40B4-BE49-F238E27FC236}">
                <a16:creationId xmlns:a16="http://schemas.microsoft.com/office/drawing/2014/main" id="{ACE6BD56-C5F9-4D6B-B8C0-03AAC5EFA183}"/>
              </a:ext>
            </a:extLst>
          </p:cNvPr>
          <p:cNvPicPr>
            <a:picLocks noChangeAspect="1"/>
          </p:cNvPicPr>
          <p:nvPr/>
        </p:nvPicPr>
        <p:blipFill>
          <a:blip r:embed="rId5"/>
          <a:stretch>
            <a:fillRect/>
          </a:stretch>
        </p:blipFill>
        <p:spPr>
          <a:xfrm>
            <a:off x="1040380" y="1858268"/>
            <a:ext cx="1930499" cy="3937202"/>
          </a:xfrm>
          <a:prstGeom prst="roundRect">
            <a:avLst/>
          </a:prstGeom>
        </p:spPr>
      </p:pic>
      <p:sp>
        <p:nvSpPr>
          <p:cNvPr id="8" name="矩形: 圆角 7">
            <a:extLst>
              <a:ext uri="{FF2B5EF4-FFF2-40B4-BE49-F238E27FC236}">
                <a16:creationId xmlns:a16="http://schemas.microsoft.com/office/drawing/2014/main" id="{EDF7A677-8706-D486-0EFF-123CDF360AF5}"/>
              </a:ext>
            </a:extLst>
          </p:cNvPr>
          <p:cNvSpPr/>
          <p:nvPr/>
        </p:nvSpPr>
        <p:spPr>
          <a:xfrm>
            <a:off x="3636661" y="1858268"/>
            <a:ext cx="7207588"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0" name="文本框 9">
            <a:extLst>
              <a:ext uri="{FF2B5EF4-FFF2-40B4-BE49-F238E27FC236}">
                <a16:creationId xmlns:a16="http://schemas.microsoft.com/office/drawing/2014/main" id="{B2C6D08A-F2AE-CCE0-8ED1-EBBAC015541D}"/>
              </a:ext>
            </a:extLst>
          </p:cNvPr>
          <p:cNvSpPr txBox="1"/>
          <p:nvPr/>
        </p:nvSpPr>
        <p:spPr>
          <a:xfrm>
            <a:off x="4191874" y="2714705"/>
            <a:ext cx="6097162" cy="2224327"/>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a:t>紧跟平台大促和行业大促节奏</a:t>
            </a:r>
            <a:endParaRPr lang="en-US" altLang="zh-CN"/>
          </a:p>
          <a:p>
            <a:pPr marL="285750" indent="-285750">
              <a:lnSpc>
                <a:spcPct val="200000"/>
              </a:lnSpc>
              <a:buFont typeface="Arial" panose="020B0604020202020204" pitchFamily="34" charset="0"/>
              <a:buChar char="•"/>
            </a:pPr>
            <a:r>
              <a:rPr lang="zh-CN" altLang="en-US"/>
              <a:t>促销主题做</a:t>
            </a:r>
            <a:r>
              <a:rPr lang="zh-CN" altLang="en-US" b="1">
                <a:solidFill>
                  <a:srgbClr val="070D9A"/>
                </a:solidFill>
              </a:rPr>
              <a:t>数字量化+动效展示</a:t>
            </a:r>
            <a:endParaRPr lang="en-US" altLang="zh-CN" b="1">
              <a:solidFill>
                <a:srgbClr val="070D9A"/>
              </a:solidFill>
            </a:endParaRPr>
          </a:p>
          <a:p>
            <a:pPr marL="285750" indent="-285750">
              <a:lnSpc>
                <a:spcPct val="200000"/>
              </a:lnSpc>
              <a:buFont typeface="Arial" panose="020B0604020202020204" pitchFamily="34" charset="0"/>
              <a:buChar char="•"/>
            </a:pPr>
            <a:r>
              <a:rPr lang="zh-CN" altLang="en-US"/>
              <a:t>报价等承诺以多种形式展示</a:t>
            </a:r>
            <a:endParaRPr lang="en-US" altLang="zh-CN"/>
          </a:p>
          <a:p>
            <a:pPr marL="285750" indent="-285750">
              <a:lnSpc>
                <a:spcPct val="200000"/>
              </a:lnSpc>
              <a:buFont typeface="Arial" panose="020B0604020202020204" pitchFamily="34" charset="0"/>
              <a:buChar char="•"/>
            </a:pPr>
            <a:r>
              <a:rPr lang="zh-CN" altLang="en-US"/>
              <a:t>商品链接注意营造大促氛围</a:t>
            </a:r>
          </a:p>
        </p:txBody>
      </p:sp>
      <p:sp>
        <p:nvSpPr>
          <p:cNvPr id="12" name="文本框 11">
            <a:extLst>
              <a:ext uri="{FF2B5EF4-FFF2-40B4-BE49-F238E27FC236}">
                <a16:creationId xmlns:a16="http://schemas.microsoft.com/office/drawing/2014/main" id="{93ACD4FE-2E5E-C109-E20D-2FD6A258F530}"/>
              </a:ext>
            </a:extLst>
          </p:cNvPr>
          <p:cNvSpPr txBox="1"/>
          <p:nvPr/>
        </p:nvSpPr>
        <p:spPr>
          <a:xfrm>
            <a:off x="1240430" y="5870616"/>
            <a:ext cx="1530398" cy="307777"/>
          </a:xfrm>
          <a:prstGeom prst="rect">
            <a:avLst/>
          </a:prstGeom>
          <a:noFill/>
        </p:spPr>
        <p:txBody>
          <a:bodyPr wrap="square">
            <a:spAutoFit/>
          </a:bodyPr>
          <a:lstStyle/>
          <a:p>
            <a:pPr algn="ctr"/>
            <a:r>
              <a:rPr lang="zh-CN" altLang="en-US" sz="1400" b="1">
                <a:solidFill>
                  <a:srgbClr val="070D9A"/>
                </a:solidFill>
              </a:rPr>
              <a:t>电商大促-年货节</a:t>
            </a:r>
          </a:p>
        </p:txBody>
      </p:sp>
    </p:spTree>
    <p:extLst>
      <p:ext uri="{BB962C8B-B14F-4D97-AF65-F5344CB8AC3E}">
        <p14:creationId xmlns:p14="http://schemas.microsoft.com/office/powerpoint/2010/main" val="739686687"/>
      </p:ext>
    </p:extLst>
  </p:cSld>
  <p:clrMapOvr>
    <a:masterClrMapping/>
  </p:clrMapOvr>
  <p:transition spd="slow" advClick="0" advTm="0">
    <p:comb/>
  </p:transition>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5891BB68-7608-948E-4724-AA7D261069FF}"/>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0E91DFC3-5341-021D-4444-E2E355565F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26759AD-4535-2713-101A-366BD7889778}"/>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传统节日主打感情牌</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E2F49F27-F859-40B7-453D-712FFBAABCC3}"/>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38</a:t>
            </a:fld>
            <a:endParaRPr lang="zh-CN" altLang="en-US" sz="1000">
              <a:solidFill>
                <a:schemeClr val="tx1"/>
              </a:solidFill>
            </a:endParaRPr>
          </a:p>
        </p:txBody>
      </p:sp>
      <p:pic>
        <p:nvPicPr>
          <p:cNvPr id="7" name="图片 6">
            <a:extLst>
              <a:ext uri="{FF2B5EF4-FFF2-40B4-BE49-F238E27FC236}">
                <a16:creationId xmlns:a16="http://schemas.microsoft.com/office/drawing/2014/main" id="{1B4F56C4-3913-EDE4-9130-E8B1094335AF}"/>
              </a:ext>
            </a:extLst>
          </p:cNvPr>
          <p:cNvPicPr>
            <a:picLocks noChangeAspect="1"/>
          </p:cNvPicPr>
          <p:nvPr/>
        </p:nvPicPr>
        <p:blipFill>
          <a:blip r:embed="rId5">
            <a:extLst>
              <a:ext uri="{28A0092B-C50C-407E-A947-70E740481C1C}">
                <a14:useLocalDpi xmlns:a14="http://schemas.microsoft.com/office/drawing/2010/main" val="0"/>
              </a:ext>
            </a:extLst>
          </a:blip>
          <a:srcRect t="34" b="34"/>
          <a:stretch/>
        </p:blipFill>
        <p:spPr>
          <a:xfrm>
            <a:off x="1040380" y="1858268"/>
            <a:ext cx="1930499" cy="3937202"/>
          </a:xfrm>
          <a:prstGeom prst="roundRect">
            <a:avLst/>
          </a:prstGeom>
        </p:spPr>
      </p:pic>
      <p:sp>
        <p:nvSpPr>
          <p:cNvPr id="8" name="矩形: 圆角 7">
            <a:extLst>
              <a:ext uri="{FF2B5EF4-FFF2-40B4-BE49-F238E27FC236}">
                <a16:creationId xmlns:a16="http://schemas.microsoft.com/office/drawing/2014/main" id="{0F6F2EA2-CAA4-2493-A7CB-DF3153DBFA5F}"/>
              </a:ext>
            </a:extLst>
          </p:cNvPr>
          <p:cNvSpPr/>
          <p:nvPr/>
        </p:nvSpPr>
        <p:spPr>
          <a:xfrm>
            <a:off x="3636661" y="1858268"/>
            <a:ext cx="7207588"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0" name="文本框 9">
            <a:extLst>
              <a:ext uri="{FF2B5EF4-FFF2-40B4-BE49-F238E27FC236}">
                <a16:creationId xmlns:a16="http://schemas.microsoft.com/office/drawing/2014/main" id="{84B7827D-A7F4-D79B-F9B9-8B57B9CEDF2B}"/>
              </a:ext>
            </a:extLst>
          </p:cNvPr>
          <p:cNvSpPr txBox="1"/>
          <p:nvPr/>
        </p:nvSpPr>
        <p:spPr>
          <a:xfrm>
            <a:off x="4170932" y="2437706"/>
            <a:ext cx="6257415" cy="2778325"/>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a:t>情人节、母亲节、父亲节、端午节、七夕、、中秋节、重阳节、双旦、春节</a:t>
            </a:r>
            <a:r>
              <a:rPr lang="en-US" altLang="zh-CN"/>
              <a:t>......</a:t>
            </a:r>
          </a:p>
          <a:p>
            <a:pPr marL="285750" indent="-285750">
              <a:lnSpc>
                <a:spcPct val="200000"/>
              </a:lnSpc>
              <a:buFont typeface="Arial" panose="020B0604020202020204" pitchFamily="34" charset="0"/>
              <a:buChar char="•"/>
            </a:pPr>
            <a:r>
              <a:rPr lang="zh-CN" altLang="en-US"/>
              <a:t>节日类产品注意产品包装要满足</a:t>
            </a:r>
            <a:r>
              <a:rPr lang="zh-CN" altLang="en-US" b="1">
                <a:solidFill>
                  <a:srgbClr val="070D9A"/>
                </a:solidFill>
              </a:rPr>
              <a:t>送礼属性或者情绪价值</a:t>
            </a:r>
            <a:r>
              <a:rPr lang="zh-CN" altLang="en-US"/>
              <a:t>。</a:t>
            </a:r>
            <a:endParaRPr lang="en-US" altLang="zh-CN"/>
          </a:p>
          <a:p>
            <a:pPr marL="285750" indent="-285750">
              <a:lnSpc>
                <a:spcPct val="200000"/>
              </a:lnSpc>
              <a:buFont typeface="Arial" panose="020B0604020202020204" pitchFamily="34" charset="0"/>
              <a:buChar char="•"/>
            </a:pPr>
            <a:r>
              <a:rPr lang="zh-CN" altLang="en-US"/>
              <a:t>送礼类产品的价值感要明确，提升购买者的</a:t>
            </a:r>
            <a:r>
              <a:rPr lang="zh-CN" altLang="en-US" b="1">
                <a:solidFill>
                  <a:srgbClr val="070D9A"/>
                </a:solidFill>
              </a:rPr>
              <a:t>社交价值</a:t>
            </a:r>
            <a:r>
              <a:rPr lang="zh-CN" altLang="en-US"/>
              <a:t>。</a:t>
            </a:r>
            <a:endParaRPr lang="en-US" altLang="zh-CN"/>
          </a:p>
          <a:p>
            <a:pPr marL="285750" indent="-285750">
              <a:lnSpc>
                <a:spcPct val="200000"/>
              </a:lnSpc>
              <a:buFont typeface="Arial" panose="020B0604020202020204" pitchFamily="34" charset="0"/>
              <a:buChar char="•"/>
            </a:pPr>
            <a:r>
              <a:rPr lang="zh-CN" altLang="en-US"/>
              <a:t>用寓意作为产品的“名称”往往会更有利于销售。</a:t>
            </a:r>
          </a:p>
        </p:txBody>
      </p:sp>
      <p:sp>
        <p:nvSpPr>
          <p:cNvPr id="12" name="文本框 11">
            <a:extLst>
              <a:ext uri="{FF2B5EF4-FFF2-40B4-BE49-F238E27FC236}">
                <a16:creationId xmlns:a16="http://schemas.microsoft.com/office/drawing/2014/main" id="{99619AA9-39F5-BE18-A4AD-1CAD736F68EC}"/>
              </a:ext>
            </a:extLst>
          </p:cNvPr>
          <p:cNvSpPr txBox="1"/>
          <p:nvPr/>
        </p:nvSpPr>
        <p:spPr>
          <a:xfrm>
            <a:off x="1240430" y="5870616"/>
            <a:ext cx="1530398" cy="307777"/>
          </a:xfrm>
          <a:prstGeom prst="rect">
            <a:avLst/>
          </a:prstGeom>
          <a:noFill/>
        </p:spPr>
        <p:txBody>
          <a:bodyPr wrap="square">
            <a:spAutoFit/>
          </a:bodyPr>
          <a:lstStyle/>
          <a:p>
            <a:pPr algn="ctr"/>
            <a:r>
              <a:rPr lang="zh-CN" altLang="en-US" sz="1400" b="1">
                <a:solidFill>
                  <a:srgbClr val="070D9A"/>
                </a:solidFill>
              </a:rPr>
              <a:t>传统节日-母亲节</a:t>
            </a:r>
          </a:p>
        </p:txBody>
      </p:sp>
    </p:spTree>
    <p:extLst>
      <p:ext uri="{BB962C8B-B14F-4D97-AF65-F5344CB8AC3E}">
        <p14:creationId xmlns:p14="http://schemas.microsoft.com/office/powerpoint/2010/main" val="1819083805"/>
      </p:ext>
    </p:extLst>
  </p:cSld>
  <p:clrMapOvr>
    <a:masterClrMapping/>
  </p:clrMapOvr>
  <p:transition spd="slow" advClick="0" advTm="0">
    <p:comb/>
  </p:transition>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E599D313-FDEE-583F-2518-10C1CCA073BF}"/>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73B29DA8-4E3A-933E-C9A0-686AC6BF2B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EA69FB45-D794-38CF-69F3-0A8843284004}"/>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品牌上新搭配限量易见效</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AE326602-6475-EC11-818C-4115666D4F3D}"/>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39</a:t>
            </a:fld>
            <a:endParaRPr lang="zh-CN" altLang="en-US" sz="1000">
              <a:solidFill>
                <a:schemeClr val="tx1"/>
              </a:solidFill>
            </a:endParaRPr>
          </a:p>
        </p:txBody>
      </p:sp>
      <p:pic>
        <p:nvPicPr>
          <p:cNvPr id="7" name="图片 6">
            <a:extLst>
              <a:ext uri="{FF2B5EF4-FFF2-40B4-BE49-F238E27FC236}">
                <a16:creationId xmlns:a16="http://schemas.microsoft.com/office/drawing/2014/main" id="{797D4318-46D8-9715-7D22-7EB6B71457F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0380" y="1858268"/>
            <a:ext cx="1930499" cy="3937202"/>
          </a:xfrm>
          <a:prstGeom prst="roundRect">
            <a:avLst/>
          </a:prstGeom>
        </p:spPr>
      </p:pic>
      <p:sp>
        <p:nvSpPr>
          <p:cNvPr id="8" name="矩形: 圆角 7">
            <a:extLst>
              <a:ext uri="{FF2B5EF4-FFF2-40B4-BE49-F238E27FC236}">
                <a16:creationId xmlns:a16="http://schemas.microsoft.com/office/drawing/2014/main" id="{84D0C2E1-39A9-CF6F-1234-8EE56C4461F4}"/>
              </a:ext>
            </a:extLst>
          </p:cNvPr>
          <p:cNvSpPr/>
          <p:nvPr/>
        </p:nvSpPr>
        <p:spPr>
          <a:xfrm>
            <a:off x="3636661" y="1858268"/>
            <a:ext cx="7207588"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0" name="文本框 9">
            <a:extLst>
              <a:ext uri="{FF2B5EF4-FFF2-40B4-BE49-F238E27FC236}">
                <a16:creationId xmlns:a16="http://schemas.microsoft.com/office/drawing/2014/main" id="{181E1128-048F-190D-3151-5DDF1E77E34E}"/>
              </a:ext>
            </a:extLst>
          </p:cNvPr>
          <p:cNvSpPr txBox="1"/>
          <p:nvPr/>
        </p:nvSpPr>
        <p:spPr>
          <a:xfrm>
            <a:off x="4163951" y="2160708"/>
            <a:ext cx="6257415" cy="3332322"/>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a:t>新品在开播前要做比其他类型更多的短视频种草和老用户唤醒动作；</a:t>
            </a:r>
            <a:endParaRPr lang="en-US" altLang="zh-CN"/>
          </a:p>
          <a:p>
            <a:pPr marL="285750" indent="-285750">
              <a:lnSpc>
                <a:spcPct val="200000"/>
              </a:lnSpc>
              <a:buFont typeface="Arial" panose="020B0604020202020204" pitchFamily="34" charset="0"/>
              <a:buChar char="•"/>
            </a:pPr>
            <a:r>
              <a:rPr lang="zh-CN" altLang="en-US"/>
              <a:t>有代言人的品牌不仅仅要邀请明星进入直播间，</a:t>
            </a:r>
            <a:r>
              <a:rPr lang="zh-CN" altLang="en-US" b="1">
                <a:solidFill>
                  <a:srgbClr val="070D9A"/>
                </a:solidFill>
              </a:rPr>
              <a:t>还建议做好社交互动，提升热度，更容易有引爆销售的效果</a:t>
            </a:r>
            <a:r>
              <a:rPr lang="zh-CN" altLang="en-US"/>
              <a:t>。</a:t>
            </a:r>
            <a:endParaRPr lang="en-US" altLang="zh-CN"/>
          </a:p>
          <a:p>
            <a:pPr marL="285750" indent="-285750">
              <a:lnSpc>
                <a:spcPct val="200000"/>
              </a:lnSpc>
              <a:buFont typeface="Arial" panose="020B0604020202020204" pitchFamily="34" charset="0"/>
              <a:buChar char="•"/>
            </a:pPr>
            <a:r>
              <a:rPr lang="zh-CN" altLang="en-US"/>
              <a:t>新品发售时建议做好限量点，拉满产品的专属感，提升用户购买欲。</a:t>
            </a:r>
          </a:p>
        </p:txBody>
      </p:sp>
      <p:sp>
        <p:nvSpPr>
          <p:cNvPr id="12" name="文本框 11">
            <a:extLst>
              <a:ext uri="{FF2B5EF4-FFF2-40B4-BE49-F238E27FC236}">
                <a16:creationId xmlns:a16="http://schemas.microsoft.com/office/drawing/2014/main" id="{063B251B-43C1-B83A-2C33-A1D438E46CA1}"/>
              </a:ext>
            </a:extLst>
          </p:cNvPr>
          <p:cNvSpPr txBox="1"/>
          <p:nvPr/>
        </p:nvSpPr>
        <p:spPr>
          <a:xfrm>
            <a:off x="1040379" y="5870616"/>
            <a:ext cx="1930499" cy="523220"/>
          </a:xfrm>
          <a:prstGeom prst="rect">
            <a:avLst/>
          </a:prstGeom>
          <a:noFill/>
        </p:spPr>
        <p:txBody>
          <a:bodyPr wrap="square">
            <a:spAutoFit/>
          </a:bodyPr>
          <a:lstStyle/>
          <a:p>
            <a:pPr algn="ctr"/>
            <a:r>
              <a:rPr lang="zh-CN" altLang="en-US" sz="1400" b="1">
                <a:solidFill>
                  <a:srgbClr val="070D9A"/>
                </a:solidFill>
              </a:rPr>
              <a:t>品牌上新</a:t>
            </a:r>
            <a:r>
              <a:rPr lang="en-US" altLang="zh-CN" sz="1400" b="1">
                <a:solidFill>
                  <a:srgbClr val="070D9A"/>
                </a:solidFill>
              </a:rPr>
              <a:t>-</a:t>
            </a:r>
            <a:r>
              <a:rPr lang="zh-CN" altLang="en-US" sz="1400" b="1">
                <a:solidFill>
                  <a:srgbClr val="070D9A"/>
                </a:solidFill>
              </a:rPr>
              <a:t>官宣代言人</a:t>
            </a:r>
            <a:r>
              <a:rPr lang="en-US" altLang="zh-CN" sz="1400" b="1">
                <a:solidFill>
                  <a:srgbClr val="070D9A"/>
                </a:solidFill>
              </a:rPr>
              <a:t>/</a:t>
            </a:r>
            <a:r>
              <a:rPr lang="zh-CN" altLang="en-US" sz="1400" b="1">
                <a:solidFill>
                  <a:srgbClr val="070D9A"/>
                </a:solidFill>
              </a:rPr>
              <a:t>价格</a:t>
            </a:r>
          </a:p>
        </p:txBody>
      </p:sp>
    </p:spTree>
    <p:extLst>
      <p:ext uri="{BB962C8B-B14F-4D97-AF65-F5344CB8AC3E}">
        <p14:creationId xmlns:p14="http://schemas.microsoft.com/office/powerpoint/2010/main" val="2085601840"/>
      </p:ext>
    </p:extLst>
  </p:cSld>
  <p:clrMapOvr>
    <a:masterClrMapping/>
  </p:clrMapOvr>
  <p:transition spd="slow" advClick="0" advTm="0">
    <p:comb/>
  </p:transition>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2773632F-460A-A417-96AC-A47E6E49D55F}"/>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8248E555-3BD4-B832-6166-5C4DE4C219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C39631CC-A151-2667-EA86-F80651905D5A}"/>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品牌上新搭配限量易见效</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96E145CF-B1AD-2D4E-8D7F-08B4ACC515BE}"/>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40</a:t>
            </a:fld>
            <a:endParaRPr lang="zh-CN" altLang="en-US" sz="1000">
              <a:solidFill>
                <a:schemeClr val="tx1"/>
              </a:solidFill>
            </a:endParaRPr>
          </a:p>
        </p:txBody>
      </p:sp>
      <p:pic>
        <p:nvPicPr>
          <p:cNvPr id="7" name="图片 6">
            <a:extLst>
              <a:ext uri="{FF2B5EF4-FFF2-40B4-BE49-F238E27FC236}">
                <a16:creationId xmlns:a16="http://schemas.microsoft.com/office/drawing/2014/main" id="{4ADA151E-DCC3-6E2D-9A3A-8D6CED9C5401}"/>
              </a:ext>
            </a:extLst>
          </p:cNvPr>
          <p:cNvPicPr>
            <a:picLocks noChangeAspect="1"/>
          </p:cNvPicPr>
          <p:nvPr/>
        </p:nvPicPr>
        <p:blipFill>
          <a:blip r:embed="rId5">
            <a:extLst>
              <a:ext uri="{28A0092B-C50C-407E-A947-70E740481C1C}">
                <a14:useLocalDpi xmlns:a14="http://schemas.microsoft.com/office/drawing/2010/main" val="0"/>
              </a:ext>
            </a:extLst>
          </a:blip>
          <a:srcRect l="274" r="274"/>
          <a:stretch/>
        </p:blipFill>
        <p:spPr>
          <a:xfrm>
            <a:off x="1040380" y="1858268"/>
            <a:ext cx="1930499" cy="3937202"/>
          </a:xfrm>
          <a:prstGeom prst="roundRect">
            <a:avLst/>
          </a:prstGeom>
        </p:spPr>
      </p:pic>
      <p:sp>
        <p:nvSpPr>
          <p:cNvPr id="8" name="矩形: 圆角 7">
            <a:extLst>
              <a:ext uri="{FF2B5EF4-FFF2-40B4-BE49-F238E27FC236}">
                <a16:creationId xmlns:a16="http://schemas.microsoft.com/office/drawing/2014/main" id="{AD6885B3-C6F9-0255-8C5A-B277F8BFFCF9}"/>
              </a:ext>
            </a:extLst>
          </p:cNvPr>
          <p:cNvSpPr/>
          <p:nvPr/>
        </p:nvSpPr>
        <p:spPr>
          <a:xfrm>
            <a:off x="3636661" y="1858268"/>
            <a:ext cx="7207588"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0" name="文本框 9">
            <a:extLst>
              <a:ext uri="{FF2B5EF4-FFF2-40B4-BE49-F238E27FC236}">
                <a16:creationId xmlns:a16="http://schemas.microsoft.com/office/drawing/2014/main" id="{97974D16-B834-632D-ACFA-AD84D557385B}"/>
              </a:ext>
            </a:extLst>
          </p:cNvPr>
          <p:cNvSpPr txBox="1"/>
          <p:nvPr/>
        </p:nvSpPr>
        <p:spPr>
          <a:xfrm>
            <a:off x="4163951" y="2160708"/>
            <a:ext cx="6257415" cy="2778325"/>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a:t>往往配合仓库、打包现场、实体商场往往更容易吸引用户。</a:t>
            </a:r>
            <a:endParaRPr lang="en-US" altLang="zh-CN"/>
          </a:p>
          <a:p>
            <a:pPr marL="285750" indent="-285750">
              <a:lnSpc>
                <a:spcPct val="200000"/>
              </a:lnSpc>
              <a:buFont typeface="Arial" panose="020B0604020202020204" pitchFamily="34" charset="0"/>
              <a:buChar char="•"/>
            </a:pPr>
            <a:r>
              <a:rPr lang="zh-CN" altLang="en-US"/>
              <a:t>适当的</a:t>
            </a:r>
            <a:r>
              <a:rPr lang="zh-CN" altLang="en-US" b="1">
                <a:solidFill>
                  <a:srgbClr val="070D9A"/>
                </a:solidFill>
              </a:rPr>
              <a:t>吵闹更有清仓感</a:t>
            </a:r>
            <a:r>
              <a:rPr lang="zh-CN" altLang="en-US"/>
              <a:t>。</a:t>
            </a:r>
            <a:endParaRPr lang="en-US" altLang="zh-CN"/>
          </a:p>
          <a:p>
            <a:pPr marL="285750" indent="-285750">
              <a:lnSpc>
                <a:spcPct val="200000"/>
              </a:lnSpc>
              <a:buFont typeface="Arial" panose="020B0604020202020204" pitchFamily="34" charset="0"/>
              <a:buChar char="•"/>
            </a:pPr>
            <a:r>
              <a:rPr lang="zh-CN" altLang="en-US"/>
              <a:t>以往商品曾经售价的对比以及购买过用户的好评更具备说服力。</a:t>
            </a:r>
            <a:endParaRPr lang="en-US" altLang="zh-CN"/>
          </a:p>
          <a:p>
            <a:pPr marL="285750" indent="-285750">
              <a:lnSpc>
                <a:spcPct val="200000"/>
              </a:lnSpc>
              <a:buFont typeface="Arial" panose="020B0604020202020204" pitchFamily="34" charset="0"/>
              <a:buChar char="•"/>
            </a:pPr>
            <a:r>
              <a:rPr lang="zh-CN" altLang="en-US"/>
              <a:t>对于玉石文玩等产品，型号和尺码不要太全。古</a:t>
            </a:r>
          </a:p>
        </p:txBody>
      </p:sp>
      <p:sp>
        <p:nvSpPr>
          <p:cNvPr id="12" name="文本框 11">
            <a:extLst>
              <a:ext uri="{FF2B5EF4-FFF2-40B4-BE49-F238E27FC236}">
                <a16:creationId xmlns:a16="http://schemas.microsoft.com/office/drawing/2014/main" id="{D6173F0D-0F85-89A2-9A77-ABE63EE65E78}"/>
              </a:ext>
            </a:extLst>
          </p:cNvPr>
          <p:cNvSpPr txBox="1"/>
          <p:nvPr/>
        </p:nvSpPr>
        <p:spPr>
          <a:xfrm>
            <a:off x="1040379" y="5870616"/>
            <a:ext cx="1930499" cy="307777"/>
          </a:xfrm>
          <a:prstGeom prst="rect">
            <a:avLst/>
          </a:prstGeom>
          <a:noFill/>
        </p:spPr>
        <p:txBody>
          <a:bodyPr wrap="square">
            <a:spAutoFit/>
          </a:bodyPr>
          <a:lstStyle/>
          <a:p>
            <a:pPr algn="ctr"/>
            <a:r>
              <a:rPr lang="zh-CN" altLang="en-US" sz="1400" b="1">
                <a:solidFill>
                  <a:srgbClr val="070D9A"/>
                </a:solidFill>
              </a:rPr>
              <a:t>清仓捡漏</a:t>
            </a:r>
            <a:r>
              <a:rPr lang="en-US" altLang="zh-CN" sz="1400" b="1">
                <a:solidFill>
                  <a:srgbClr val="070D9A"/>
                </a:solidFill>
              </a:rPr>
              <a:t>-</a:t>
            </a:r>
            <a:r>
              <a:rPr lang="zh-CN" altLang="en-US" sz="1400" b="1">
                <a:solidFill>
                  <a:srgbClr val="070D9A"/>
                </a:solidFill>
              </a:rPr>
              <a:t>低客单折扣</a:t>
            </a:r>
          </a:p>
        </p:txBody>
      </p:sp>
    </p:spTree>
    <p:extLst>
      <p:ext uri="{BB962C8B-B14F-4D97-AF65-F5344CB8AC3E}">
        <p14:creationId xmlns:p14="http://schemas.microsoft.com/office/powerpoint/2010/main" val="814514596"/>
      </p:ext>
    </p:extLst>
  </p:cSld>
  <p:clrMapOvr>
    <a:masterClrMapping/>
  </p:clrMapOvr>
  <p:transition spd="slow" advClick="0" advTm="0">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70D2F-91A3-505A-13FC-A50E2D32C343}"/>
            </a:ext>
          </a:extLst>
        </p:cNvPr>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D7D0DCAA-1D19-38CC-88C5-318EADD16750}"/>
              </a:ext>
            </a:extLst>
          </p:cNvPr>
          <p:cNvSpPr>
            <a:spLocks noGrp="1"/>
          </p:cNvSpPr>
          <p:nvPr>
            <p:ph type="sldNum" sz="quarter" idx="12"/>
          </p:nvPr>
        </p:nvSpPr>
        <p:spPr/>
        <p:txBody>
          <a:bodyPr/>
          <a:lstStyle/>
          <a:p>
            <a:fld id="{860A9ACD-59A9-4FAD-8556-D1EF2DF60A60}" type="slidenum">
              <a:rPr lang="zh-CN" altLang="en-US" smtClean="0"/>
              <a:t>41</a:t>
            </a:fld>
            <a:endParaRPr lang="zh-CN" altLang="en-US"/>
          </a:p>
        </p:txBody>
      </p:sp>
      <p:grpSp>
        <p:nvGrpSpPr>
          <p:cNvPr id="39" name="组合 38">
            <a:extLst>
              <a:ext uri="{FF2B5EF4-FFF2-40B4-BE49-F238E27FC236}">
                <a16:creationId xmlns:a16="http://schemas.microsoft.com/office/drawing/2014/main" id="{04805AE0-AF60-E3C0-3F3A-DD59F3E322E1}"/>
              </a:ext>
            </a:extLst>
          </p:cNvPr>
          <p:cNvGrpSpPr/>
          <p:nvPr/>
        </p:nvGrpSpPr>
        <p:grpSpPr>
          <a:xfrm>
            <a:off x="918612" y="531426"/>
            <a:ext cx="10354776" cy="5632694"/>
            <a:chOff x="902522" y="531426"/>
            <a:chExt cx="10354776" cy="5632694"/>
          </a:xfrm>
        </p:grpSpPr>
        <p:sp>
          <p:nvSpPr>
            <p:cNvPr id="8" name="Shape 147">
              <a:extLst>
                <a:ext uri="{FF2B5EF4-FFF2-40B4-BE49-F238E27FC236}">
                  <a16:creationId xmlns:a16="http://schemas.microsoft.com/office/drawing/2014/main" id="{98BE78B2-997B-EF6A-E466-EE6EDDA98984}"/>
                </a:ext>
              </a:extLst>
            </p:cNvPr>
            <p:cNvSpPr/>
            <p:nvPr/>
          </p:nvSpPr>
          <p:spPr>
            <a:xfrm>
              <a:off x="5628330" y="2205520"/>
              <a:ext cx="5628968" cy="3115732"/>
            </a:xfrm>
            <a:custGeom>
              <a:avLst/>
              <a:gdLst/>
              <a:ahLst/>
              <a:cxnLst>
                <a:cxn ang="0">
                  <a:pos x="wd2" y="hd2"/>
                </a:cxn>
                <a:cxn ang="5400000">
                  <a:pos x="wd2" y="hd2"/>
                </a:cxn>
                <a:cxn ang="10800000">
                  <a:pos x="wd2" y="hd2"/>
                </a:cxn>
                <a:cxn ang="16200000">
                  <a:pos x="wd2" y="hd2"/>
                </a:cxn>
              </a:cxnLst>
              <a:rect l="0" t="0" r="r" b="b"/>
              <a:pathLst>
                <a:path w="21600" h="21600" extrusionOk="0">
                  <a:moveTo>
                    <a:pt x="6900" y="0"/>
                  </a:moveTo>
                  <a:lnTo>
                    <a:pt x="0" y="21600"/>
                  </a:lnTo>
                  <a:lnTo>
                    <a:pt x="21600" y="21600"/>
                  </a:lnTo>
                  <a:lnTo>
                    <a:pt x="21600" y="0"/>
                  </a:lnTo>
                  <a:lnTo>
                    <a:pt x="6900" y="0"/>
                  </a:lnTo>
                  <a:close/>
                </a:path>
              </a:pathLst>
            </a:custGeom>
            <a:blipFill>
              <a:blip r:embed="rId2">
                <a:extLst>
                  <a:ext uri="{28A0092B-C50C-407E-A947-70E740481C1C}">
                    <a14:useLocalDpi xmlns:a14="http://schemas.microsoft.com/office/drawing/2010/main" val="0"/>
                  </a:ext>
                </a:extLst>
              </a:blip>
              <a:stretch>
                <a:fillRect/>
              </a:stretch>
            </a:blipFill>
            <a:ln w="12700">
              <a:miter lim="400000"/>
            </a:ln>
          </p:spPr>
          <p:txBody>
            <a:bodyPr lIns="45719" rIns="45719" anchor="ctr"/>
            <a:lstStyle/>
            <a:p>
              <a:pPr>
                <a:lnSpc>
                  <a:spcPct val="150000"/>
                </a:lnSpc>
                <a:defRPr sz="600">
                  <a:solidFill>
                    <a:srgbClr val="FFFFFF"/>
                  </a:solidFill>
                  <a:latin typeface="Roboto"/>
                  <a:ea typeface="Roboto"/>
                  <a:cs typeface="Roboto"/>
                  <a:sym typeface="Roboto"/>
                </a:defRPr>
              </a:pPr>
              <a:endParaRPr sz="600" dirty="0">
                <a:solidFill>
                  <a:schemeClr val="tx2"/>
                </a:solidFill>
                <a:latin typeface="字魂59号-创粗黑" panose="00000500000000000000" pitchFamily="2" charset="-122"/>
                <a:ea typeface="字魂59号-创粗黑" panose="00000500000000000000" pitchFamily="2" charset="-122"/>
              </a:endParaRPr>
            </a:p>
          </p:txBody>
        </p:sp>
        <p:grpSp>
          <p:nvGrpSpPr>
            <p:cNvPr id="38" name="组合 37">
              <a:extLst>
                <a:ext uri="{FF2B5EF4-FFF2-40B4-BE49-F238E27FC236}">
                  <a16:creationId xmlns:a16="http://schemas.microsoft.com/office/drawing/2014/main" id="{65092DFF-5B10-0B34-7E41-64B8004319CA}"/>
                </a:ext>
              </a:extLst>
            </p:cNvPr>
            <p:cNvGrpSpPr/>
            <p:nvPr/>
          </p:nvGrpSpPr>
          <p:grpSpPr>
            <a:xfrm>
              <a:off x="902522" y="531426"/>
              <a:ext cx="5105547" cy="5632694"/>
              <a:chOff x="902522" y="531426"/>
              <a:chExt cx="5105547" cy="5632694"/>
            </a:xfrm>
          </p:grpSpPr>
          <p:sp>
            <p:nvSpPr>
              <p:cNvPr id="33" name="任意多边形: 形状 32">
                <a:extLst>
                  <a:ext uri="{FF2B5EF4-FFF2-40B4-BE49-F238E27FC236}">
                    <a16:creationId xmlns:a16="http://schemas.microsoft.com/office/drawing/2014/main" id="{025AAE74-8814-5617-F8AA-EFD518C918A8}"/>
                  </a:ext>
                </a:extLst>
              </p:cNvPr>
              <p:cNvSpPr/>
              <p:nvPr/>
            </p:nvSpPr>
            <p:spPr>
              <a:xfrm rot="1806103">
                <a:off x="902522" y="531426"/>
                <a:ext cx="5105547" cy="5632694"/>
              </a:xfrm>
              <a:custGeom>
                <a:avLst/>
                <a:gdLst>
                  <a:gd name="connsiteX0" fmla="*/ 73238 w 5105547"/>
                  <a:gd name="connsiteY0" fmla="*/ 2917329 h 5632694"/>
                  <a:gd name="connsiteX1" fmla="*/ 5105547 w 5105547"/>
                  <a:gd name="connsiteY1" fmla="*/ 0 h 5632694"/>
                  <a:gd name="connsiteX2" fmla="*/ 5105547 w 5105547"/>
                  <a:gd name="connsiteY2" fmla="*/ 3601434 h 5632694"/>
                  <a:gd name="connsiteX3" fmla="*/ 1635891 w 5105547"/>
                  <a:gd name="connsiteY3" fmla="*/ 5612862 h 5632694"/>
                  <a:gd name="connsiteX4" fmla="*/ 1435160 w 5105547"/>
                  <a:gd name="connsiteY4" fmla="*/ 5559458 h 5632694"/>
                  <a:gd name="connsiteX5" fmla="*/ 19833 w 5105547"/>
                  <a:gd name="connsiteY5" fmla="*/ 3118060 h 5632694"/>
                  <a:gd name="connsiteX6" fmla="*/ 73238 w 5105547"/>
                  <a:gd name="connsiteY6" fmla="*/ 2917329 h 5632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5547" h="5632694">
                    <a:moveTo>
                      <a:pt x="73238" y="2917329"/>
                    </a:moveTo>
                    <a:lnTo>
                      <a:pt x="5105547" y="0"/>
                    </a:lnTo>
                    <a:lnTo>
                      <a:pt x="5105547" y="3601434"/>
                    </a:lnTo>
                    <a:lnTo>
                      <a:pt x="1635891" y="5612862"/>
                    </a:lnTo>
                    <a:cubicBezTo>
                      <a:pt x="1565714" y="5653545"/>
                      <a:pt x="1475843" y="5629635"/>
                      <a:pt x="1435160" y="5559458"/>
                    </a:cubicBezTo>
                    <a:lnTo>
                      <a:pt x="19833" y="3118060"/>
                    </a:lnTo>
                    <a:cubicBezTo>
                      <a:pt x="-20850" y="3047883"/>
                      <a:pt x="3060" y="2958012"/>
                      <a:pt x="73238" y="2917329"/>
                    </a:cubicBezTo>
                    <a:close/>
                  </a:path>
                </a:pathLst>
              </a:custGeom>
              <a:solidFill>
                <a:schemeClr val="bg1">
                  <a:lumMod val="95000"/>
                  <a:alpha val="51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5" name="文本框 34">
                <a:extLst>
                  <a:ext uri="{FF2B5EF4-FFF2-40B4-BE49-F238E27FC236}">
                    <a16:creationId xmlns:a16="http://schemas.microsoft.com/office/drawing/2014/main" id="{0A8B0ACA-9C63-3CB1-65C0-06AA13D97EFA}"/>
                  </a:ext>
                </a:extLst>
              </p:cNvPr>
              <p:cNvSpPr txBox="1"/>
              <p:nvPr/>
            </p:nvSpPr>
            <p:spPr>
              <a:xfrm>
                <a:off x="1582750" y="3429000"/>
                <a:ext cx="4045580" cy="806888"/>
              </a:xfrm>
              <a:prstGeom prst="rect">
                <a:avLst/>
              </a:prstGeom>
              <a:noFill/>
            </p:spPr>
            <p:txBody>
              <a:bodyPr wrap="square">
                <a:spAutoFit/>
              </a:bodyPr>
              <a:lstStyle/>
              <a:p>
                <a:r>
                  <a:rPr lang="zh-CN" altLang="en-US" sz="2000" b="1">
                    <a:solidFill>
                      <a:schemeClr val="bg2">
                        <a:lumMod val="25000"/>
                      </a:schemeClr>
                    </a:solidFill>
                  </a:rPr>
                  <a:t>怎么播：</a:t>
                </a:r>
                <a:endParaRPr lang="en-US" altLang="zh-CN" sz="2000" b="1">
                  <a:solidFill>
                    <a:schemeClr val="bg2">
                      <a:lumMod val="25000"/>
                    </a:schemeClr>
                  </a:solidFill>
                </a:endParaRPr>
              </a:p>
              <a:p>
                <a:pPr>
                  <a:lnSpc>
                    <a:spcPct val="150000"/>
                  </a:lnSpc>
                </a:pPr>
                <a:r>
                  <a:rPr lang="zh-CN" altLang="en-US" sz="2000" b="1">
                    <a:solidFill>
                      <a:schemeClr val="bg2">
                        <a:lumMod val="25000"/>
                      </a:schemeClr>
                    </a:solidFill>
                  </a:rPr>
                  <a:t>直播有意思，用户有欲望！</a:t>
                </a:r>
              </a:p>
            </p:txBody>
          </p:sp>
          <p:sp>
            <p:nvSpPr>
              <p:cNvPr id="37" name="文本框 36">
                <a:extLst>
                  <a:ext uri="{FF2B5EF4-FFF2-40B4-BE49-F238E27FC236}">
                    <a16:creationId xmlns:a16="http://schemas.microsoft.com/office/drawing/2014/main" id="{736F8D98-B11F-4F0B-E17F-3EF20A5F8254}"/>
                  </a:ext>
                </a:extLst>
              </p:cNvPr>
              <p:cNvSpPr txBox="1"/>
              <p:nvPr/>
            </p:nvSpPr>
            <p:spPr>
              <a:xfrm>
                <a:off x="1582750" y="2702986"/>
                <a:ext cx="3415039" cy="523220"/>
              </a:xfrm>
              <a:prstGeom prst="rect">
                <a:avLst/>
              </a:prstGeom>
              <a:noFill/>
            </p:spPr>
            <p:txBody>
              <a:bodyPr wrap="square">
                <a:spAutoFit/>
              </a:bodyPr>
              <a:lstStyle/>
              <a:p>
                <a:r>
                  <a:rPr lang="zh-CN" altLang="en-US" sz="2800" b="1">
                    <a:solidFill>
                      <a:schemeClr val="tx2"/>
                    </a:solidFill>
                  </a:rPr>
                  <a:t>秘籍三</a:t>
                </a:r>
                <a:endParaRPr lang="en-US" altLang="zh-CN" sz="2800" b="1">
                  <a:solidFill>
                    <a:schemeClr val="tx2"/>
                  </a:solidFill>
                </a:endParaRPr>
              </a:p>
            </p:txBody>
          </p:sp>
        </p:grpSp>
      </p:grpSp>
    </p:spTree>
    <p:extLst>
      <p:ext uri="{BB962C8B-B14F-4D97-AF65-F5344CB8AC3E}">
        <p14:creationId xmlns:p14="http://schemas.microsoft.com/office/powerpoint/2010/main" val="2223564412"/>
      </p:ext>
    </p:extLst>
  </p:cSld>
  <p:clrMapOvr>
    <a:masterClrMapping/>
  </p:clrMapOvr>
  <p:transition spd="slow" advClick="0" advTm="0">
    <p:comb/>
  </p:transition>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1C8D60FE-3456-940F-6202-69F6ADB00632}"/>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699242E4-8FDF-DE7E-5D45-EE9FBC0835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AE8F865C-6035-A521-F1C1-15A24CD2784C}"/>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故事演绎</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展示方式，提升黄金彩乡宝直播间人气</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ABF9528C-E917-22E3-0786-19FF55DC4554}"/>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42</a:t>
            </a:fld>
            <a:endParaRPr lang="zh-CN" altLang="en-US" sz="1000">
              <a:solidFill>
                <a:schemeClr val="tx1"/>
              </a:solidFill>
            </a:endParaRPr>
          </a:p>
        </p:txBody>
      </p:sp>
      <p:grpSp>
        <p:nvGrpSpPr>
          <p:cNvPr id="9" name="组合 8">
            <a:extLst>
              <a:ext uri="{FF2B5EF4-FFF2-40B4-BE49-F238E27FC236}">
                <a16:creationId xmlns:a16="http://schemas.microsoft.com/office/drawing/2014/main" id="{AF390166-7065-BC07-99CB-71C74BADD0B3}"/>
              </a:ext>
            </a:extLst>
          </p:cNvPr>
          <p:cNvGrpSpPr/>
          <p:nvPr/>
        </p:nvGrpSpPr>
        <p:grpSpPr>
          <a:xfrm>
            <a:off x="838201" y="1858268"/>
            <a:ext cx="4990473" cy="3937202"/>
            <a:chOff x="1040380" y="1858268"/>
            <a:chExt cx="4990473" cy="3937202"/>
          </a:xfrm>
        </p:grpSpPr>
        <p:pic>
          <p:nvPicPr>
            <p:cNvPr id="7" name="图片 6">
              <a:extLst>
                <a:ext uri="{FF2B5EF4-FFF2-40B4-BE49-F238E27FC236}">
                  <a16:creationId xmlns:a16="http://schemas.microsoft.com/office/drawing/2014/main" id="{0362F615-0CEB-9343-7FE4-8519F0AC47C5}"/>
                </a:ext>
              </a:extLst>
            </p:cNvPr>
            <p:cNvPicPr>
              <a:picLocks noChangeAspect="1"/>
            </p:cNvPicPr>
            <p:nvPr/>
          </p:nvPicPr>
          <p:blipFill>
            <a:blip r:embed="rId5">
              <a:extLst>
                <a:ext uri="{28A0092B-C50C-407E-A947-70E740481C1C}">
                  <a14:useLocalDpi xmlns:a14="http://schemas.microsoft.com/office/drawing/2010/main" val="0"/>
                </a:ext>
              </a:extLst>
            </a:blip>
            <a:srcRect l="267" r="267"/>
            <a:stretch/>
          </p:blipFill>
          <p:spPr>
            <a:xfrm>
              <a:off x="1040380" y="1858268"/>
              <a:ext cx="1930499" cy="3937202"/>
            </a:xfrm>
            <a:prstGeom prst="roundRect">
              <a:avLst/>
            </a:prstGeom>
          </p:spPr>
        </p:pic>
        <p:sp>
          <p:nvSpPr>
            <p:cNvPr id="8" name="矩形: 圆角 7">
              <a:extLst>
                <a:ext uri="{FF2B5EF4-FFF2-40B4-BE49-F238E27FC236}">
                  <a16:creationId xmlns:a16="http://schemas.microsoft.com/office/drawing/2014/main" id="{3D331527-9A87-81D6-6885-88E321847614}"/>
                </a:ext>
              </a:extLst>
            </p:cNvPr>
            <p:cNvSpPr/>
            <p:nvPr/>
          </p:nvSpPr>
          <p:spPr>
            <a:xfrm>
              <a:off x="3301613" y="1858268"/>
              <a:ext cx="2729240"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0" name="文本框 9">
              <a:extLst>
                <a:ext uri="{FF2B5EF4-FFF2-40B4-BE49-F238E27FC236}">
                  <a16:creationId xmlns:a16="http://schemas.microsoft.com/office/drawing/2014/main" id="{1E3ACFE6-1757-34D6-E7F8-E8B27C9AD87D}"/>
                </a:ext>
              </a:extLst>
            </p:cNvPr>
            <p:cNvSpPr txBox="1"/>
            <p:nvPr/>
          </p:nvSpPr>
          <p:spPr>
            <a:xfrm>
              <a:off x="3420029" y="2516696"/>
              <a:ext cx="2547755" cy="2612254"/>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400"/>
                <a:t>将黄金彩宝产品放在场景故事中</a:t>
              </a:r>
              <a:endParaRPr lang="en-US" altLang="zh-CN" sz="1400"/>
            </a:p>
            <a:p>
              <a:pPr marL="285750" indent="-285750">
                <a:lnSpc>
                  <a:spcPct val="200000"/>
                </a:lnSpc>
                <a:buFont typeface="Arial" panose="020B0604020202020204" pitchFamily="34" charset="0"/>
                <a:buChar char="•"/>
              </a:pPr>
              <a:r>
                <a:rPr lang="zh-CN" altLang="en-US" sz="1400"/>
                <a:t>通过场景演绎的形式让用户产生兴趣和频繁互动</a:t>
              </a:r>
              <a:endParaRPr lang="en-US" altLang="zh-CN" sz="1400"/>
            </a:p>
            <a:p>
              <a:pPr marL="285750" indent="-285750">
                <a:lnSpc>
                  <a:spcPct val="200000"/>
                </a:lnSpc>
                <a:buFont typeface="Arial" panose="020B0604020202020204" pitchFamily="34" charset="0"/>
                <a:buChar char="•"/>
              </a:pPr>
              <a:r>
                <a:rPr lang="zh-CN" altLang="en-US" sz="1400"/>
                <a:t>通过主播的植入式讲解完成用户的购买</a:t>
              </a:r>
            </a:p>
          </p:txBody>
        </p:sp>
        <p:sp>
          <p:nvSpPr>
            <p:cNvPr id="3" name="文本框 2">
              <a:extLst>
                <a:ext uri="{FF2B5EF4-FFF2-40B4-BE49-F238E27FC236}">
                  <a16:creationId xmlns:a16="http://schemas.microsoft.com/office/drawing/2014/main" id="{613E7712-3B0B-F0C3-26FA-186DF92F78A5}"/>
                </a:ext>
              </a:extLst>
            </p:cNvPr>
            <p:cNvSpPr txBox="1"/>
            <p:nvPr/>
          </p:nvSpPr>
          <p:spPr>
            <a:xfrm>
              <a:off x="3521488" y="2002816"/>
              <a:ext cx="2067869" cy="369332"/>
            </a:xfrm>
            <a:prstGeom prst="rect">
              <a:avLst/>
            </a:prstGeom>
            <a:noFill/>
          </p:spPr>
          <p:txBody>
            <a:bodyPr wrap="square">
              <a:spAutoFit/>
            </a:bodyPr>
            <a:lstStyle/>
            <a:p>
              <a:r>
                <a:rPr lang="zh-CN" altLang="en-US" b="1">
                  <a:solidFill>
                    <a:srgbClr val="070D9A"/>
                  </a:solidFill>
                </a:rPr>
                <a:t>剧情演绎</a:t>
              </a:r>
            </a:p>
          </p:txBody>
        </p:sp>
      </p:grpSp>
      <p:grpSp>
        <p:nvGrpSpPr>
          <p:cNvPr id="11" name="组合 10">
            <a:extLst>
              <a:ext uri="{FF2B5EF4-FFF2-40B4-BE49-F238E27FC236}">
                <a16:creationId xmlns:a16="http://schemas.microsoft.com/office/drawing/2014/main" id="{9E2FB629-E3AD-928C-0A46-A31D2C60C2C0}"/>
              </a:ext>
            </a:extLst>
          </p:cNvPr>
          <p:cNvGrpSpPr/>
          <p:nvPr/>
        </p:nvGrpSpPr>
        <p:grpSpPr>
          <a:xfrm>
            <a:off x="6363327" y="1858268"/>
            <a:ext cx="4990473" cy="3937202"/>
            <a:chOff x="1040380" y="1858268"/>
            <a:chExt cx="4990473" cy="3937202"/>
          </a:xfrm>
        </p:grpSpPr>
        <p:pic>
          <p:nvPicPr>
            <p:cNvPr id="13" name="图片 12">
              <a:extLst>
                <a:ext uri="{FF2B5EF4-FFF2-40B4-BE49-F238E27FC236}">
                  <a16:creationId xmlns:a16="http://schemas.microsoft.com/office/drawing/2014/main" id="{69380EB0-5C32-C519-B0F5-E26D744E78BC}"/>
                </a:ext>
              </a:extLst>
            </p:cNvPr>
            <p:cNvPicPr>
              <a:picLocks noChangeAspect="1"/>
            </p:cNvPicPr>
            <p:nvPr/>
          </p:nvPicPr>
          <p:blipFill>
            <a:blip r:embed="rId6">
              <a:extLst>
                <a:ext uri="{28A0092B-C50C-407E-A947-70E740481C1C}">
                  <a14:useLocalDpi xmlns:a14="http://schemas.microsoft.com/office/drawing/2010/main" val="0"/>
                </a:ext>
              </a:extLst>
            </a:blip>
            <a:srcRect l="37" r="37"/>
            <a:stretch/>
          </p:blipFill>
          <p:spPr>
            <a:xfrm>
              <a:off x="1040380" y="1858268"/>
              <a:ext cx="1930499" cy="3937202"/>
            </a:xfrm>
            <a:prstGeom prst="roundRect">
              <a:avLst/>
            </a:prstGeom>
          </p:spPr>
        </p:pic>
        <p:sp>
          <p:nvSpPr>
            <p:cNvPr id="14" name="矩形: 圆角 13">
              <a:extLst>
                <a:ext uri="{FF2B5EF4-FFF2-40B4-BE49-F238E27FC236}">
                  <a16:creationId xmlns:a16="http://schemas.microsoft.com/office/drawing/2014/main" id="{ED403A5C-C2D9-C706-282A-8F0047C8C5C5}"/>
                </a:ext>
              </a:extLst>
            </p:cNvPr>
            <p:cNvSpPr/>
            <p:nvPr/>
          </p:nvSpPr>
          <p:spPr>
            <a:xfrm>
              <a:off x="3301613" y="1858268"/>
              <a:ext cx="2729240"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5" name="文本框 14">
              <a:extLst>
                <a:ext uri="{FF2B5EF4-FFF2-40B4-BE49-F238E27FC236}">
                  <a16:creationId xmlns:a16="http://schemas.microsoft.com/office/drawing/2014/main" id="{804C86C4-846D-5D51-8D2E-BE019796E8C9}"/>
                </a:ext>
              </a:extLst>
            </p:cNvPr>
            <p:cNvSpPr txBox="1"/>
            <p:nvPr/>
          </p:nvSpPr>
          <p:spPr>
            <a:xfrm>
              <a:off x="3416204" y="2516696"/>
              <a:ext cx="2561716" cy="3043141"/>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400"/>
                <a:t>穿搭是女性用户购买黄金彩宝的重要理由之一</a:t>
              </a:r>
              <a:endParaRPr lang="en-US" altLang="zh-CN" sz="1400"/>
            </a:p>
            <a:p>
              <a:pPr marL="285750" indent="-285750">
                <a:lnSpc>
                  <a:spcPct val="200000"/>
                </a:lnSpc>
                <a:buFont typeface="Arial" panose="020B0604020202020204" pitchFamily="34" charset="0"/>
                <a:buChar char="•"/>
              </a:pPr>
              <a:r>
                <a:rPr lang="zh-CN" altLang="en-US" sz="1400"/>
                <a:t>穿搭的讲解给产品提供了丰富的真实生活场景，</a:t>
              </a:r>
              <a:endParaRPr lang="en-US" altLang="zh-CN" sz="1400"/>
            </a:p>
            <a:p>
              <a:pPr marL="285750" indent="-285750">
                <a:lnSpc>
                  <a:spcPct val="200000"/>
                </a:lnSpc>
                <a:buFont typeface="Arial" panose="020B0604020202020204" pitchFamily="34" charset="0"/>
                <a:buChar char="•"/>
              </a:pPr>
              <a:r>
                <a:rPr lang="zh-CN" altLang="en-US" sz="1400"/>
                <a:t>使得用户不仅购买到了心仪的黄金彩宝，还得到了很多变美变得体的小技巧。</a:t>
              </a:r>
            </a:p>
          </p:txBody>
        </p:sp>
        <p:sp>
          <p:nvSpPr>
            <p:cNvPr id="16" name="文本框 15">
              <a:extLst>
                <a:ext uri="{FF2B5EF4-FFF2-40B4-BE49-F238E27FC236}">
                  <a16:creationId xmlns:a16="http://schemas.microsoft.com/office/drawing/2014/main" id="{41062131-8451-E7A0-1278-FA924B364588}"/>
                </a:ext>
              </a:extLst>
            </p:cNvPr>
            <p:cNvSpPr txBox="1"/>
            <p:nvPr/>
          </p:nvSpPr>
          <p:spPr>
            <a:xfrm>
              <a:off x="3521488" y="2002816"/>
              <a:ext cx="2067869" cy="369332"/>
            </a:xfrm>
            <a:prstGeom prst="rect">
              <a:avLst/>
            </a:prstGeom>
            <a:noFill/>
          </p:spPr>
          <p:txBody>
            <a:bodyPr wrap="square">
              <a:spAutoFit/>
            </a:bodyPr>
            <a:lstStyle/>
            <a:p>
              <a:r>
                <a:rPr lang="zh-CN" altLang="en-US" b="1">
                  <a:solidFill>
                    <a:srgbClr val="070D9A"/>
                  </a:solidFill>
                </a:rPr>
                <a:t>穿搭讲解</a:t>
              </a:r>
            </a:p>
          </p:txBody>
        </p:sp>
      </p:grpSp>
    </p:spTree>
    <p:extLst>
      <p:ext uri="{BB962C8B-B14F-4D97-AF65-F5344CB8AC3E}">
        <p14:creationId xmlns:p14="http://schemas.microsoft.com/office/powerpoint/2010/main" val="1602460515"/>
      </p:ext>
    </p:extLst>
  </p:cSld>
  <p:clrMapOvr>
    <a:masterClrMapping/>
  </p:clrMapOvr>
  <p:transition spd="slow" advClick="0" advTm="0">
    <p:comb/>
  </p:transition>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263A13C0-C6E9-09DC-2C6A-4AAAFB85044B}"/>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DD6C582F-5EDE-592A-8D3C-0D77EC02BC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FB19E759-65B6-991F-F25A-3293C898D423}"/>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故事演绎</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展示方式，提升黄金彩乡宝直播间人气</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9BF2FD24-E9DE-317E-8727-BE53EC05ACC6}"/>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43</a:t>
            </a:fld>
            <a:endParaRPr lang="zh-CN" altLang="en-US" sz="1000">
              <a:solidFill>
                <a:schemeClr val="tx1"/>
              </a:solidFill>
            </a:endParaRPr>
          </a:p>
        </p:txBody>
      </p:sp>
      <p:grpSp>
        <p:nvGrpSpPr>
          <p:cNvPr id="9" name="组合 8">
            <a:extLst>
              <a:ext uri="{FF2B5EF4-FFF2-40B4-BE49-F238E27FC236}">
                <a16:creationId xmlns:a16="http://schemas.microsoft.com/office/drawing/2014/main" id="{E8101240-71CB-58EB-7D69-28F1E7B41AB5}"/>
              </a:ext>
            </a:extLst>
          </p:cNvPr>
          <p:cNvGrpSpPr/>
          <p:nvPr/>
        </p:nvGrpSpPr>
        <p:grpSpPr>
          <a:xfrm>
            <a:off x="838201" y="1858268"/>
            <a:ext cx="4990473" cy="3937202"/>
            <a:chOff x="1040380" y="1858268"/>
            <a:chExt cx="4990473" cy="3937202"/>
          </a:xfrm>
        </p:grpSpPr>
        <p:pic>
          <p:nvPicPr>
            <p:cNvPr id="7" name="图片 6">
              <a:extLst>
                <a:ext uri="{FF2B5EF4-FFF2-40B4-BE49-F238E27FC236}">
                  <a16:creationId xmlns:a16="http://schemas.microsoft.com/office/drawing/2014/main" id="{E47BBE79-45D6-BE9E-AFAD-2B105B88CADA}"/>
                </a:ext>
              </a:extLst>
            </p:cNvPr>
            <p:cNvPicPr>
              <a:picLocks noChangeAspect="1"/>
            </p:cNvPicPr>
            <p:nvPr/>
          </p:nvPicPr>
          <p:blipFill>
            <a:blip r:embed="rId5">
              <a:extLst>
                <a:ext uri="{28A0092B-C50C-407E-A947-70E740481C1C}">
                  <a14:useLocalDpi xmlns:a14="http://schemas.microsoft.com/office/drawing/2010/main" val="0"/>
                </a:ext>
              </a:extLst>
            </a:blip>
            <a:srcRect l="526" r="526"/>
            <a:stretch/>
          </p:blipFill>
          <p:spPr>
            <a:xfrm>
              <a:off x="1040380" y="1858268"/>
              <a:ext cx="1930499" cy="3937202"/>
            </a:xfrm>
            <a:prstGeom prst="roundRect">
              <a:avLst/>
            </a:prstGeom>
          </p:spPr>
        </p:pic>
        <p:sp>
          <p:nvSpPr>
            <p:cNvPr id="8" name="矩形: 圆角 7">
              <a:extLst>
                <a:ext uri="{FF2B5EF4-FFF2-40B4-BE49-F238E27FC236}">
                  <a16:creationId xmlns:a16="http://schemas.microsoft.com/office/drawing/2014/main" id="{7085867F-27CB-0245-FD88-14794010B8DA}"/>
                </a:ext>
              </a:extLst>
            </p:cNvPr>
            <p:cNvSpPr/>
            <p:nvPr/>
          </p:nvSpPr>
          <p:spPr>
            <a:xfrm>
              <a:off x="3301613" y="1858268"/>
              <a:ext cx="2729240"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0" name="文本框 9">
              <a:extLst>
                <a:ext uri="{FF2B5EF4-FFF2-40B4-BE49-F238E27FC236}">
                  <a16:creationId xmlns:a16="http://schemas.microsoft.com/office/drawing/2014/main" id="{4A6620AE-4A39-9033-3AAA-C10871F96B2E}"/>
                </a:ext>
              </a:extLst>
            </p:cNvPr>
            <p:cNvSpPr txBox="1"/>
            <p:nvPr/>
          </p:nvSpPr>
          <p:spPr>
            <a:xfrm>
              <a:off x="3420029" y="2516696"/>
              <a:ext cx="2547755" cy="2181366"/>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400"/>
                <a:t>通过为用户展示琳琅满目的“半成品”来吸引用户的兴趣点和互动点。</a:t>
              </a:r>
              <a:endParaRPr lang="en-US" altLang="zh-CN" sz="1400"/>
            </a:p>
            <a:p>
              <a:pPr marL="285750" indent="-285750">
                <a:lnSpc>
                  <a:spcPct val="200000"/>
                </a:lnSpc>
                <a:buFont typeface="Arial" panose="020B0604020202020204" pitchFamily="34" charset="0"/>
                <a:buChar char="•"/>
              </a:pPr>
              <a:r>
                <a:rPr lang="zh-CN" altLang="en-US" sz="1400"/>
                <a:t>再通过现场</a:t>
              </a:r>
              <a:r>
                <a:rPr lang="en-US" altLang="zh-CN" sz="1400"/>
                <a:t>DIY</a:t>
              </a:r>
              <a:r>
                <a:rPr lang="zh-CN" altLang="en-US" sz="1400"/>
                <a:t>的形式拉住用户的停留和购买欲。</a:t>
              </a:r>
            </a:p>
          </p:txBody>
        </p:sp>
        <p:sp>
          <p:nvSpPr>
            <p:cNvPr id="3" name="文本框 2">
              <a:extLst>
                <a:ext uri="{FF2B5EF4-FFF2-40B4-BE49-F238E27FC236}">
                  <a16:creationId xmlns:a16="http://schemas.microsoft.com/office/drawing/2014/main" id="{2754AF6A-0924-DE10-4E1A-FEE94792D217}"/>
                </a:ext>
              </a:extLst>
            </p:cNvPr>
            <p:cNvSpPr txBox="1"/>
            <p:nvPr/>
          </p:nvSpPr>
          <p:spPr>
            <a:xfrm>
              <a:off x="3521488" y="2002816"/>
              <a:ext cx="2067869" cy="369332"/>
            </a:xfrm>
            <a:prstGeom prst="rect">
              <a:avLst/>
            </a:prstGeom>
            <a:noFill/>
          </p:spPr>
          <p:txBody>
            <a:bodyPr wrap="square">
              <a:spAutoFit/>
            </a:bodyPr>
            <a:lstStyle/>
            <a:p>
              <a:r>
                <a:rPr lang="zh-CN" altLang="en-US" b="1">
                  <a:solidFill>
                    <a:srgbClr val="070D9A"/>
                  </a:solidFill>
                </a:rPr>
                <a:t>创意</a:t>
              </a:r>
              <a:r>
                <a:rPr lang="en-US" altLang="zh-CN" b="1">
                  <a:solidFill>
                    <a:srgbClr val="070D9A"/>
                  </a:solidFill>
                </a:rPr>
                <a:t>DIY</a:t>
              </a:r>
              <a:endParaRPr lang="zh-CN" altLang="en-US" b="1">
                <a:solidFill>
                  <a:srgbClr val="070D9A"/>
                </a:solidFill>
              </a:endParaRPr>
            </a:p>
          </p:txBody>
        </p:sp>
      </p:grpSp>
      <p:grpSp>
        <p:nvGrpSpPr>
          <p:cNvPr id="11" name="组合 10">
            <a:extLst>
              <a:ext uri="{FF2B5EF4-FFF2-40B4-BE49-F238E27FC236}">
                <a16:creationId xmlns:a16="http://schemas.microsoft.com/office/drawing/2014/main" id="{236B4725-2D15-FCB7-8BA2-3198AC4539E7}"/>
              </a:ext>
            </a:extLst>
          </p:cNvPr>
          <p:cNvGrpSpPr/>
          <p:nvPr/>
        </p:nvGrpSpPr>
        <p:grpSpPr>
          <a:xfrm>
            <a:off x="6363327" y="1858268"/>
            <a:ext cx="4990473" cy="3937202"/>
            <a:chOff x="1040380" y="1858268"/>
            <a:chExt cx="4990473" cy="3937202"/>
          </a:xfrm>
        </p:grpSpPr>
        <p:pic>
          <p:nvPicPr>
            <p:cNvPr id="13" name="图片 12">
              <a:extLst>
                <a:ext uri="{FF2B5EF4-FFF2-40B4-BE49-F238E27FC236}">
                  <a16:creationId xmlns:a16="http://schemas.microsoft.com/office/drawing/2014/main" id="{D88431F0-2113-D76E-3006-C075F3DA0B38}"/>
                </a:ext>
              </a:extLst>
            </p:cNvPr>
            <p:cNvPicPr>
              <a:picLocks noChangeAspect="1"/>
            </p:cNvPicPr>
            <p:nvPr/>
          </p:nvPicPr>
          <p:blipFill>
            <a:blip r:embed="rId6">
              <a:extLst>
                <a:ext uri="{28A0092B-C50C-407E-A947-70E740481C1C}">
                  <a14:useLocalDpi xmlns:a14="http://schemas.microsoft.com/office/drawing/2010/main" val="0"/>
                </a:ext>
              </a:extLst>
            </a:blip>
            <a:srcRect l="37" r="37"/>
            <a:stretch/>
          </p:blipFill>
          <p:spPr>
            <a:xfrm>
              <a:off x="1040380" y="1858268"/>
              <a:ext cx="1930499" cy="3937202"/>
            </a:xfrm>
            <a:prstGeom prst="roundRect">
              <a:avLst/>
            </a:prstGeom>
          </p:spPr>
        </p:pic>
        <p:sp>
          <p:nvSpPr>
            <p:cNvPr id="14" name="矩形: 圆角 13">
              <a:extLst>
                <a:ext uri="{FF2B5EF4-FFF2-40B4-BE49-F238E27FC236}">
                  <a16:creationId xmlns:a16="http://schemas.microsoft.com/office/drawing/2014/main" id="{13AF2E13-74D7-D927-9818-2DC271728216}"/>
                </a:ext>
              </a:extLst>
            </p:cNvPr>
            <p:cNvSpPr/>
            <p:nvPr/>
          </p:nvSpPr>
          <p:spPr>
            <a:xfrm>
              <a:off x="3301613" y="1858268"/>
              <a:ext cx="2729240"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5" name="文本框 14">
              <a:extLst>
                <a:ext uri="{FF2B5EF4-FFF2-40B4-BE49-F238E27FC236}">
                  <a16:creationId xmlns:a16="http://schemas.microsoft.com/office/drawing/2014/main" id="{116C6671-A7AF-427D-FDBB-D2665F220C79}"/>
                </a:ext>
              </a:extLst>
            </p:cNvPr>
            <p:cNvSpPr txBox="1"/>
            <p:nvPr/>
          </p:nvSpPr>
          <p:spPr>
            <a:xfrm>
              <a:off x="3416204" y="2516696"/>
              <a:ext cx="2561716" cy="296234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400"/>
                <a:t>选取黄金彩宝类商品的某个细节做特写，给用户所见即所得的真实感，吸引用户的停留和互动。</a:t>
              </a:r>
              <a:endParaRPr lang="en-US" altLang="zh-CN" sz="1400"/>
            </a:p>
            <a:p>
              <a:pPr marL="285750" indent="-285750">
                <a:lnSpc>
                  <a:spcPct val="150000"/>
                </a:lnSpc>
                <a:buFont typeface="Arial" panose="020B0604020202020204" pitchFamily="34" charset="0"/>
                <a:buChar char="•"/>
              </a:pPr>
              <a:r>
                <a:rPr lang="zh-CN" altLang="en-US" sz="1400"/>
                <a:t>注意增加特写机位和细节展示的仪式感，同时增加注意产品光线位置呈现。</a:t>
              </a:r>
              <a:endParaRPr lang="en-US" altLang="zh-CN" sz="1400"/>
            </a:p>
            <a:p>
              <a:pPr marL="285750" indent="-285750">
                <a:lnSpc>
                  <a:spcPct val="150000"/>
                </a:lnSpc>
                <a:buFont typeface="Arial" panose="020B0604020202020204" pitchFamily="34" charset="0"/>
                <a:buChar char="•"/>
              </a:pPr>
              <a:r>
                <a:rPr lang="zh-CN" altLang="en-US" sz="1400"/>
                <a:t>配合主播讲解的内容提升产品价值感。</a:t>
              </a:r>
            </a:p>
          </p:txBody>
        </p:sp>
        <p:sp>
          <p:nvSpPr>
            <p:cNvPr id="16" name="文本框 15">
              <a:extLst>
                <a:ext uri="{FF2B5EF4-FFF2-40B4-BE49-F238E27FC236}">
                  <a16:creationId xmlns:a16="http://schemas.microsoft.com/office/drawing/2014/main" id="{640661B9-E560-68DA-045B-DC7A2E0DB693}"/>
                </a:ext>
              </a:extLst>
            </p:cNvPr>
            <p:cNvSpPr txBox="1"/>
            <p:nvPr/>
          </p:nvSpPr>
          <p:spPr>
            <a:xfrm>
              <a:off x="3521488" y="2002816"/>
              <a:ext cx="2067869" cy="369332"/>
            </a:xfrm>
            <a:prstGeom prst="rect">
              <a:avLst/>
            </a:prstGeom>
            <a:noFill/>
          </p:spPr>
          <p:txBody>
            <a:bodyPr wrap="square">
              <a:spAutoFit/>
            </a:bodyPr>
            <a:lstStyle/>
            <a:p>
              <a:r>
                <a:rPr lang="zh-CN" altLang="en-US" b="1">
                  <a:solidFill>
                    <a:srgbClr val="070D9A"/>
                  </a:solidFill>
                </a:rPr>
                <a:t>做工细节展示</a:t>
              </a:r>
            </a:p>
          </p:txBody>
        </p:sp>
      </p:grpSp>
    </p:spTree>
    <p:extLst>
      <p:ext uri="{BB962C8B-B14F-4D97-AF65-F5344CB8AC3E}">
        <p14:creationId xmlns:p14="http://schemas.microsoft.com/office/powerpoint/2010/main" val="2031640642"/>
      </p:ext>
    </p:extLst>
  </p:cSld>
  <p:clrMapOvr>
    <a:masterClrMapping/>
  </p:clrMapOvr>
  <p:transition spd="slow" advClick="0" advTm="0">
    <p:comb/>
  </p:transition>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81E67B81-F67B-46FE-2820-F327B40BE2F3}"/>
            </a:ext>
          </a:extLst>
        </p:cNvPr>
        <p:cNvGrpSpPr/>
        <p:nvPr/>
      </p:nvGrpSpPr>
      <p:grpSpPr>
        <a:xfrm>
          <a:off x="0" y="0"/>
          <a:ext cx="0" cy="0"/>
          <a:chOff x="0" y="0"/>
          <a:chExt cx="0" cy="0"/>
        </a:xfrm>
      </p:grpSpPr>
      <p:grpSp>
        <p:nvGrpSpPr>
          <p:cNvPr id="11" name="组合 10">
            <a:extLst>
              <a:ext uri="{FF2B5EF4-FFF2-40B4-BE49-F238E27FC236}">
                <a16:creationId xmlns:a16="http://schemas.microsoft.com/office/drawing/2014/main" id="{D01816BB-19C6-74FF-7C6D-EB4798A0771F}"/>
              </a:ext>
            </a:extLst>
          </p:cNvPr>
          <p:cNvGrpSpPr/>
          <p:nvPr/>
        </p:nvGrpSpPr>
        <p:grpSpPr>
          <a:xfrm rot="16200000">
            <a:off x="11117278" y="196713"/>
            <a:ext cx="221331" cy="594613"/>
            <a:chOff x="9046097" y="2240416"/>
            <a:chExt cx="526206" cy="1413669"/>
          </a:xfrm>
          <a:solidFill>
            <a:schemeClr val="bg1"/>
          </a:solidFill>
        </p:grpSpPr>
        <p:sp>
          <p:nvSpPr>
            <p:cNvPr id="12" name="等腰三角形 11">
              <a:extLst>
                <a:ext uri="{FF2B5EF4-FFF2-40B4-BE49-F238E27FC236}">
                  <a16:creationId xmlns:a16="http://schemas.microsoft.com/office/drawing/2014/main" id="{69D117DC-B244-BEEC-0593-061BCBF3681A}"/>
                </a:ext>
              </a:extLst>
            </p:cNvPr>
            <p:cNvSpPr/>
            <p:nvPr/>
          </p:nvSpPr>
          <p:spPr>
            <a:xfrm>
              <a:off x="9046097" y="2240416"/>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3" name="等腰三角形 12">
              <a:extLst>
                <a:ext uri="{FF2B5EF4-FFF2-40B4-BE49-F238E27FC236}">
                  <a16:creationId xmlns:a16="http://schemas.microsoft.com/office/drawing/2014/main" id="{0F5661FF-AAAB-1C3E-01D1-815455E24C0E}"/>
                </a:ext>
              </a:extLst>
            </p:cNvPr>
            <p:cNvSpPr/>
            <p:nvPr/>
          </p:nvSpPr>
          <p:spPr>
            <a:xfrm>
              <a:off x="9046097" y="2720438"/>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4" name="等腰三角形 13">
              <a:extLst>
                <a:ext uri="{FF2B5EF4-FFF2-40B4-BE49-F238E27FC236}">
                  <a16:creationId xmlns:a16="http://schemas.microsoft.com/office/drawing/2014/main" id="{902DCE16-A3F0-7199-89D1-B2CE83447BEA}"/>
                </a:ext>
              </a:extLst>
            </p:cNvPr>
            <p:cNvSpPr/>
            <p:nvPr/>
          </p:nvSpPr>
          <p:spPr>
            <a:xfrm>
              <a:off x="9046097" y="3200459"/>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grpSp>
        <p:nvGrpSpPr>
          <p:cNvPr id="23" name="组合 22">
            <a:extLst>
              <a:ext uri="{FF2B5EF4-FFF2-40B4-BE49-F238E27FC236}">
                <a16:creationId xmlns:a16="http://schemas.microsoft.com/office/drawing/2014/main" id="{B555DC6F-92F6-B290-FB00-631E9D3D1F60}"/>
              </a:ext>
            </a:extLst>
          </p:cNvPr>
          <p:cNvGrpSpPr/>
          <p:nvPr/>
        </p:nvGrpSpPr>
        <p:grpSpPr>
          <a:xfrm>
            <a:off x="1274075" y="2548976"/>
            <a:ext cx="4379901" cy="1760048"/>
            <a:chOff x="5917096" y="1424426"/>
            <a:chExt cx="4379901" cy="1760048"/>
          </a:xfrm>
        </p:grpSpPr>
        <p:grpSp>
          <p:nvGrpSpPr>
            <p:cNvPr id="2" name="组合 1">
              <a:extLst>
                <a:ext uri="{FF2B5EF4-FFF2-40B4-BE49-F238E27FC236}">
                  <a16:creationId xmlns:a16="http://schemas.microsoft.com/office/drawing/2014/main" id="{0B55F2E4-08C1-0DC2-0BCA-CA68C637F6C2}"/>
                </a:ext>
              </a:extLst>
            </p:cNvPr>
            <p:cNvGrpSpPr/>
            <p:nvPr/>
          </p:nvGrpSpPr>
          <p:grpSpPr>
            <a:xfrm>
              <a:off x="5917096" y="2306365"/>
              <a:ext cx="4379901" cy="878109"/>
              <a:chOff x="666750" y="1148876"/>
              <a:chExt cx="4379901" cy="878109"/>
            </a:xfrm>
          </p:grpSpPr>
          <p:sp>
            <p:nvSpPr>
              <p:cNvPr id="7" name="PA-îşḻïďè">
                <a:extLst>
                  <a:ext uri="{FF2B5EF4-FFF2-40B4-BE49-F238E27FC236}">
                    <a16:creationId xmlns:a16="http://schemas.microsoft.com/office/drawing/2014/main" id="{449F6205-F842-BDCA-610A-DF27614ED2B1}"/>
                  </a:ext>
                </a:extLst>
              </p:cNvPr>
              <p:cNvSpPr txBox="1"/>
              <p:nvPr>
                <p:custDataLst>
                  <p:tags r:id="rId1"/>
                </p:custDataLst>
              </p:nvPr>
            </p:nvSpPr>
            <p:spPr>
              <a:xfrm>
                <a:off x="919156" y="1503765"/>
                <a:ext cx="4127495" cy="523220"/>
              </a:xfrm>
              <a:prstGeom prst="rect">
                <a:avLst/>
              </a:prstGeom>
              <a:noFill/>
            </p:spPr>
            <p:txBody>
              <a:bodyPr wrap="square" rtlCol="0">
                <a:spAutoFit/>
              </a:bodyPr>
              <a:lstStyle/>
              <a:p>
                <a:r>
                  <a:rPr lang="zh-CN" altLang="en-US" sz="2800" b="1">
                    <a:solidFill>
                      <a:schemeClr val="bg1"/>
                    </a:solidFill>
                    <a:latin typeface="Arial" panose="020B0604020202020204" pitchFamily="34" charset="0"/>
                    <a:ea typeface="微软雅黑" panose="020B0503020204020204" pitchFamily="34" charset="-122"/>
                  </a:rPr>
                  <a:t>珠宝直播如何爆量下</a:t>
                </a:r>
                <a:endParaRPr lang="zh-CN" altLang="en-US" sz="2800" b="1" dirty="0">
                  <a:solidFill>
                    <a:schemeClr val="bg1"/>
                  </a:solidFill>
                  <a:latin typeface="Arial" panose="020B0604020202020204" pitchFamily="34" charset="0"/>
                  <a:ea typeface="微软雅黑" panose="020B0503020204020204" pitchFamily="34" charset="-122"/>
                </a:endParaRPr>
              </a:p>
            </p:txBody>
          </p:sp>
          <p:sp>
            <p:nvSpPr>
              <p:cNvPr id="9" name="îsļïḓé">
                <a:extLst>
                  <a:ext uri="{FF2B5EF4-FFF2-40B4-BE49-F238E27FC236}">
                    <a16:creationId xmlns:a16="http://schemas.microsoft.com/office/drawing/2014/main" id="{805A7FAB-8826-7E38-070C-94654FEC03DF}"/>
                  </a:ext>
                </a:extLst>
              </p:cNvPr>
              <p:cNvSpPr/>
              <p:nvPr/>
            </p:nvSpPr>
            <p:spPr>
              <a:xfrm>
                <a:off x="666750" y="1165274"/>
                <a:ext cx="113667" cy="796920"/>
              </a:xfrm>
              <a:prstGeom prst="roundRect">
                <a:avLst>
                  <a:gd name="adj" fmla="val 37700"/>
                </a:avLst>
              </a:prstGeom>
              <a:solidFill>
                <a:schemeClr val="bg1"/>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defTabSz="914354"/>
                <a:endParaRPr lang="zh-CN" altLang="en-US" sz="2000" b="1" dirty="0">
                  <a:solidFill>
                    <a:schemeClr val="bg1"/>
                  </a:solidFill>
                </a:endParaRPr>
              </a:p>
            </p:txBody>
          </p:sp>
          <p:sp>
            <p:nvSpPr>
              <p:cNvPr id="10" name="îşḻïďè">
                <a:extLst>
                  <a:ext uri="{FF2B5EF4-FFF2-40B4-BE49-F238E27FC236}">
                    <a16:creationId xmlns:a16="http://schemas.microsoft.com/office/drawing/2014/main" id="{CCCBBFE2-07BE-243F-9817-36FAADE65868}"/>
                  </a:ext>
                </a:extLst>
              </p:cNvPr>
              <p:cNvSpPr txBox="1"/>
              <p:nvPr/>
            </p:nvSpPr>
            <p:spPr>
              <a:xfrm>
                <a:off x="919156" y="1148876"/>
                <a:ext cx="1492909" cy="400110"/>
              </a:xfrm>
              <a:prstGeom prst="rect">
                <a:avLst/>
              </a:prstGeom>
              <a:noFill/>
            </p:spPr>
            <p:txBody>
              <a:bodyPr wrap="none" rtlCol="0">
                <a:spAutoFit/>
              </a:bodyPr>
              <a:lstStyle/>
              <a:p>
                <a:r>
                  <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rPr>
                  <a:t>PART ONE</a:t>
                </a:r>
              </a:p>
            </p:txBody>
          </p:sp>
        </p:grpSp>
        <p:sp>
          <p:nvSpPr>
            <p:cNvPr id="15" name="文本框 14">
              <a:extLst>
                <a:ext uri="{FF2B5EF4-FFF2-40B4-BE49-F238E27FC236}">
                  <a16:creationId xmlns:a16="http://schemas.microsoft.com/office/drawing/2014/main" id="{2C5A140A-3785-6BA1-04DD-52893327A940}"/>
                </a:ext>
              </a:extLst>
            </p:cNvPr>
            <p:cNvSpPr txBox="1"/>
            <p:nvPr/>
          </p:nvSpPr>
          <p:spPr>
            <a:xfrm>
              <a:off x="5917096" y="1424426"/>
              <a:ext cx="1023516" cy="614429"/>
            </a:xfrm>
            <a:prstGeom prst="rect">
              <a:avLst/>
            </a:prstGeom>
            <a:noFill/>
            <a:ln w="117475">
              <a:noFill/>
            </a:ln>
          </p:spPr>
          <p:txBody>
            <a:bodyPr wrap="none" rtlCol="0">
              <a:prstTxWarp prst="textPlain">
                <a:avLst/>
              </a:prstTxWarp>
              <a:spAutoFit/>
            </a:bodyPr>
            <a:lstStyle/>
            <a:p>
              <a:r>
                <a:rPr lang="en-US" altLang="zh-CN" b="1" spc="100">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zh-CN" altLang="en-US" b="1" spc="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93313844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D9AC5C-312A-193B-27EA-DD9DFC3670DF}"/>
            </a:ext>
          </a:extLst>
        </p:cNvPr>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C2A5EF7A-A971-D95F-D86D-094AB9519A9E}"/>
              </a:ext>
            </a:extLst>
          </p:cNvPr>
          <p:cNvSpPr>
            <a:spLocks noGrp="1"/>
          </p:cNvSpPr>
          <p:nvPr>
            <p:ph type="sldNum" sz="quarter" idx="12"/>
          </p:nvPr>
        </p:nvSpPr>
        <p:spPr/>
        <p:txBody>
          <a:bodyPr/>
          <a:lstStyle/>
          <a:p>
            <a:fld id="{860A9ACD-59A9-4FAD-8556-D1EF2DF60A60}" type="slidenum">
              <a:rPr lang="zh-CN" altLang="en-US" smtClean="0"/>
              <a:t>45</a:t>
            </a:fld>
            <a:endParaRPr lang="zh-CN" altLang="en-US"/>
          </a:p>
        </p:txBody>
      </p:sp>
      <p:grpSp>
        <p:nvGrpSpPr>
          <p:cNvPr id="39" name="组合 38">
            <a:extLst>
              <a:ext uri="{FF2B5EF4-FFF2-40B4-BE49-F238E27FC236}">
                <a16:creationId xmlns:a16="http://schemas.microsoft.com/office/drawing/2014/main" id="{FE78FE04-C4DD-E3B6-A600-C7B33C015896}"/>
              </a:ext>
            </a:extLst>
          </p:cNvPr>
          <p:cNvGrpSpPr/>
          <p:nvPr/>
        </p:nvGrpSpPr>
        <p:grpSpPr>
          <a:xfrm>
            <a:off x="918612" y="531426"/>
            <a:ext cx="10354776" cy="5632694"/>
            <a:chOff x="902522" y="531426"/>
            <a:chExt cx="10354776" cy="5632694"/>
          </a:xfrm>
        </p:grpSpPr>
        <p:sp>
          <p:nvSpPr>
            <p:cNvPr id="8" name="Shape 147">
              <a:extLst>
                <a:ext uri="{FF2B5EF4-FFF2-40B4-BE49-F238E27FC236}">
                  <a16:creationId xmlns:a16="http://schemas.microsoft.com/office/drawing/2014/main" id="{1243DF6E-28E9-C7AF-0E79-A19088591163}"/>
                </a:ext>
              </a:extLst>
            </p:cNvPr>
            <p:cNvSpPr/>
            <p:nvPr/>
          </p:nvSpPr>
          <p:spPr>
            <a:xfrm>
              <a:off x="5628330" y="2205520"/>
              <a:ext cx="5628968" cy="3115732"/>
            </a:xfrm>
            <a:custGeom>
              <a:avLst/>
              <a:gdLst/>
              <a:ahLst/>
              <a:cxnLst>
                <a:cxn ang="0">
                  <a:pos x="wd2" y="hd2"/>
                </a:cxn>
                <a:cxn ang="5400000">
                  <a:pos x="wd2" y="hd2"/>
                </a:cxn>
                <a:cxn ang="10800000">
                  <a:pos x="wd2" y="hd2"/>
                </a:cxn>
                <a:cxn ang="16200000">
                  <a:pos x="wd2" y="hd2"/>
                </a:cxn>
              </a:cxnLst>
              <a:rect l="0" t="0" r="r" b="b"/>
              <a:pathLst>
                <a:path w="21600" h="21600" extrusionOk="0">
                  <a:moveTo>
                    <a:pt x="6900" y="0"/>
                  </a:moveTo>
                  <a:lnTo>
                    <a:pt x="0" y="21600"/>
                  </a:lnTo>
                  <a:lnTo>
                    <a:pt x="21600" y="21600"/>
                  </a:lnTo>
                  <a:lnTo>
                    <a:pt x="21600" y="0"/>
                  </a:lnTo>
                  <a:lnTo>
                    <a:pt x="6900" y="0"/>
                  </a:lnTo>
                  <a:close/>
                </a:path>
              </a:pathLst>
            </a:custGeom>
            <a:blipFill>
              <a:blip r:embed="rId2">
                <a:extLst>
                  <a:ext uri="{28A0092B-C50C-407E-A947-70E740481C1C}">
                    <a14:useLocalDpi xmlns:a14="http://schemas.microsoft.com/office/drawing/2010/main" val="0"/>
                  </a:ext>
                </a:extLst>
              </a:blip>
              <a:stretch>
                <a:fillRect/>
              </a:stretch>
            </a:blipFill>
            <a:ln w="12700">
              <a:miter lim="400000"/>
            </a:ln>
          </p:spPr>
          <p:txBody>
            <a:bodyPr lIns="45719" rIns="45719" anchor="ctr"/>
            <a:lstStyle/>
            <a:p>
              <a:pPr>
                <a:lnSpc>
                  <a:spcPct val="150000"/>
                </a:lnSpc>
                <a:defRPr sz="600">
                  <a:solidFill>
                    <a:srgbClr val="FFFFFF"/>
                  </a:solidFill>
                  <a:latin typeface="Roboto"/>
                  <a:ea typeface="Roboto"/>
                  <a:cs typeface="Roboto"/>
                  <a:sym typeface="Roboto"/>
                </a:defRPr>
              </a:pPr>
              <a:endParaRPr sz="600" dirty="0">
                <a:solidFill>
                  <a:schemeClr val="tx2"/>
                </a:solidFill>
                <a:latin typeface="字魂59号-创粗黑" panose="00000500000000000000" pitchFamily="2" charset="-122"/>
                <a:ea typeface="字魂59号-创粗黑" panose="00000500000000000000" pitchFamily="2" charset="-122"/>
              </a:endParaRPr>
            </a:p>
          </p:txBody>
        </p:sp>
        <p:grpSp>
          <p:nvGrpSpPr>
            <p:cNvPr id="38" name="组合 37">
              <a:extLst>
                <a:ext uri="{FF2B5EF4-FFF2-40B4-BE49-F238E27FC236}">
                  <a16:creationId xmlns:a16="http://schemas.microsoft.com/office/drawing/2014/main" id="{583119C9-263C-0351-E070-34E0D4B973DF}"/>
                </a:ext>
              </a:extLst>
            </p:cNvPr>
            <p:cNvGrpSpPr/>
            <p:nvPr/>
          </p:nvGrpSpPr>
          <p:grpSpPr>
            <a:xfrm>
              <a:off x="902522" y="531426"/>
              <a:ext cx="5105547" cy="5632694"/>
              <a:chOff x="902522" y="531426"/>
              <a:chExt cx="5105547" cy="5632694"/>
            </a:xfrm>
          </p:grpSpPr>
          <p:sp>
            <p:nvSpPr>
              <p:cNvPr id="33" name="任意多边形: 形状 32">
                <a:extLst>
                  <a:ext uri="{FF2B5EF4-FFF2-40B4-BE49-F238E27FC236}">
                    <a16:creationId xmlns:a16="http://schemas.microsoft.com/office/drawing/2014/main" id="{64574E04-9038-745F-E286-111B71EB653F}"/>
                  </a:ext>
                </a:extLst>
              </p:cNvPr>
              <p:cNvSpPr/>
              <p:nvPr/>
            </p:nvSpPr>
            <p:spPr>
              <a:xfrm rot="1806103">
                <a:off x="902522" y="531426"/>
                <a:ext cx="5105547" cy="5632694"/>
              </a:xfrm>
              <a:custGeom>
                <a:avLst/>
                <a:gdLst>
                  <a:gd name="connsiteX0" fmla="*/ 73238 w 5105547"/>
                  <a:gd name="connsiteY0" fmla="*/ 2917329 h 5632694"/>
                  <a:gd name="connsiteX1" fmla="*/ 5105547 w 5105547"/>
                  <a:gd name="connsiteY1" fmla="*/ 0 h 5632694"/>
                  <a:gd name="connsiteX2" fmla="*/ 5105547 w 5105547"/>
                  <a:gd name="connsiteY2" fmla="*/ 3601434 h 5632694"/>
                  <a:gd name="connsiteX3" fmla="*/ 1635891 w 5105547"/>
                  <a:gd name="connsiteY3" fmla="*/ 5612862 h 5632694"/>
                  <a:gd name="connsiteX4" fmla="*/ 1435160 w 5105547"/>
                  <a:gd name="connsiteY4" fmla="*/ 5559458 h 5632694"/>
                  <a:gd name="connsiteX5" fmla="*/ 19833 w 5105547"/>
                  <a:gd name="connsiteY5" fmla="*/ 3118060 h 5632694"/>
                  <a:gd name="connsiteX6" fmla="*/ 73238 w 5105547"/>
                  <a:gd name="connsiteY6" fmla="*/ 2917329 h 5632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5547" h="5632694">
                    <a:moveTo>
                      <a:pt x="73238" y="2917329"/>
                    </a:moveTo>
                    <a:lnTo>
                      <a:pt x="5105547" y="0"/>
                    </a:lnTo>
                    <a:lnTo>
                      <a:pt x="5105547" y="3601434"/>
                    </a:lnTo>
                    <a:lnTo>
                      <a:pt x="1635891" y="5612862"/>
                    </a:lnTo>
                    <a:cubicBezTo>
                      <a:pt x="1565714" y="5653545"/>
                      <a:pt x="1475843" y="5629635"/>
                      <a:pt x="1435160" y="5559458"/>
                    </a:cubicBezTo>
                    <a:lnTo>
                      <a:pt x="19833" y="3118060"/>
                    </a:lnTo>
                    <a:cubicBezTo>
                      <a:pt x="-20850" y="3047883"/>
                      <a:pt x="3060" y="2958012"/>
                      <a:pt x="73238" y="2917329"/>
                    </a:cubicBezTo>
                    <a:close/>
                  </a:path>
                </a:pathLst>
              </a:custGeom>
              <a:solidFill>
                <a:schemeClr val="bg1">
                  <a:lumMod val="95000"/>
                  <a:alpha val="51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5" name="文本框 34">
                <a:extLst>
                  <a:ext uri="{FF2B5EF4-FFF2-40B4-BE49-F238E27FC236}">
                    <a16:creationId xmlns:a16="http://schemas.microsoft.com/office/drawing/2014/main" id="{4345088A-FF14-5511-97D7-D269082F7798}"/>
                  </a:ext>
                </a:extLst>
              </p:cNvPr>
              <p:cNvSpPr txBox="1"/>
              <p:nvPr/>
            </p:nvSpPr>
            <p:spPr>
              <a:xfrm>
                <a:off x="1582750" y="3429000"/>
                <a:ext cx="4045580" cy="806888"/>
              </a:xfrm>
              <a:prstGeom prst="rect">
                <a:avLst/>
              </a:prstGeom>
              <a:noFill/>
            </p:spPr>
            <p:txBody>
              <a:bodyPr wrap="square">
                <a:spAutoFit/>
              </a:bodyPr>
              <a:lstStyle/>
              <a:p>
                <a:r>
                  <a:rPr lang="zh-CN" altLang="en-US" sz="2000" b="1">
                    <a:solidFill>
                      <a:schemeClr val="bg2">
                        <a:lumMod val="25000"/>
                      </a:schemeClr>
                    </a:solidFill>
                  </a:rPr>
                  <a:t>谁来播：</a:t>
                </a:r>
                <a:endParaRPr lang="en-US" altLang="zh-CN" sz="2000" b="1">
                  <a:solidFill>
                    <a:schemeClr val="bg2">
                      <a:lumMod val="25000"/>
                    </a:schemeClr>
                  </a:solidFill>
                </a:endParaRPr>
              </a:p>
              <a:p>
                <a:pPr>
                  <a:lnSpc>
                    <a:spcPct val="150000"/>
                  </a:lnSpc>
                </a:pPr>
                <a:r>
                  <a:rPr lang="zh-CN" altLang="en-US" sz="2000" b="1">
                    <a:solidFill>
                      <a:schemeClr val="bg2">
                        <a:lumMod val="25000"/>
                      </a:schemeClr>
                    </a:solidFill>
                  </a:rPr>
                  <a:t>主播有定位，业绩早翻倍！</a:t>
                </a:r>
              </a:p>
            </p:txBody>
          </p:sp>
          <p:sp>
            <p:nvSpPr>
              <p:cNvPr id="37" name="文本框 36">
                <a:extLst>
                  <a:ext uri="{FF2B5EF4-FFF2-40B4-BE49-F238E27FC236}">
                    <a16:creationId xmlns:a16="http://schemas.microsoft.com/office/drawing/2014/main" id="{B68CFF4D-04CA-AC42-DA86-37B9A02773A3}"/>
                  </a:ext>
                </a:extLst>
              </p:cNvPr>
              <p:cNvSpPr txBox="1"/>
              <p:nvPr/>
            </p:nvSpPr>
            <p:spPr>
              <a:xfrm>
                <a:off x="1582750" y="2702986"/>
                <a:ext cx="3415039" cy="523220"/>
              </a:xfrm>
              <a:prstGeom prst="rect">
                <a:avLst/>
              </a:prstGeom>
              <a:noFill/>
            </p:spPr>
            <p:txBody>
              <a:bodyPr wrap="square">
                <a:spAutoFit/>
              </a:bodyPr>
              <a:lstStyle/>
              <a:p>
                <a:r>
                  <a:rPr lang="zh-CN" altLang="en-US" sz="2800" b="1">
                    <a:solidFill>
                      <a:schemeClr val="tx2"/>
                    </a:solidFill>
                  </a:rPr>
                  <a:t>秘籍四</a:t>
                </a:r>
                <a:endParaRPr lang="en-US" altLang="zh-CN" sz="2800" b="1">
                  <a:solidFill>
                    <a:schemeClr val="tx2"/>
                  </a:solidFill>
                </a:endParaRPr>
              </a:p>
            </p:txBody>
          </p:sp>
        </p:grpSp>
      </p:grpSp>
    </p:spTree>
    <p:extLst>
      <p:ext uri="{BB962C8B-B14F-4D97-AF65-F5344CB8AC3E}">
        <p14:creationId xmlns:p14="http://schemas.microsoft.com/office/powerpoint/2010/main" val="40511191"/>
      </p:ext>
    </p:extLst>
  </p:cSld>
  <p:clrMapOvr>
    <a:masterClrMapping/>
  </p:clrMapOvr>
  <p:transition spd="slow" advClick="0" advTm="0">
    <p:comb/>
  </p:transition>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EA7B6DC2-3F54-5CEB-F6C2-2456D9112020}"/>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EF71B94D-218A-D8EC-67B0-0080F1D7A8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14E72EB9-AC40-392A-204A-A6030F2BE6A2}"/>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谁来播？</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4B3331A8-ECC1-2566-30D4-8B839C622A8B}"/>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46</a:t>
            </a:fld>
            <a:endParaRPr lang="zh-CN" altLang="en-US" sz="1000">
              <a:solidFill>
                <a:schemeClr val="tx1"/>
              </a:solidFill>
            </a:endParaRPr>
          </a:p>
        </p:txBody>
      </p:sp>
      <p:grpSp>
        <p:nvGrpSpPr>
          <p:cNvPr id="2" name="组合 1">
            <a:extLst>
              <a:ext uri="{FF2B5EF4-FFF2-40B4-BE49-F238E27FC236}">
                <a16:creationId xmlns:a16="http://schemas.microsoft.com/office/drawing/2014/main" id="{42927200-D39F-AF91-4EAF-2D8216D63286}"/>
              </a:ext>
            </a:extLst>
          </p:cNvPr>
          <p:cNvGrpSpPr/>
          <p:nvPr/>
        </p:nvGrpSpPr>
        <p:grpSpPr>
          <a:xfrm>
            <a:off x="788757" y="1786919"/>
            <a:ext cx="10839015" cy="3615525"/>
            <a:chOff x="788757" y="1786919"/>
            <a:chExt cx="10839015" cy="3615525"/>
          </a:xfrm>
        </p:grpSpPr>
        <p:grpSp>
          <p:nvGrpSpPr>
            <p:cNvPr id="3" name="组合 2">
              <a:extLst>
                <a:ext uri="{FF2B5EF4-FFF2-40B4-BE49-F238E27FC236}">
                  <a16:creationId xmlns:a16="http://schemas.microsoft.com/office/drawing/2014/main" id="{C1FE7D53-283E-D42B-7A78-125CC6E44DD0}"/>
                </a:ext>
              </a:extLst>
            </p:cNvPr>
            <p:cNvGrpSpPr/>
            <p:nvPr/>
          </p:nvGrpSpPr>
          <p:grpSpPr>
            <a:xfrm>
              <a:off x="7797480" y="2029317"/>
              <a:ext cx="3727770" cy="3156934"/>
              <a:chOff x="7307228" y="2964657"/>
              <a:chExt cx="3727770" cy="3156934"/>
            </a:xfrm>
          </p:grpSpPr>
          <p:sp>
            <p:nvSpPr>
              <p:cNvPr id="27" name="文本框 26">
                <a:extLst>
                  <a:ext uri="{FF2B5EF4-FFF2-40B4-BE49-F238E27FC236}">
                    <a16:creationId xmlns:a16="http://schemas.microsoft.com/office/drawing/2014/main" id="{072DCBE6-67E3-5A5A-0504-B3BAC907E869}"/>
                  </a:ext>
                </a:extLst>
              </p:cNvPr>
              <p:cNvSpPr txBox="1"/>
              <p:nvPr/>
            </p:nvSpPr>
            <p:spPr>
              <a:xfrm>
                <a:off x="7307235" y="2964657"/>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朋友型主播</a:t>
                </a:r>
                <a:endParaRPr lang="zh-CN" altLang="en-US" sz="2000" b="1" dirty="0">
                  <a:latin typeface="Arial" panose="020B0604020202020204" pitchFamily="34" charset="0"/>
                  <a:ea typeface="微软雅黑" panose="020B0503020204020204" pitchFamily="34" charset="-122"/>
                </a:endParaRPr>
              </a:p>
            </p:txBody>
          </p:sp>
          <p:sp>
            <p:nvSpPr>
              <p:cNvPr id="28" name="矩形 27">
                <a:extLst>
                  <a:ext uri="{FF2B5EF4-FFF2-40B4-BE49-F238E27FC236}">
                    <a16:creationId xmlns:a16="http://schemas.microsoft.com/office/drawing/2014/main" id="{D4E3AC71-E3CD-B5AB-4501-86972DBB31F0}"/>
                  </a:ext>
                </a:extLst>
              </p:cNvPr>
              <p:cNvSpPr/>
              <p:nvPr/>
            </p:nvSpPr>
            <p:spPr>
              <a:xfrm flipH="1">
                <a:off x="7307229" y="3418475"/>
                <a:ext cx="3727763" cy="356250"/>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朋友型主播</a:t>
                </a:r>
                <a:r>
                  <a:rPr lang="en-US" altLang="zh-CN" sz="1200">
                    <a:solidFill>
                      <a:schemeClr val="tx1"/>
                    </a:solidFill>
                    <a:latin typeface="Arial" panose="020B0604020202020204" pitchFamily="34" charset="0"/>
                    <a:ea typeface="微软雅黑" panose="020B0503020204020204" pitchFamily="34" charset="-122"/>
                  </a:rPr>
                  <a:t>-</a:t>
                </a:r>
                <a:r>
                  <a:rPr lang="zh-CN" altLang="en-US" sz="1200">
                    <a:solidFill>
                      <a:schemeClr val="tx1"/>
                    </a:solidFill>
                    <a:latin typeface="Arial" panose="020B0604020202020204" pitchFamily="34" charset="0"/>
                    <a:ea typeface="微软雅黑" panose="020B0503020204020204" pitchFamily="34" charset="-122"/>
                  </a:rPr>
                  <a:t>卖分享</a:t>
                </a:r>
                <a:endParaRPr lang="en-US" altLang="zh-CN" sz="1200" dirty="0">
                  <a:solidFill>
                    <a:schemeClr val="tx1"/>
                  </a:solidFill>
                  <a:latin typeface="Arial" panose="020B0604020202020204" pitchFamily="34" charset="0"/>
                  <a:ea typeface="微软雅黑" panose="020B0503020204020204" pitchFamily="34" charset="-122"/>
                </a:endParaRPr>
              </a:p>
            </p:txBody>
          </p:sp>
          <p:sp>
            <p:nvSpPr>
              <p:cNvPr id="29" name="文本框 28">
                <a:extLst>
                  <a:ext uri="{FF2B5EF4-FFF2-40B4-BE49-F238E27FC236}">
                    <a16:creationId xmlns:a16="http://schemas.microsoft.com/office/drawing/2014/main" id="{A610CB4F-E7A5-0B79-4BB5-32F6FE4ED42C}"/>
                  </a:ext>
                </a:extLst>
              </p:cNvPr>
              <p:cNvSpPr txBox="1"/>
              <p:nvPr/>
            </p:nvSpPr>
            <p:spPr>
              <a:xfrm>
                <a:off x="7307235" y="5043759"/>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明星</a:t>
                </a:r>
                <a:r>
                  <a:rPr lang="en-US" altLang="zh-CN" sz="2000" b="1">
                    <a:latin typeface="Arial" panose="020B0604020202020204" pitchFamily="34" charset="0"/>
                    <a:ea typeface="微软雅黑" panose="020B0503020204020204" pitchFamily="34" charset="-122"/>
                  </a:rPr>
                  <a:t>/</a:t>
                </a:r>
                <a:r>
                  <a:rPr lang="zh-CN" altLang="en-US" sz="2000" b="1">
                    <a:latin typeface="Arial" panose="020B0604020202020204" pitchFamily="34" charset="0"/>
                    <a:ea typeface="微软雅黑" panose="020B0503020204020204" pitchFamily="34" charset="-122"/>
                  </a:rPr>
                  <a:t>达人</a:t>
                </a:r>
                <a:endParaRPr lang="zh-CN" altLang="en-US" sz="2000" b="1" dirty="0">
                  <a:latin typeface="Arial" panose="020B0604020202020204" pitchFamily="34" charset="0"/>
                  <a:ea typeface="微软雅黑" panose="020B0503020204020204" pitchFamily="34" charset="-122"/>
                </a:endParaRPr>
              </a:p>
            </p:txBody>
          </p:sp>
          <p:sp>
            <p:nvSpPr>
              <p:cNvPr id="30" name="矩形 29">
                <a:extLst>
                  <a:ext uri="{FF2B5EF4-FFF2-40B4-BE49-F238E27FC236}">
                    <a16:creationId xmlns:a16="http://schemas.microsoft.com/office/drawing/2014/main" id="{8CF826CB-FF2A-1B21-C7D1-DB4E4F7E5D34}"/>
                  </a:ext>
                </a:extLst>
              </p:cNvPr>
              <p:cNvSpPr/>
              <p:nvPr/>
            </p:nvSpPr>
            <p:spPr>
              <a:xfrm flipH="1">
                <a:off x="7307228" y="5497576"/>
                <a:ext cx="3727763" cy="624015"/>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lnSpc>
                    <a:spcPct val="150000"/>
                  </a:lnSpc>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明星型主播</a:t>
                </a:r>
                <a:r>
                  <a:rPr lang="en-US" altLang="zh-CN" sz="1200">
                    <a:solidFill>
                      <a:schemeClr val="tx1"/>
                    </a:solidFill>
                    <a:latin typeface="Arial" panose="020B0604020202020204" pitchFamily="34" charset="0"/>
                    <a:ea typeface="微软雅黑" panose="020B0503020204020204" pitchFamily="34" charset="-122"/>
                  </a:rPr>
                  <a:t>-</a:t>
                </a:r>
                <a:r>
                  <a:rPr lang="zh-CN" altLang="en-US" sz="1200">
                    <a:solidFill>
                      <a:schemeClr val="tx1"/>
                    </a:solidFill>
                    <a:latin typeface="Arial" panose="020B0604020202020204" pitchFamily="34" charset="0"/>
                    <a:ea typeface="微软雅黑" panose="020B0503020204020204" pitchFamily="34" charset="-122"/>
                  </a:rPr>
                  <a:t>卖认同</a:t>
                </a:r>
                <a:endParaRPr lang="en-US" altLang="zh-CN" sz="1200" dirty="0">
                  <a:solidFill>
                    <a:schemeClr val="tx1"/>
                  </a:solidFill>
                  <a:latin typeface="Arial" panose="020B0604020202020204" pitchFamily="34" charset="0"/>
                  <a:ea typeface="微软雅黑" panose="020B0503020204020204" pitchFamily="34" charset="-122"/>
                </a:endParaRPr>
              </a:p>
            </p:txBody>
          </p:sp>
        </p:grpSp>
        <p:grpSp>
          <p:nvGrpSpPr>
            <p:cNvPr id="7" name="组合 6">
              <a:extLst>
                <a:ext uri="{FF2B5EF4-FFF2-40B4-BE49-F238E27FC236}">
                  <a16:creationId xmlns:a16="http://schemas.microsoft.com/office/drawing/2014/main" id="{7E9B2720-429A-C8B3-41BA-6F32F15E59D4}"/>
                </a:ext>
              </a:extLst>
            </p:cNvPr>
            <p:cNvGrpSpPr/>
            <p:nvPr/>
          </p:nvGrpSpPr>
          <p:grpSpPr>
            <a:xfrm>
              <a:off x="788757" y="3894731"/>
              <a:ext cx="4865167" cy="1507713"/>
              <a:chOff x="788757" y="3894731"/>
              <a:chExt cx="4865167" cy="1507713"/>
            </a:xfrm>
          </p:grpSpPr>
          <p:sp>
            <p:nvSpPr>
              <p:cNvPr id="22" name="椭圆 21">
                <a:extLst>
                  <a:ext uri="{FF2B5EF4-FFF2-40B4-BE49-F238E27FC236}">
                    <a16:creationId xmlns:a16="http://schemas.microsoft.com/office/drawing/2014/main" id="{5BCB35ED-7BB6-6041-3A68-EBF43F629E72}"/>
                  </a:ext>
                </a:extLst>
              </p:cNvPr>
              <p:cNvSpPr/>
              <p:nvPr/>
            </p:nvSpPr>
            <p:spPr>
              <a:xfrm>
                <a:off x="894814" y="4049447"/>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23" name="文本框 22">
                <a:extLst>
                  <a:ext uri="{FF2B5EF4-FFF2-40B4-BE49-F238E27FC236}">
                    <a16:creationId xmlns:a16="http://schemas.microsoft.com/office/drawing/2014/main" id="{769F64E5-9090-A95F-3313-4CF2C0079EC0}"/>
                  </a:ext>
                </a:extLst>
              </p:cNvPr>
              <p:cNvSpPr txBox="1"/>
              <p:nvPr/>
            </p:nvSpPr>
            <p:spPr>
              <a:xfrm>
                <a:off x="1796523" y="4118299"/>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专家老板</a:t>
                </a:r>
                <a:endParaRPr lang="zh-CN" altLang="en-US" sz="2000" b="1" dirty="0">
                  <a:latin typeface="Arial" panose="020B0604020202020204" pitchFamily="34" charset="0"/>
                  <a:ea typeface="微软雅黑" panose="020B0503020204020204" pitchFamily="34" charset="-122"/>
                </a:endParaRPr>
              </a:p>
            </p:txBody>
          </p:sp>
          <p:sp>
            <p:nvSpPr>
              <p:cNvPr id="24" name="矩形 23">
                <a:extLst>
                  <a:ext uri="{FF2B5EF4-FFF2-40B4-BE49-F238E27FC236}">
                    <a16:creationId xmlns:a16="http://schemas.microsoft.com/office/drawing/2014/main" id="{84ACCD12-82C2-26FE-0443-4C78C85E353F}"/>
                  </a:ext>
                </a:extLst>
              </p:cNvPr>
              <p:cNvSpPr/>
              <p:nvPr/>
            </p:nvSpPr>
            <p:spPr>
              <a:xfrm flipH="1">
                <a:off x="1796517" y="4683797"/>
                <a:ext cx="3727763" cy="356250"/>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专家老板型主播</a:t>
                </a:r>
                <a:r>
                  <a:rPr lang="en-US" altLang="zh-CN" sz="1200">
                    <a:solidFill>
                      <a:schemeClr val="tx1"/>
                    </a:solidFill>
                    <a:latin typeface="Arial" panose="020B0604020202020204" pitchFamily="34" charset="0"/>
                    <a:ea typeface="微软雅黑" panose="020B0503020204020204" pitchFamily="34" charset="-122"/>
                  </a:rPr>
                  <a:t>-</a:t>
                </a:r>
                <a:r>
                  <a:rPr lang="zh-CN" altLang="en-US" sz="1200">
                    <a:solidFill>
                      <a:schemeClr val="tx1"/>
                    </a:solidFill>
                    <a:latin typeface="Arial" panose="020B0604020202020204" pitchFamily="34" charset="0"/>
                    <a:ea typeface="微软雅黑" panose="020B0503020204020204" pitchFamily="34" charset="-122"/>
                  </a:rPr>
                  <a:t>卖背书</a:t>
                </a:r>
                <a:endParaRPr lang="en-US" altLang="zh-CN" sz="1200" dirty="0">
                  <a:solidFill>
                    <a:schemeClr val="tx1"/>
                  </a:solidFill>
                  <a:latin typeface="Arial" panose="020B0604020202020204" pitchFamily="34" charset="0"/>
                  <a:ea typeface="微软雅黑" panose="020B0503020204020204" pitchFamily="34" charset="-122"/>
                </a:endParaRPr>
              </a:p>
            </p:txBody>
          </p:sp>
          <p:sp>
            <p:nvSpPr>
              <p:cNvPr id="25" name="矩形: 圆角 24">
                <a:extLst>
                  <a:ext uri="{FF2B5EF4-FFF2-40B4-BE49-F238E27FC236}">
                    <a16:creationId xmlns:a16="http://schemas.microsoft.com/office/drawing/2014/main" id="{2E7DB8BB-D896-231B-8077-6D27461F86B3}"/>
                  </a:ext>
                </a:extLst>
              </p:cNvPr>
              <p:cNvSpPr/>
              <p:nvPr/>
            </p:nvSpPr>
            <p:spPr>
              <a:xfrm>
                <a:off x="788757" y="3894731"/>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6" name="图形 25">
                <a:extLst>
                  <a:ext uri="{FF2B5EF4-FFF2-40B4-BE49-F238E27FC236}">
                    <a16:creationId xmlns:a16="http://schemas.microsoft.com/office/drawing/2014/main" id="{0AC45CC0-0755-6A91-9BC6-7228E2837EA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1223" y="4218824"/>
                <a:ext cx="463954" cy="463954"/>
              </a:xfrm>
              <a:prstGeom prst="rect">
                <a:avLst/>
              </a:prstGeom>
            </p:spPr>
          </p:pic>
        </p:grpSp>
        <p:grpSp>
          <p:nvGrpSpPr>
            <p:cNvPr id="8" name="组合 7">
              <a:extLst>
                <a:ext uri="{FF2B5EF4-FFF2-40B4-BE49-F238E27FC236}">
                  <a16:creationId xmlns:a16="http://schemas.microsoft.com/office/drawing/2014/main" id="{2FE4A541-874D-D4CC-1009-5537400BD129}"/>
                </a:ext>
              </a:extLst>
            </p:cNvPr>
            <p:cNvGrpSpPr/>
            <p:nvPr/>
          </p:nvGrpSpPr>
          <p:grpSpPr>
            <a:xfrm>
              <a:off x="788757" y="1786919"/>
              <a:ext cx="4865167" cy="1507713"/>
              <a:chOff x="788757" y="1786919"/>
              <a:chExt cx="4865167" cy="1507713"/>
            </a:xfrm>
          </p:grpSpPr>
          <p:sp>
            <p:nvSpPr>
              <p:cNvPr id="17" name="椭圆 16">
                <a:extLst>
                  <a:ext uri="{FF2B5EF4-FFF2-40B4-BE49-F238E27FC236}">
                    <a16:creationId xmlns:a16="http://schemas.microsoft.com/office/drawing/2014/main" id="{2EF8C23D-243D-A7F8-7E17-F0EDEEC7595E}"/>
                  </a:ext>
                </a:extLst>
              </p:cNvPr>
              <p:cNvSpPr/>
              <p:nvPr/>
            </p:nvSpPr>
            <p:spPr>
              <a:xfrm>
                <a:off x="894813" y="1970345"/>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8" name="文本框 17">
                <a:extLst>
                  <a:ext uri="{FF2B5EF4-FFF2-40B4-BE49-F238E27FC236}">
                    <a16:creationId xmlns:a16="http://schemas.microsoft.com/office/drawing/2014/main" id="{14DD409A-7184-AA80-BF47-FD3E79981FD3}"/>
                  </a:ext>
                </a:extLst>
              </p:cNvPr>
              <p:cNvSpPr txBox="1"/>
              <p:nvPr/>
            </p:nvSpPr>
            <p:spPr>
              <a:xfrm>
                <a:off x="1796523" y="2039197"/>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销售人员</a:t>
                </a:r>
                <a:endParaRPr lang="zh-CN" altLang="en-US" sz="2000" b="1" dirty="0">
                  <a:latin typeface="Arial" panose="020B0604020202020204" pitchFamily="34" charset="0"/>
                  <a:ea typeface="微软雅黑" panose="020B0503020204020204" pitchFamily="34" charset="-122"/>
                </a:endParaRPr>
              </a:p>
            </p:txBody>
          </p:sp>
          <p:sp>
            <p:nvSpPr>
              <p:cNvPr id="19" name="矩形 18">
                <a:extLst>
                  <a:ext uri="{FF2B5EF4-FFF2-40B4-BE49-F238E27FC236}">
                    <a16:creationId xmlns:a16="http://schemas.microsoft.com/office/drawing/2014/main" id="{E002FA66-3C9B-96AA-AEED-C7EC4AE14DB7}"/>
                  </a:ext>
                </a:extLst>
              </p:cNvPr>
              <p:cNvSpPr/>
              <p:nvPr/>
            </p:nvSpPr>
            <p:spPr>
              <a:xfrm flipH="1">
                <a:off x="1796517" y="2604695"/>
                <a:ext cx="3727763" cy="356250"/>
              </a:xfrm>
              <a:prstGeom prst="rect">
                <a:avLst/>
              </a:prstGeom>
              <a:noFill/>
              <a:ln w="57150" cap="rnd">
                <a:no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0000" tIns="46800" rIns="90000" bIns="46800" numCol="1" spcCol="0" rtlCol="0" fromWordArt="0" anchor="t" anchorCtr="0" forceAA="0" compatLnSpc="1">
                <a:noAutofit/>
              </a:bodyPr>
              <a:lstStyle/>
              <a:p>
                <a:pPr marL="171450" indent="-171450">
                  <a:buFont typeface="Arial" panose="020B0604020202020204" pitchFamily="34" charset="0"/>
                  <a:buChar char="•"/>
                </a:pPr>
                <a:r>
                  <a:rPr lang="zh-CN" altLang="en-US" sz="1200">
                    <a:solidFill>
                      <a:schemeClr val="tx1"/>
                    </a:solidFill>
                    <a:latin typeface="Arial" panose="020B0604020202020204" pitchFamily="34" charset="0"/>
                    <a:ea typeface="微软雅黑" panose="020B0503020204020204" pitchFamily="34" charset="-122"/>
                  </a:rPr>
                  <a:t>销售员型主播</a:t>
                </a:r>
                <a:r>
                  <a:rPr lang="en-US" altLang="zh-CN" sz="1200">
                    <a:solidFill>
                      <a:schemeClr val="tx1"/>
                    </a:solidFill>
                    <a:latin typeface="Arial" panose="020B0604020202020204" pitchFamily="34" charset="0"/>
                    <a:ea typeface="微软雅黑" panose="020B0503020204020204" pitchFamily="34" charset="-122"/>
                  </a:rPr>
                  <a:t>-</a:t>
                </a:r>
                <a:r>
                  <a:rPr lang="zh-CN" altLang="en-US" sz="1200">
                    <a:solidFill>
                      <a:schemeClr val="tx1"/>
                    </a:solidFill>
                    <a:latin typeface="Arial" panose="020B0604020202020204" pitchFamily="34" charset="0"/>
                    <a:ea typeface="微软雅黑" panose="020B0503020204020204" pitchFamily="34" charset="-122"/>
                  </a:rPr>
                  <a:t>卖价格</a:t>
                </a:r>
                <a:endParaRPr lang="en-US" altLang="zh-CN" sz="1200" dirty="0">
                  <a:solidFill>
                    <a:schemeClr val="tx1"/>
                  </a:solidFill>
                  <a:latin typeface="Arial" panose="020B0604020202020204" pitchFamily="34" charset="0"/>
                  <a:ea typeface="微软雅黑" panose="020B0503020204020204" pitchFamily="34" charset="-122"/>
                </a:endParaRPr>
              </a:p>
            </p:txBody>
          </p:sp>
          <p:sp>
            <p:nvSpPr>
              <p:cNvPr id="20" name="矩形: 圆角 19">
                <a:extLst>
                  <a:ext uri="{FF2B5EF4-FFF2-40B4-BE49-F238E27FC236}">
                    <a16:creationId xmlns:a16="http://schemas.microsoft.com/office/drawing/2014/main" id="{5844205B-1012-3134-6C8D-98A4669B7614}"/>
                  </a:ext>
                </a:extLst>
              </p:cNvPr>
              <p:cNvSpPr/>
              <p:nvPr/>
            </p:nvSpPr>
            <p:spPr>
              <a:xfrm>
                <a:off x="788757"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形 20">
                <a:extLst>
                  <a:ext uri="{FF2B5EF4-FFF2-40B4-BE49-F238E27FC236}">
                    <a16:creationId xmlns:a16="http://schemas.microsoft.com/office/drawing/2014/main" id="{78BE8D6A-9426-B0B7-A693-7AAB2752E22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1223" y="2101866"/>
                <a:ext cx="502829" cy="502829"/>
              </a:xfrm>
              <a:prstGeom prst="rect">
                <a:avLst/>
              </a:prstGeom>
            </p:spPr>
          </p:pic>
        </p:grpSp>
        <p:grpSp>
          <p:nvGrpSpPr>
            <p:cNvPr id="9" name="组合 8">
              <a:extLst>
                <a:ext uri="{FF2B5EF4-FFF2-40B4-BE49-F238E27FC236}">
                  <a16:creationId xmlns:a16="http://schemas.microsoft.com/office/drawing/2014/main" id="{2C4186A2-FBCA-92A7-260C-4FF4972D73BF}"/>
                </a:ext>
              </a:extLst>
            </p:cNvPr>
            <p:cNvGrpSpPr/>
            <p:nvPr/>
          </p:nvGrpSpPr>
          <p:grpSpPr>
            <a:xfrm>
              <a:off x="6762605" y="3894731"/>
              <a:ext cx="4865167" cy="1507713"/>
              <a:chOff x="6762605" y="3894731"/>
              <a:chExt cx="4865167" cy="1507713"/>
            </a:xfrm>
          </p:grpSpPr>
          <p:sp>
            <p:nvSpPr>
              <p:cNvPr id="14" name="椭圆 13">
                <a:extLst>
                  <a:ext uri="{FF2B5EF4-FFF2-40B4-BE49-F238E27FC236}">
                    <a16:creationId xmlns:a16="http://schemas.microsoft.com/office/drawing/2014/main" id="{0F90D198-2A50-E8C3-66F4-D07F9F106EE8}"/>
                  </a:ext>
                </a:extLst>
              </p:cNvPr>
              <p:cNvSpPr/>
              <p:nvPr/>
            </p:nvSpPr>
            <p:spPr>
              <a:xfrm>
                <a:off x="6895779" y="4049447"/>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5" name="矩形: 圆角 14">
                <a:extLst>
                  <a:ext uri="{FF2B5EF4-FFF2-40B4-BE49-F238E27FC236}">
                    <a16:creationId xmlns:a16="http://schemas.microsoft.com/office/drawing/2014/main" id="{C2B45BB3-8775-34CE-8349-8E940087A2AB}"/>
                  </a:ext>
                </a:extLst>
              </p:cNvPr>
              <p:cNvSpPr/>
              <p:nvPr/>
            </p:nvSpPr>
            <p:spPr>
              <a:xfrm>
                <a:off x="6762605" y="3894731"/>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形 15">
                <a:extLst>
                  <a:ext uri="{FF2B5EF4-FFF2-40B4-BE49-F238E27FC236}">
                    <a16:creationId xmlns:a16="http://schemas.microsoft.com/office/drawing/2014/main" id="{BB4BC57E-0A8A-0A95-BF48-870B7418280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019270" y="4218824"/>
                <a:ext cx="540235" cy="540235"/>
              </a:xfrm>
              <a:prstGeom prst="rect">
                <a:avLst/>
              </a:prstGeom>
            </p:spPr>
          </p:pic>
        </p:grpSp>
        <p:grpSp>
          <p:nvGrpSpPr>
            <p:cNvPr id="10" name="组合 9">
              <a:extLst>
                <a:ext uri="{FF2B5EF4-FFF2-40B4-BE49-F238E27FC236}">
                  <a16:creationId xmlns:a16="http://schemas.microsoft.com/office/drawing/2014/main" id="{90BB4739-DD2C-4F42-0E8A-3ED55F2A1D31}"/>
                </a:ext>
              </a:extLst>
            </p:cNvPr>
            <p:cNvGrpSpPr/>
            <p:nvPr/>
          </p:nvGrpSpPr>
          <p:grpSpPr>
            <a:xfrm>
              <a:off x="6762605" y="1786919"/>
              <a:ext cx="4865167" cy="1507713"/>
              <a:chOff x="6762605" y="1786919"/>
              <a:chExt cx="4865167" cy="1507713"/>
            </a:xfrm>
          </p:grpSpPr>
          <p:sp>
            <p:nvSpPr>
              <p:cNvPr id="11" name="椭圆 10">
                <a:extLst>
                  <a:ext uri="{FF2B5EF4-FFF2-40B4-BE49-F238E27FC236}">
                    <a16:creationId xmlns:a16="http://schemas.microsoft.com/office/drawing/2014/main" id="{FA6D8FFD-E001-B177-D63F-8A1EFE0924CD}"/>
                  </a:ext>
                </a:extLst>
              </p:cNvPr>
              <p:cNvSpPr/>
              <p:nvPr/>
            </p:nvSpPr>
            <p:spPr>
              <a:xfrm>
                <a:off x="6895779" y="1969719"/>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2" name="矩形: 圆角 11">
                <a:extLst>
                  <a:ext uri="{FF2B5EF4-FFF2-40B4-BE49-F238E27FC236}">
                    <a16:creationId xmlns:a16="http://schemas.microsoft.com/office/drawing/2014/main" id="{3207AA3B-A62B-E118-B138-8482DCB9E71A}"/>
                  </a:ext>
                </a:extLst>
              </p:cNvPr>
              <p:cNvSpPr/>
              <p:nvPr/>
            </p:nvSpPr>
            <p:spPr>
              <a:xfrm>
                <a:off x="6762605"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形 12">
                <a:extLst>
                  <a:ext uri="{FF2B5EF4-FFF2-40B4-BE49-F238E27FC236}">
                    <a16:creationId xmlns:a16="http://schemas.microsoft.com/office/drawing/2014/main" id="{500B3AD3-4E97-AFA3-DB05-0C0D0111F27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13355" y="2128091"/>
                <a:ext cx="546150" cy="546150"/>
              </a:xfrm>
              <a:prstGeom prst="rect">
                <a:avLst/>
              </a:prstGeom>
            </p:spPr>
          </p:pic>
        </p:grpSp>
      </p:grpSp>
    </p:spTree>
    <p:extLst>
      <p:ext uri="{BB962C8B-B14F-4D97-AF65-F5344CB8AC3E}">
        <p14:creationId xmlns:p14="http://schemas.microsoft.com/office/powerpoint/2010/main" val="2906512404"/>
      </p:ext>
    </p:extLst>
  </p:cSld>
  <p:clrMapOvr>
    <a:masterClrMapping/>
  </p:clrMapOvr>
  <p:transition spd="slow" advClick="0" advTm="0">
    <p:comb/>
  </p:transition>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E192E3AC-1F7E-E506-AF4E-9DB9491FF0B2}"/>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7B26D53C-7C9D-40C6-649F-457B2A683D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F89585A7-429D-3653-2389-91B0C8B45130}"/>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销售型主播</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卖价格</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56ECAE1C-87A9-D33F-48D5-9B5F00129AF5}"/>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47</a:t>
            </a:fld>
            <a:endParaRPr lang="zh-CN" altLang="en-US" sz="1000">
              <a:solidFill>
                <a:schemeClr val="tx1"/>
              </a:solidFill>
            </a:endParaRPr>
          </a:p>
        </p:txBody>
      </p:sp>
      <p:pic>
        <p:nvPicPr>
          <p:cNvPr id="7" name="图片 6">
            <a:extLst>
              <a:ext uri="{FF2B5EF4-FFF2-40B4-BE49-F238E27FC236}">
                <a16:creationId xmlns:a16="http://schemas.microsoft.com/office/drawing/2014/main" id="{3ADB7DE7-B976-CE4A-A48B-9F229C7EF491}"/>
              </a:ext>
            </a:extLst>
          </p:cNvPr>
          <p:cNvPicPr>
            <a:picLocks noChangeAspect="1"/>
          </p:cNvPicPr>
          <p:nvPr/>
        </p:nvPicPr>
        <p:blipFill>
          <a:blip r:embed="rId5">
            <a:extLst>
              <a:ext uri="{28A0092B-C50C-407E-A947-70E740481C1C}">
                <a14:useLocalDpi xmlns:a14="http://schemas.microsoft.com/office/drawing/2010/main" val="0"/>
              </a:ext>
            </a:extLst>
          </a:blip>
          <a:srcRect l="262" r="262"/>
          <a:stretch/>
        </p:blipFill>
        <p:spPr>
          <a:xfrm>
            <a:off x="1040380" y="1858268"/>
            <a:ext cx="1930499" cy="3937202"/>
          </a:xfrm>
          <a:prstGeom prst="roundRect">
            <a:avLst/>
          </a:prstGeom>
        </p:spPr>
      </p:pic>
      <p:sp>
        <p:nvSpPr>
          <p:cNvPr id="8" name="矩形: 圆角 7">
            <a:extLst>
              <a:ext uri="{FF2B5EF4-FFF2-40B4-BE49-F238E27FC236}">
                <a16:creationId xmlns:a16="http://schemas.microsoft.com/office/drawing/2014/main" id="{3264357E-2660-4DA5-90CF-78700BDB1BEB}"/>
              </a:ext>
            </a:extLst>
          </p:cNvPr>
          <p:cNvSpPr/>
          <p:nvPr/>
        </p:nvSpPr>
        <p:spPr>
          <a:xfrm>
            <a:off x="3636661" y="1858268"/>
            <a:ext cx="7207588"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0" name="文本框 9">
            <a:extLst>
              <a:ext uri="{FF2B5EF4-FFF2-40B4-BE49-F238E27FC236}">
                <a16:creationId xmlns:a16="http://schemas.microsoft.com/office/drawing/2014/main" id="{618E3E37-41C1-337E-8153-99A08DAB9311}"/>
              </a:ext>
            </a:extLst>
          </p:cNvPr>
          <p:cNvSpPr txBox="1"/>
          <p:nvPr/>
        </p:nvSpPr>
        <p:spPr>
          <a:xfrm>
            <a:off x="4170932" y="2160708"/>
            <a:ext cx="6257415" cy="3332322"/>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a:t>着装：与品牌调性吻合，也可以是品牌线下的工作装，可以提升用户信任度。</a:t>
            </a:r>
            <a:endParaRPr lang="en-US" altLang="zh-CN"/>
          </a:p>
          <a:p>
            <a:pPr marL="285750" indent="-285750">
              <a:lnSpc>
                <a:spcPct val="200000"/>
              </a:lnSpc>
              <a:buFont typeface="Arial" panose="020B0604020202020204" pitchFamily="34" charset="0"/>
              <a:buChar char="•"/>
            </a:pPr>
            <a:r>
              <a:rPr lang="zh-CN" altLang="en-US"/>
              <a:t>讲品内容：突出品牌实力、产品受欢迎、产品价格优惠和活动力度</a:t>
            </a:r>
            <a:endParaRPr lang="en-US" altLang="zh-CN"/>
          </a:p>
          <a:p>
            <a:pPr marL="285750" indent="-285750">
              <a:lnSpc>
                <a:spcPct val="200000"/>
              </a:lnSpc>
              <a:buFont typeface="Arial" panose="020B0604020202020204" pitchFamily="34" charset="0"/>
              <a:buChar char="•"/>
            </a:pPr>
            <a:r>
              <a:rPr lang="zh-CN" altLang="en-US"/>
              <a:t>建议：在讲品的过程中适当提及自己的真实感受或者身边经历，提升用户对主播的好感度。</a:t>
            </a:r>
          </a:p>
        </p:txBody>
      </p:sp>
    </p:spTree>
    <p:extLst>
      <p:ext uri="{BB962C8B-B14F-4D97-AF65-F5344CB8AC3E}">
        <p14:creationId xmlns:p14="http://schemas.microsoft.com/office/powerpoint/2010/main" val="2664997870"/>
      </p:ext>
    </p:extLst>
  </p:cSld>
  <p:clrMapOvr>
    <a:masterClrMapping/>
  </p:clrMapOvr>
  <p:transition spd="slow" advClick="0" advTm="0">
    <p:comb/>
  </p:transition>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08BA4CDE-F57E-BFDB-9CAE-17C33CBCCEDD}"/>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5DA45C5C-BA39-8A97-8AE5-A0A3195FCD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4615378-382C-570F-614C-E0474BB62E61}"/>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朋友型主播</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卖分享</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29936F3D-67AA-280A-2C2B-89A2459CE3BF}"/>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48</a:t>
            </a:fld>
            <a:endParaRPr lang="zh-CN" altLang="en-US" sz="1000">
              <a:solidFill>
                <a:schemeClr val="tx1"/>
              </a:solidFill>
            </a:endParaRPr>
          </a:p>
        </p:txBody>
      </p:sp>
      <p:sp>
        <p:nvSpPr>
          <p:cNvPr id="2" name="矩形: 圆角 1">
            <a:extLst>
              <a:ext uri="{FF2B5EF4-FFF2-40B4-BE49-F238E27FC236}">
                <a16:creationId xmlns:a16="http://schemas.microsoft.com/office/drawing/2014/main" id="{DC981E3A-0DCD-9E9E-6843-B2D04460C020}"/>
              </a:ext>
            </a:extLst>
          </p:cNvPr>
          <p:cNvSpPr/>
          <p:nvPr/>
        </p:nvSpPr>
        <p:spPr>
          <a:xfrm>
            <a:off x="3636661" y="1858268"/>
            <a:ext cx="7207588"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 name="文本框 2">
            <a:extLst>
              <a:ext uri="{FF2B5EF4-FFF2-40B4-BE49-F238E27FC236}">
                <a16:creationId xmlns:a16="http://schemas.microsoft.com/office/drawing/2014/main" id="{40AADB44-A60B-4BCE-C6AC-AA93FEAEA7D6}"/>
              </a:ext>
            </a:extLst>
          </p:cNvPr>
          <p:cNvSpPr txBox="1"/>
          <p:nvPr/>
        </p:nvSpPr>
        <p:spPr>
          <a:xfrm>
            <a:off x="4163952" y="2340724"/>
            <a:ext cx="6403999" cy="2972289"/>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a:t>着装：具有个人</a:t>
            </a:r>
            <a:r>
              <a:rPr lang="en-US" altLang="zh-CN" sz="1600"/>
              <a:t>IP</a:t>
            </a:r>
            <a:r>
              <a:rPr lang="zh-CN" altLang="en-US" sz="1600"/>
              <a:t>特色，往往与个人性格和产品传递给用户的情绪点相一致，并且有给自己的专属称呼，以拉进和用户的距离。</a:t>
            </a:r>
            <a:endParaRPr lang="en-US" altLang="zh-CN" sz="1600"/>
          </a:p>
          <a:p>
            <a:pPr marL="285750" indent="-285750">
              <a:lnSpc>
                <a:spcPct val="200000"/>
              </a:lnSpc>
              <a:buFont typeface="Arial" panose="020B0604020202020204" pitchFamily="34" charset="0"/>
              <a:buChar char="•"/>
            </a:pPr>
            <a:r>
              <a:rPr lang="zh-CN" altLang="en-US" sz="1600"/>
              <a:t>讲品内容</a:t>
            </a:r>
            <a:r>
              <a:rPr lang="en-US" altLang="zh-CN" sz="1600"/>
              <a:t>︰</a:t>
            </a:r>
            <a:r>
              <a:rPr lang="zh-CN" altLang="en-US" sz="1600"/>
              <a:t>以分享的形式讲解自己对产品的理解或者在生活里对黄金彩宝的使用场景，同时以聊天安利的方式讲解品牌和商品参数</a:t>
            </a:r>
            <a:endParaRPr lang="en-US" altLang="zh-CN" sz="1600"/>
          </a:p>
          <a:p>
            <a:pPr marL="285750" indent="-285750">
              <a:lnSpc>
                <a:spcPct val="200000"/>
              </a:lnSpc>
              <a:buFont typeface="Arial" panose="020B0604020202020204" pitchFamily="34" charset="0"/>
              <a:buChar char="•"/>
            </a:pPr>
            <a:r>
              <a:rPr lang="zh-CN" altLang="en-US" sz="1600"/>
              <a:t>建议：多收集用户对黄建彩宝商品的正面反馈和晒图评价可以更好的巩固自己意见领袖的形象。</a:t>
            </a:r>
          </a:p>
        </p:txBody>
      </p:sp>
      <p:pic>
        <p:nvPicPr>
          <p:cNvPr id="9" name="图片 8">
            <a:extLst>
              <a:ext uri="{FF2B5EF4-FFF2-40B4-BE49-F238E27FC236}">
                <a16:creationId xmlns:a16="http://schemas.microsoft.com/office/drawing/2014/main" id="{F00F6C80-9467-99C1-6C39-2DC330AC923E}"/>
              </a:ext>
            </a:extLst>
          </p:cNvPr>
          <p:cNvPicPr>
            <a:picLocks noChangeAspect="1"/>
          </p:cNvPicPr>
          <p:nvPr/>
        </p:nvPicPr>
        <p:blipFill>
          <a:blip r:embed="rId5">
            <a:extLst>
              <a:ext uri="{28A0092B-C50C-407E-A947-70E740481C1C}">
                <a14:useLocalDpi xmlns:a14="http://schemas.microsoft.com/office/drawing/2010/main" val="0"/>
              </a:ext>
            </a:extLst>
          </a:blip>
          <a:srcRect l="209" r="209"/>
          <a:stretch/>
        </p:blipFill>
        <p:spPr>
          <a:xfrm>
            <a:off x="1040380" y="1858268"/>
            <a:ext cx="1930499" cy="3937202"/>
          </a:xfrm>
          <a:prstGeom prst="roundRect">
            <a:avLst/>
          </a:prstGeom>
        </p:spPr>
      </p:pic>
    </p:spTree>
    <p:extLst>
      <p:ext uri="{BB962C8B-B14F-4D97-AF65-F5344CB8AC3E}">
        <p14:creationId xmlns:p14="http://schemas.microsoft.com/office/powerpoint/2010/main" val="1837211831"/>
      </p:ext>
    </p:extLst>
  </p:cSld>
  <p:clrMapOvr>
    <a:masterClrMapping/>
  </p:clrMapOvr>
  <p:transition spd="slow" advClick="0" advTm="0">
    <p:comb/>
  </p:transition>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D95BE6D3-0D3B-1602-E05C-93C8F9056785}"/>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2A2C388A-9A75-5943-9FC5-9C2A2F4A11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555BA2D1-E78F-8CC0-9141-6D4C630A4870}"/>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专家老板型主播</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卖背书</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FA863E14-523A-3DD8-45DC-C80A342D2386}"/>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49</a:t>
            </a:fld>
            <a:endParaRPr lang="zh-CN" altLang="en-US" sz="1000">
              <a:solidFill>
                <a:schemeClr val="tx1"/>
              </a:solidFill>
            </a:endParaRPr>
          </a:p>
        </p:txBody>
      </p:sp>
      <p:sp>
        <p:nvSpPr>
          <p:cNvPr id="2" name="矩形: 圆角 1">
            <a:extLst>
              <a:ext uri="{FF2B5EF4-FFF2-40B4-BE49-F238E27FC236}">
                <a16:creationId xmlns:a16="http://schemas.microsoft.com/office/drawing/2014/main" id="{4C7C2ADA-72D5-ED60-C627-A9A7823161A6}"/>
              </a:ext>
            </a:extLst>
          </p:cNvPr>
          <p:cNvSpPr/>
          <p:nvPr/>
        </p:nvSpPr>
        <p:spPr>
          <a:xfrm>
            <a:off x="3636661" y="1858268"/>
            <a:ext cx="7207588"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 name="文本框 2">
            <a:extLst>
              <a:ext uri="{FF2B5EF4-FFF2-40B4-BE49-F238E27FC236}">
                <a16:creationId xmlns:a16="http://schemas.microsoft.com/office/drawing/2014/main" id="{E76570C1-1994-0DC5-2CC4-A1E0771A0C8A}"/>
              </a:ext>
            </a:extLst>
          </p:cNvPr>
          <p:cNvSpPr txBox="1"/>
          <p:nvPr/>
        </p:nvSpPr>
        <p:spPr>
          <a:xfrm>
            <a:off x="4136031" y="2094503"/>
            <a:ext cx="6403999" cy="3464731"/>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a:t>身份：设计师、鉴宝师、行业测评人、老板</a:t>
            </a:r>
            <a:endParaRPr lang="en-US" altLang="zh-CN" sz="1600"/>
          </a:p>
          <a:p>
            <a:pPr marL="285750" indent="-285750">
              <a:lnSpc>
                <a:spcPct val="200000"/>
              </a:lnSpc>
              <a:buFont typeface="Arial" panose="020B0604020202020204" pitchFamily="34" charset="0"/>
              <a:buChar char="•"/>
            </a:pPr>
            <a:r>
              <a:rPr lang="zh-CN" altLang="en-US" sz="1600"/>
              <a:t>着装：与自己的身份高度吻合，往往老板是西装、设计师和鉴宝师要整洁并且带手套</a:t>
            </a:r>
            <a:r>
              <a:rPr lang="en-US" altLang="zh-CN" sz="1600"/>
              <a:t>.....</a:t>
            </a:r>
          </a:p>
          <a:p>
            <a:pPr marL="285750" indent="-285750">
              <a:lnSpc>
                <a:spcPct val="200000"/>
              </a:lnSpc>
              <a:buFont typeface="Arial" panose="020B0604020202020204" pitchFamily="34" charset="0"/>
              <a:buChar char="•"/>
            </a:pPr>
            <a:r>
              <a:rPr lang="zh-CN" altLang="en-US" sz="1600"/>
              <a:t>讲品内容：用“如数家珍”的心态讲解产品的细节工艺和品牌理念，配合活动的主题给出符合身份的专属优惠力度。</a:t>
            </a:r>
            <a:endParaRPr lang="en-US" altLang="zh-CN" sz="1600"/>
          </a:p>
          <a:p>
            <a:pPr marL="285750" indent="-285750">
              <a:lnSpc>
                <a:spcPct val="200000"/>
              </a:lnSpc>
              <a:buFont typeface="Arial" panose="020B0604020202020204" pitchFamily="34" charset="0"/>
              <a:buChar char="•"/>
            </a:pPr>
            <a:r>
              <a:rPr lang="zh-CN" altLang="en-US" sz="1600"/>
              <a:t>建议：专家老板型，可以严肃认真、也可以活泼亲民，但尽量避免拘谨感。</a:t>
            </a:r>
          </a:p>
        </p:txBody>
      </p:sp>
      <p:pic>
        <p:nvPicPr>
          <p:cNvPr id="9" name="图片 8">
            <a:extLst>
              <a:ext uri="{FF2B5EF4-FFF2-40B4-BE49-F238E27FC236}">
                <a16:creationId xmlns:a16="http://schemas.microsoft.com/office/drawing/2014/main" id="{F2DD4D9B-BCB8-85DA-992F-6AB28ED16B09}"/>
              </a:ext>
            </a:extLst>
          </p:cNvPr>
          <p:cNvPicPr>
            <a:picLocks noChangeAspect="1"/>
          </p:cNvPicPr>
          <p:nvPr/>
        </p:nvPicPr>
        <p:blipFill>
          <a:blip r:embed="rId5">
            <a:extLst>
              <a:ext uri="{28A0092B-C50C-407E-A947-70E740481C1C}">
                <a14:useLocalDpi xmlns:a14="http://schemas.microsoft.com/office/drawing/2010/main" val="0"/>
              </a:ext>
            </a:extLst>
          </a:blip>
          <a:srcRect t="182" b="182"/>
          <a:stretch/>
        </p:blipFill>
        <p:spPr>
          <a:xfrm>
            <a:off x="1040380" y="1858268"/>
            <a:ext cx="1930499" cy="3937202"/>
          </a:xfrm>
          <a:prstGeom prst="roundRect">
            <a:avLst/>
          </a:prstGeom>
        </p:spPr>
      </p:pic>
    </p:spTree>
    <p:extLst>
      <p:ext uri="{BB962C8B-B14F-4D97-AF65-F5344CB8AC3E}">
        <p14:creationId xmlns:p14="http://schemas.microsoft.com/office/powerpoint/2010/main" val="3647698566"/>
      </p:ext>
    </p:extLst>
  </p:cSld>
  <p:clrMapOvr>
    <a:masterClrMapping/>
  </p:clrMapOvr>
  <p:transition spd="slow" advClick="0" advTm="0">
    <p:comb/>
  </p:transition>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78A65403-D17D-E9C1-138B-4BEEE8A90FE4}"/>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18563218-DC16-9982-2753-6CF12B7505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181E84EE-4BDF-9BA9-59A3-D4E6F2C677C0}"/>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明星型主播</a:t>
            </a:r>
            <a:r>
              <a:rPr lang="en-US" altLang="zh-CN" sz="2800" b="1">
                <a:latin typeface="Arial" panose="020B0604020202020204" pitchFamily="34" charset="0"/>
                <a:ea typeface="微软雅黑" panose="020B0503020204020204" pitchFamily="34" charset="-122"/>
                <a:cs typeface="Arial" panose="020B0604020202020204" pitchFamily="34" charset="0"/>
              </a:rPr>
              <a:t>-</a:t>
            </a:r>
            <a:r>
              <a:rPr lang="zh-CN" altLang="en-US" sz="2800" b="1">
                <a:latin typeface="Arial" panose="020B0604020202020204" pitchFamily="34" charset="0"/>
                <a:ea typeface="微软雅黑" panose="020B0503020204020204" pitchFamily="34" charset="-122"/>
                <a:cs typeface="Arial" panose="020B0604020202020204" pitchFamily="34" charset="0"/>
              </a:rPr>
              <a:t>卖认同</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BFDE1CE4-5297-78AA-25F5-C1071CB2AEA9}"/>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50</a:t>
            </a:fld>
            <a:endParaRPr lang="zh-CN" altLang="en-US" sz="1000">
              <a:solidFill>
                <a:schemeClr val="tx1"/>
              </a:solidFill>
            </a:endParaRPr>
          </a:p>
        </p:txBody>
      </p:sp>
      <p:sp>
        <p:nvSpPr>
          <p:cNvPr id="2" name="矩形: 圆角 1">
            <a:extLst>
              <a:ext uri="{FF2B5EF4-FFF2-40B4-BE49-F238E27FC236}">
                <a16:creationId xmlns:a16="http://schemas.microsoft.com/office/drawing/2014/main" id="{5B9EB943-1F2D-924C-39E2-205E2A7AAEB1}"/>
              </a:ext>
            </a:extLst>
          </p:cNvPr>
          <p:cNvSpPr/>
          <p:nvPr/>
        </p:nvSpPr>
        <p:spPr>
          <a:xfrm>
            <a:off x="3636661" y="1858268"/>
            <a:ext cx="7207588"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 name="文本框 2">
            <a:extLst>
              <a:ext uri="{FF2B5EF4-FFF2-40B4-BE49-F238E27FC236}">
                <a16:creationId xmlns:a16="http://schemas.microsoft.com/office/drawing/2014/main" id="{D6747153-E462-2D75-3EF5-BB065D7E4466}"/>
              </a:ext>
            </a:extLst>
          </p:cNvPr>
          <p:cNvSpPr txBox="1"/>
          <p:nvPr/>
        </p:nvSpPr>
        <p:spPr>
          <a:xfrm>
            <a:off x="4136031" y="2094503"/>
            <a:ext cx="6403999" cy="3464731"/>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a:t>着装：艺人有专属的造型团队设计活动服装，重点关注品牌产品上身后效果和是否能实现醒目展示。</a:t>
            </a:r>
            <a:endParaRPr lang="en-US" altLang="zh-CN" sz="1600"/>
          </a:p>
          <a:p>
            <a:pPr marL="285750" indent="-285750">
              <a:lnSpc>
                <a:spcPct val="200000"/>
              </a:lnSpc>
              <a:buFont typeface="Arial" panose="020B0604020202020204" pitchFamily="34" charset="0"/>
              <a:buChar char="•"/>
            </a:pPr>
            <a:r>
              <a:rPr lang="zh-CN" altLang="en-US" sz="1600"/>
              <a:t>讲品内容：切记不要让明星一板一眼讲品，反而要更注重和忠实粉丝的互动，以及分享自己对产品的喜爱。活动价格信息往往是助播补充话术。</a:t>
            </a:r>
            <a:endParaRPr lang="en-US" altLang="zh-CN" sz="1600"/>
          </a:p>
          <a:p>
            <a:pPr marL="285750" indent="-285750">
              <a:lnSpc>
                <a:spcPct val="200000"/>
              </a:lnSpc>
              <a:buFont typeface="Arial" panose="020B0604020202020204" pitchFamily="34" charset="0"/>
              <a:buChar char="•"/>
            </a:pPr>
            <a:r>
              <a:rPr lang="zh-CN" altLang="en-US" sz="1600"/>
              <a:t>建议</a:t>
            </a:r>
            <a:r>
              <a:rPr lang="en-US" altLang="zh-CN" sz="1600"/>
              <a:t>︰</a:t>
            </a:r>
            <a:r>
              <a:rPr lang="zh-CN" altLang="en-US" sz="1600"/>
              <a:t>给明星的粉丝准备专属感强的纪念品，提升明星现场和粉丝的互动频次。</a:t>
            </a:r>
          </a:p>
        </p:txBody>
      </p:sp>
      <p:pic>
        <p:nvPicPr>
          <p:cNvPr id="9" name="图片 8">
            <a:extLst>
              <a:ext uri="{FF2B5EF4-FFF2-40B4-BE49-F238E27FC236}">
                <a16:creationId xmlns:a16="http://schemas.microsoft.com/office/drawing/2014/main" id="{BCA59188-21E7-2BFB-2494-F54EF735D486}"/>
              </a:ext>
            </a:extLst>
          </p:cNvPr>
          <p:cNvPicPr>
            <a:picLocks noChangeAspect="1"/>
          </p:cNvPicPr>
          <p:nvPr/>
        </p:nvPicPr>
        <p:blipFill>
          <a:blip r:embed="rId5">
            <a:extLst>
              <a:ext uri="{28A0092B-C50C-407E-A947-70E740481C1C}">
                <a14:useLocalDpi xmlns:a14="http://schemas.microsoft.com/office/drawing/2010/main" val="0"/>
              </a:ext>
            </a:extLst>
          </a:blip>
          <a:srcRect t="73" b="73"/>
          <a:stretch/>
        </p:blipFill>
        <p:spPr>
          <a:xfrm>
            <a:off x="1040380" y="1858268"/>
            <a:ext cx="1930499" cy="3937202"/>
          </a:xfrm>
          <a:prstGeom prst="roundRect">
            <a:avLst/>
          </a:prstGeom>
        </p:spPr>
      </p:pic>
    </p:spTree>
    <p:extLst>
      <p:ext uri="{BB962C8B-B14F-4D97-AF65-F5344CB8AC3E}">
        <p14:creationId xmlns:p14="http://schemas.microsoft.com/office/powerpoint/2010/main" val="3092170336"/>
      </p:ext>
    </p:extLst>
  </p:cSld>
  <p:clrMapOvr>
    <a:masterClrMapping/>
  </p:clrMapOvr>
  <p:transition spd="slow" advClick="0" advTm="0">
    <p:comb/>
  </p:transition>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4528DE95-8887-B724-DDCC-6E1DA41EE3AA}"/>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C1B02337-FFFD-0160-E6C9-E57AB9D484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C28F0498-710F-E611-497F-C7B89E48989F}"/>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持续打造主播人设，赢得用户信任</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F2C22AEF-FBA4-78BB-0B13-A4D3A21B5ED2}"/>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51</a:t>
            </a:fld>
            <a:endParaRPr lang="zh-CN" altLang="en-US" sz="1000">
              <a:solidFill>
                <a:schemeClr val="tx1"/>
              </a:solidFill>
            </a:endParaRPr>
          </a:p>
        </p:txBody>
      </p:sp>
      <p:grpSp>
        <p:nvGrpSpPr>
          <p:cNvPr id="29" name="组合 28">
            <a:extLst>
              <a:ext uri="{FF2B5EF4-FFF2-40B4-BE49-F238E27FC236}">
                <a16:creationId xmlns:a16="http://schemas.microsoft.com/office/drawing/2014/main" id="{507CB578-0865-1B16-1463-F1420DA72B80}"/>
              </a:ext>
            </a:extLst>
          </p:cNvPr>
          <p:cNvGrpSpPr/>
          <p:nvPr/>
        </p:nvGrpSpPr>
        <p:grpSpPr>
          <a:xfrm>
            <a:off x="471004" y="1786393"/>
            <a:ext cx="4746503" cy="3937202"/>
            <a:chOff x="3636660" y="1858268"/>
            <a:chExt cx="4746503" cy="3937202"/>
          </a:xfrm>
        </p:grpSpPr>
        <p:sp>
          <p:nvSpPr>
            <p:cNvPr id="2" name="矩形: 圆角 1">
              <a:extLst>
                <a:ext uri="{FF2B5EF4-FFF2-40B4-BE49-F238E27FC236}">
                  <a16:creationId xmlns:a16="http://schemas.microsoft.com/office/drawing/2014/main" id="{9064F449-BEE5-39D0-91AC-53B6C8DF0D87}"/>
                </a:ext>
              </a:extLst>
            </p:cNvPr>
            <p:cNvSpPr/>
            <p:nvPr/>
          </p:nvSpPr>
          <p:spPr>
            <a:xfrm>
              <a:off x="3636660" y="1858268"/>
              <a:ext cx="4746503"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grpSp>
          <p:nvGrpSpPr>
            <p:cNvPr id="7" name="组合 6">
              <a:extLst>
                <a:ext uri="{FF2B5EF4-FFF2-40B4-BE49-F238E27FC236}">
                  <a16:creationId xmlns:a16="http://schemas.microsoft.com/office/drawing/2014/main" id="{760399CB-A371-1EF8-106F-826403F2A972}"/>
                </a:ext>
              </a:extLst>
            </p:cNvPr>
            <p:cNvGrpSpPr/>
            <p:nvPr/>
          </p:nvGrpSpPr>
          <p:grpSpPr>
            <a:xfrm>
              <a:off x="3819886" y="2153814"/>
              <a:ext cx="4380049" cy="3346110"/>
              <a:chOff x="1749689" y="1966950"/>
              <a:chExt cx="4380049" cy="3346110"/>
            </a:xfrm>
          </p:grpSpPr>
          <p:sp>
            <p:nvSpPr>
              <p:cNvPr id="8" name="矩形: 圆角 7">
                <a:extLst>
                  <a:ext uri="{FF2B5EF4-FFF2-40B4-BE49-F238E27FC236}">
                    <a16:creationId xmlns:a16="http://schemas.microsoft.com/office/drawing/2014/main" id="{FA8D54CD-E4EB-FB16-7A5D-CFFDCA0E542D}"/>
                  </a:ext>
                </a:extLst>
              </p:cNvPr>
              <p:cNvSpPr/>
              <p:nvPr/>
            </p:nvSpPr>
            <p:spPr>
              <a:xfrm>
                <a:off x="3349308" y="3196620"/>
                <a:ext cx="1180811" cy="886770"/>
              </a:xfrm>
              <a:prstGeom prst="roundRect">
                <a:avLst>
                  <a:gd name="adj" fmla="val 4309"/>
                </a:avLst>
              </a:prstGeom>
              <a:pattFill prst="dkVert">
                <a:fgClr>
                  <a:srgbClr val="FAFAFC"/>
                </a:fgClr>
                <a:bgClr>
                  <a:schemeClr val="bg1"/>
                </a:bgClr>
              </a:patt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rPr>
                  <a:t>人设</a:t>
                </a:r>
                <a:endParaRPr lang="en-US" altLang="zh-CN" b="1">
                  <a:solidFill>
                    <a:schemeClr val="tx1"/>
                  </a:solidFill>
                </a:endParaRPr>
              </a:p>
              <a:p>
                <a:pPr algn="ctr"/>
                <a:r>
                  <a:rPr lang="en-US" altLang="zh-CN" b="1">
                    <a:solidFill>
                      <a:schemeClr val="tx1"/>
                    </a:solidFill>
                  </a:rPr>
                  <a:t>IP</a:t>
                </a:r>
                <a:endParaRPr lang="zh-CN" altLang="en-US" b="1">
                  <a:solidFill>
                    <a:schemeClr val="tx1"/>
                  </a:solidFill>
                </a:endParaRPr>
              </a:p>
            </p:txBody>
          </p:sp>
          <p:sp>
            <p:nvSpPr>
              <p:cNvPr id="10" name="矩形: 圆角 9">
                <a:extLst>
                  <a:ext uri="{FF2B5EF4-FFF2-40B4-BE49-F238E27FC236}">
                    <a16:creationId xmlns:a16="http://schemas.microsoft.com/office/drawing/2014/main" id="{54EC2893-D6BA-599B-79CA-4FDBD7120AFA}"/>
                  </a:ext>
                </a:extLst>
              </p:cNvPr>
              <p:cNvSpPr/>
              <p:nvPr/>
            </p:nvSpPr>
            <p:spPr>
              <a:xfrm>
                <a:off x="1749689" y="3196620"/>
                <a:ext cx="1180811" cy="886770"/>
              </a:xfrm>
              <a:prstGeom prst="roundRect">
                <a:avLst>
                  <a:gd name="adj" fmla="val 4309"/>
                </a:avLst>
              </a:prstGeom>
              <a:pattFill prst="dkVert">
                <a:fgClr>
                  <a:srgbClr val="FAFAFC"/>
                </a:fgClr>
                <a:bgClr>
                  <a:schemeClr val="bg1"/>
                </a:bgClr>
              </a:patt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rPr>
                  <a:t>个人</a:t>
                </a:r>
                <a:endParaRPr lang="en-US" altLang="zh-CN" b="1">
                  <a:solidFill>
                    <a:schemeClr val="tx1"/>
                  </a:solidFill>
                </a:endParaRPr>
              </a:p>
              <a:p>
                <a:pPr algn="ctr"/>
                <a:r>
                  <a:rPr lang="zh-CN" altLang="en-US" b="1">
                    <a:solidFill>
                      <a:schemeClr val="tx1"/>
                    </a:solidFill>
                  </a:rPr>
                  <a:t>特长</a:t>
                </a:r>
              </a:p>
            </p:txBody>
          </p:sp>
          <p:sp>
            <p:nvSpPr>
              <p:cNvPr id="11" name="矩形: 圆角 10">
                <a:extLst>
                  <a:ext uri="{FF2B5EF4-FFF2-40B4-BE49-F238E27FC236}">
                    <a16:creationId xmlns:a16="http://schemas.microsoft.com/office/drawing/2014/main" id="{E25CEFB4-38CD-CE43-D314-745A1236490C}"/>
                  </a:ext>
                </a:extLst>
              </p:cNvPr>
              <p:cNvSpPr/>
              <p:nvPr/>
            </p:nvSpPr>
            <p:spPr>
              <a:xfrm>
                <a:off x="4948927" y="3196620"/>
                <a:ext cx="1180811" cy="886770"/>
              </a:xfrm>
              <a:prstGeom prst="roundRect">
                <a:avLst>
                  <a:gd name="adj" fmla="val 4309"/>
                </a:avLst>
              </a:prstGeom>
              <a:pattFill prst="dkVert">
                <a:fgClr>
                  <a:srgbClr val="FAFAFC"/>
                </a:fgClr>
                <a:bgClr>
                  <a:schemeClr val="bg1"/>
                </a:bgClr>
              </a:patt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rPr>
                  <a:t>性格</a:t>
                </a:r>
                <a:endParaRPr lang="en-US" altLang="zh-CN" b="1">
                  <a:solidFill>
                    <a:schemeClr val="tx1"/>
                  </a:solidFill>
                </a:endParaRPr>
              </a:p>
              <a:p>
                <a:pPr algn="ctr"/>
                <a:r>
                  <a:rPr lang="zh-CN" altLang="en-US" b="1">
                    <a:solidFill>
                      <a:schemeClr val="tx1"/>
                    </a:solidFill>
                  </a:rPr>
                  <a:t>特点</a:t>
                </a:r>
              </a:p>
            </p:txBody>
          </p:sp>
          <p:sp>
            <p:nvSpPr>
              <p:cNvPr id="12" name="矩形: 圆角 11">
                <a:extLst>
                  <a:ext uri="{FF2B5EF4-FFF2-40B4-BE49-F238E27FC236}">
                    <a16:creationId xmlns:a16="http://schemas.microsoft.com/office/drawing/2014/main" id="{76FEA277-603F-5560-513B-A2BF060FC794}"/>
                  </a:ext>
                </a:extLst>
              </p:cNvPr>
              <p:cNvSpPr/>
              <p:nvPr/>
            </p:nvSpPr>
            <p:spPr>
              <a:xfrm>
                <a:off x="3349308" y="1966950"/>
                <a:ext cx="1180811" cy="886770"/>
              </a:xfrm>
              <a:prstGeom prst="roundRect">
                <a:avLst>
                  <a:gd name="adj" fmla="val 4309"/>
                </a:avLst>
              </a:prstGeom>
              <a:pattFill prst="dkVert">
                <a:fgClr>
                  <a:srgbClr val="FAFAFC"/>
                </a:fgClr>
                <a:bgClr>
                  <a:schemeClr val="bg1"/>
                </a:bgClr>
              </a:patt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rPr>
                  <a:t>场景</a:t>
                </a:r>
                <a:endParaRPr lang="en-US" altLang="zh-CN" b="1">
                  <a:solidFill>
                    <a:schemeClr val="tx1"/>
                  </a:solidFill>
                </a:endParaRPr>
              </a:p>
              <a:p>
                <a:pPr algn="ctr"/>
                <a:r>
                  <a:rPr lang="zh-CN" altLang="en-US" b="1">
                    <a:solidFill>
                      <a:schemeClr val="tx1"/>
                    </a:solidFill>
                  </a:rPr>
                  <a:t>氛围</a:t>
                </a:r>
              </a:p>
            </p:txBody>
          </p:sp>
          <p:sp>
            <p:nvSpPr>
              <p:cNvPr id="13" name="矩形: 圆角 12">
                <a:extLst>
                  <a:ext uri="{FF2B5EF4-FFF2-40B4-BE49-F238E27FC236}">
                    <a16:creationId xmlns:a16="http://schemas.microsoft.com/office/drawing/2014/main" id="{FAB13CEE-8F0F-EEAC-D590-EB41D3C66C03}"/>
                  </a:ext>
                </a:extLst>
              </p:cNvPr>
              <p:cNvSpPr/>
              <p:nvPr/>
            </p:nvSpPr>
            <p:spPr>
              <a:xfrm>
                <a:off x="1749689" y="1966950"/>
                <a:ext cx="1180811" cy="886770"/>
              </a:xfrm>
              <a:prstGeom prst="roundRect">
                <a:avLst>
                  <a:gd name="adj" fmla="val 4309"/>
                </a:avLst>
              </a:prstGeom>
              <a:pattFill prst="dkVert">
                <a:fgClr>
                  <a:srgbClr val="FAFAFC"/>
                </a:fgClr>
                <a:bgClr>
                  <a:schemeClr val="bg1"/>
                </a:bgClr>
              </a:patt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rPr>
                  <a:t>行业</a:t>
                </a:r>
                <a:endParaRPr lang="en-US" altLang="zh-CN" b="1">
                  <a:solidFill>
                    <a:schemeClr val="tx1"/>
                  </a:solidFill>
                </a:endParaRPr>
              </a:p>
              <a:p>
                <a:pPr algn="ctr"/>
                <a:r>
                  <a:rPr lang="zh-CN" altLang="en-US" b="1">
                    <a:solidFill>
                      <a:schemeClr val="tx1"/>
                    </a:solidFill>
                  </a:rPr>
                  <a:t>知识</a:t>
                </a:r>
              </a:p>
            </p:txBody>
          </p:sp>
          <p:sp>
            <p:nvSpPr>
              <p:cNvPr id="14" name="矩形: 圆角 13">
                <a:extLst>
                  <a:ext uri="{FF2B5EF4-FFF2-40B4-BE49-F238E27FC236}">
                    <a16:creationId xmlns:a16="http://schemas.microsoft.com/office/drawing/2014/main" id="{E0F042A4-9FD1-2EA1-62D8-274D2A41BC52}"/>
                  </a:ext>
                </a:extLst>
              </p:cNvPr>
              <p:cNvSpPr/>
              <p:nvPr/>
            </p:nvSpPr>
            <p:spPr>
              <a:xfrm>
                <a:off x="4948927" y="1966950"/>
                <a:ext cx="1180811" cy="886770"/>
              </a:xfrm>
              <a:prstGeom prst="roundRect">
                <a:avLst>
                  <a:gd name="adj" fmla="val 4309"/>
                </a:avLst>
              </a:prstGeom>
              <a:pattFill prst="dkVert">
                <a:fgClr>
                  <a:srgbClr val="FAFAFC"/>
                </a:fgClr>
                <a:bgClr>
                  <a:schemeClr val="bg1"/>
                </a:bgClr>
              </a:patt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rPr>
                  <a:t>视觉</a:t>
                </a:r>
                <a:endParaRPr lang="en-US" altLang="zh-CN" b="1">
                  <a:solidFill>
                    <a:schemeClr val="tx1"/>
                  </a:solidFill>
                </a:endParaRPr>
              </a:p>
              <a:p>
                <a:pPr algn="ctr"/>
                <a:r>
                  <a:rPr lang="zh-CN" altLang="en-US" b="1">
                    <a:solidFill>
                      <a:schemeClr val="tx1"/>
                    </a:solidFill>
                  </a:rPr>
                  <a:t>造型</a:t>
                </a:r>
              </a:p>
            </p:txBody>
          </p:sp>
          <p:sp>
            <p:nvSpPr>
              <p:cNvPr id="15" name="矩形: 圆角 14">
                <a:extLst>
                  <a:ext uri="{FF2B5EF4-FFF2-40B4-BE49-F238E27FC236}">
                    <a16:creationId xmlns:a16="http://schemas.microsoft.com/office/drawing/2014/main" id="{559CF310-528E-FBA7-7228-D680138F060B}"/>
                  </a:ext>
                </a:extLst>
              </p:cNvPr>
              <p:cNvSpPr/>
              <p:nvPr/>
            </p:nvSpPr>
            <p:spPr>
              <a:xfrm>
                <a:off x="3349308" y="4426290"/>
                <a:ext cx="1180811" cy="886770"/>
              </a:xfrm>
              <a:prstGeom prst="roundRect">
                <a:avLst>
                  <a:gd name="adj" fmla="val 4309"/>
                </a:avLst>
              </a:prstGeom>
              <a:pattFill prst="dkVert">
                <a:fgClr>
                  <a:srgbClr val="FAFAFC"/>
                </a:fgClr>
                <a:bgClr>
                  <a:schemeClr val="bg1"/>
                </a:bgClr>
              </a:patt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rPr>
                  <a:t>生活</a:t>
                </a:r>
                <a:endParaRPr lang="en-US" altLang="zh-CN" b="1">
                  <a:solidFill>
                    <a:schemeClr val="tx1"/>
                  </a:solidFill>
                </a:endParaRPr>
              </a:p>
              <a:p>
                <a:pPr algn="ctr"/>
                <a:r>
                  <a:rPr lang="zh-CN" altLang="en-US" b="1">
                    <a:solidFill>
                      <a:schemeClr val="tx1"/>
                    </a:solidFill>
                  </a:rPr>
                  <a:t>元素</a:t>
                </a:r>
              </a:p>
            </p:txBody>
          </p:sp>
          <p:sp>
            <p:nvSpPr>
              <p:cNvPr id="16" name="矩形: 圆角 15">
                <a:extLst>
                  <a:ext uri="{FF2B5EF4-FFF2-40B4-BE49-F238E27FC236}">
                    <a16:creationId xmlns:a16="http://schemas.microsoft.com/office/drawing/2014/main" id="{03A1E038-0147-2CAD-FDD8-AFF7042E171B}"/>
                  </a:ext>
                </a:extLst>
              </p:cNvPr>
              <p:cNvSpPr/>
              <p:nvPr/>
            </p:nvSpPr>
            <p:spPr>
              <a:xfrm>
                <a:off x="1749689" y="4426290"/>
                <a:ext cx="1180811" cy="886770"/>
              </a:xfrm>
              <a:prstGeom prst="roundRect">
                <a:avLst>
                  <a:gd name="adj" fmla="val 4309"/>
                </a:avLst>
              </a:prstGeom>
              <a:pattFill prst="dkVert">
                <a:fgClr>
                  <a:srgbClr val="FAFAFC"/>
                </a:fgClr>
                <a:bgClr>
                  <a:schemeClr val="bg1"/>
                </a:bgClr>
              </a:patt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rPr>
                  <a:t>语言</a:t>
                </a:r>
                <a:endParaRPr lang="en-US" altLang="zh-CN" b="1">
                  <a:solidFill>
                    <a:schemeClr val="tx1"/>
                  </a:solidFill>
                </a:endParaRPr>
              </a:p>
              <a:p>
                <a:pPr algn="ctr"/>
                <a:r>
                  <a:rPr lang="zh-CN" altLang="en-US" b="1">
                    <a:solidFill>
                      <a:schemeClr val="tx1"/>
                    </a:solidFill>
                  </a:rPr>
                  <a:t>优势</a:t>
                </a:r>
              </a:p>
            </p:txBody>
          </p:sp>
          <p:sp>
            <p:nvSpPr>
              <p:cNvPr id="17" name="矩形: 圆角 16">
                <a:extLst>
                  <a:ext uri="{FF2B5EF4-FFF2-40B4-BE49-F238E27FC236}">
                    <a16:creationId xmlns:a16="http://schemas.microsoft.com/office/drawing/2014/main" id="{43883F5C-2FE3-4964-E163-38E63E040E5F}"/>
                  </a:ext>
                </a:extLst>
              </p:cNvPr>
              <p:cNvSpPr/>
              <p:nvPr/>
            </p:nvSpPr>
            <p:spPr>
              <a:xfrm>
                <a:off x="4948927" y="4426290"/>
                <a:ext cx="1180811" cy="886770"/>
              </a:xfrm>
              <a:prstGeom prst="roundRect">
                <a:avLst>
                  <a:gd name="adj" fmla="val 4309"/>
                </a:avLst>
              </a:prstGeom>
              <a:pattFill prst="dkVert">
                <a:fgClr>
                  <a:srgbClr val="FAFAFC"/>
                </a:fgClr>
                <a:bgClr>
                  <a:schemeClr val="bg1"/>
                </a:bgClr>
              </a:pattFill>
              <a:ln>
                <a:solidFill>
                  <a:schemeClr val="bg1">
                    <a:lumMod val="95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tx1"/>
                    </a:solidFill>
                  </a:rPr>
                  <a:t>服化道</a:t>
                </a:r>
                <a:endParaRPr lang="en-US" altLang="zh-CN" b="1">
                  <a:solidFill>
                    <a:schemeClr val="tx1"/>
                  </a:solidFill>
                </a:endParaRPr>
              </a:p>
              <a:p>
                <a:pPr algn="ctr"/>
                <a:r>
                  <a:rPr lang="zh-CN" altLang="en-US" b="1">
                    <a:solidFill>
                      <a:schemeClr val="tx1"/>
                    </a:solidFill>
                  </a:rPr>
                  <a:t>差异</a:t>
                </a:r>
              </a:p>
            </p:txBody>
          </p:sp>
          <p:cxnSp>
            <p:nvCxnSpPr>
              <p:cNvPr id="18" name="直接箭头连接符 17">
                <a:extLst>
                  <a:ext uri="{FF2B5EF4-FFF2-40B4-BE49-F238E27FC236}">
                    <a16:creationId xmlns:a16="http://schemas.microsoft.com/office/drawing/2014/main" id="{0F3F19E8-7BC5-7549-02A4-00C54E64F5B5}"/>
                  </a:ext>
                </a:extLst>
              </p:cNvPr>
              <p:cNvCxnSpPr>
                <a:stCxn id="12" idx="2"/>
                <a:endCxn id="8" idx="0"/>
              </p:cNvCxnSpPr>
              <p:nvPr/>
            </p:nvCxnSpPr>
            <p:spPr>
              <a:xfrm>
                <a:off x="3939714" y="2853720"/>
                <a:ext cx="0" cy="342900"/>
              </a:xfrm>
              <a:prstGeom prst="straightConnector1">
                <a:avLst/>
              </a:prstGeom>
              <a:ln w="127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直接箭头连接符 18">
                <a:extLst>
                  <a:ext uri="{FF2B5EF4-FFF2-40B4-BE49-F238E27FC236}">
                    <a16:creationId xmlns:a16="http://schemas.microsoft.com/office/drawing/2014/main" id="{57989697-21D2-E747-91B2-16331EBC8879}"/>
                  </a:ext>
                </a:extLst>
              </p:cNvPr>
              <p:cNvCxnSpPr>
                <a:cxnSpLocks/>
                <a:stCxn id="15" idx="0"/>
                <a:endCxn id="8" idx="2"/>
              </p:cNvCxnSpPr>
              <p:nvPr/>
            </p:nvCxnSpPr>
            <p:spPr>
              <a:xfrm flipV="1">
                <a:off x="3939714" y="4083390"/>
                <a:ext cx="0" cy="342900"/>
              </a:xfrm>
              <a:prstGeom prst="straightConnector1">
                <a:avLst/>
              </a:prstGeom>
              <a:ln w="127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直接箭头连接符 19">
                <a:extLst>
                  <a:ext uri="{FF2B5EF4-FFF2-40B4-BE49-F238E27FC236}">
                    <a16:creationId xmlns:a16="http://schemas.microsoft.com/office/drawing/2014/main" id="{CCC231D3-2C39-D07D-AFD8-25C61F9DEF2D}"/>
                  </a:ext>
                </a:extLst>
              </p:cNvPr>
              <p:cNvCxnSpPr>
                <a:cxnSpLocks/>
                <a:stCxn id="11" idx="1"/>
              </p:cNvCxnSpPr>
              <p:nvPr/>
            </p:nvCxnSpPr>
            <p:spPr>
              <a:xfrm flipH="1">
                <a:off x="4552804" y="3640005"/>
                <a:ext cx="396123" cy="0"/>
              </a:xfrm>
              <a:prstGeom prst="straightConnector1">
                <a:avLst/>
              </a:prstGeom>
              <a:ln w="127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直接箭头连接符 20">
                <a:extLst>
                  <a:ext uri="{FF2B5EF4-FFF2-40B4-BE49-F238E27FC236}">
                    <a16:creationId xmlns:a16="http://schemas.microsoft.com/office/drawing/2014/main" id="{CCA4DF20-2064-E391-46AE-893CD3D81AF3}"/>
                  </a:ext>
                </a:extLst>
              </p:cNvPr>
              <p:cNvCxnSpPr>
                <a:cxnSpLocks/>
                <a:stCxn id="10" idx="3"/>
                <a:endCxn id="8" idx="1"/>
              </p:cNvCxnSpPr>
              <p:nvPr/>
            </p:nvCxnSpPr>
            <p:spPr>
              <a:xfrm>
                <a:off x="2930500" y="3640005"/>
                <a:ext cx="418808" cy="0"/>
              </a:xfrm>
              <a:prstGeom prst="straightConnector1">
                <a:avLst/>
              </a:prstGeom>
              <a:ln w="127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直接箭头连接符 21">
                <a:extLst>
                  <a:ext uri="{FF2B5EF4-FFF2-40B4-BE49-F238E27FC236}">
                    <a16:creationId xmlns:a16="http://schemas.microsoft.com/office/drawing/2014/main" id="{10A99FDB-FE34-D0FD-CC08-1E0DDDF7376C}"/>
                  </a:ext>
                </a:extLst>
              </p:cNvPr>
              <p:cNvCxnSpPr>
                <a:cxnSpLocks/>
              </p:cNvCxnSpPr>
              <p:nvPr/>
            </p:nvCxnSpPr>
            <p:spPr>
              <a:xfrm flipH="1" flipV="1">
                <a:off x="4552804" y="4083390"/>
                <a:ext cx="396123" cy="342900"/>
              </a:xfrm>
              <a:prstGeom prst="straightConnector1">
                <a:avLst/>
              </a:prstGeom>
              <a:ln w="127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直接箭头连接符 22">
                <a:extLst>
                  <a:ext uri="{FF2B5EF4-FFF2-40B4-BE49-F238E27FC236}">
                    <a16:creationId xmlns:a16="http://schemas.microsoft.com/office/drawing/2014/main" id="{330C4028-4A5C-495D-2DF2-7A4082231687}"/>
                  </a:ext>
                </a:extLst>
              </p:cNvPr>
              <p:cNvCxnSpPr>
                <a:cxnSpLocks/>
              </p:cNvCxnSpPr>
              <p:nvPr/>
            </p:nvCxnSpPr>
            <p:spPr>
              <a:xfrm flipV="1">
                <a:off x="2953185" y="4083390"/>
                <a:ext cx="453130" cy="342900"/>
              </a:xfrm>
              <a:prstGeom prst="straightConnector1">
                <a:avLst/>
              </a:prstGeom>
              <a:ln w="127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直接箭头连接符 23">
                <a:extLst>
                  <a:ext uri="{FF2B5EF4-FFF2-40B4-BE49-F238E27FC236}">
                    <a16:creationId xmlns:a16="http://schemas.microsoft.com/office/drawing/2014/main" id="{EF4DC107-2B1C-258C-8D2A-537CC593DD01}"/>
                  </a:ext>
                </a:extLst>
              </p:cNvPr>
              <p:cNvCxnSpPr>
                <a:cxnSpLocks/>
              </p:cNvCxnSpPr>
              <p:nvPr/>
            </p:nvCxnSpPr>
            <p:spPr>
              <a:xfrm>
                <a:off x="2907815" y="2853720"/>
                <a:ext cx="498500" cy="342900"/>
              </a:xfrm>
              <a:prstGeom prst="straightConnector1">
                <a:avLst/>
              </a:prstGeom>
              <a:ln w="12700">
                <a:solidFill>
                  <a:srgbClr val="FFC00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直接箭头连接符 24">
                <a:extLst>
                  <a:ext uri="{FF2B5EF4-FFF2-40B4-BE49-F238E27FC236}">
                    <a16:creationId xmlns:a16="http://schemas.microsoft.com/office/drawing/2014/main" id="{8C454A88-DFF1-3171-D2AB-56F8982F17E5}"/>
                  </a:ext>
                </a:extLst>
              </p:cNvPr>
              <p:cNvCxnSpPr>
                <a:cxnSpLocks/>
              </p:cNvCxnSpPr>
              <p:nvPr/>
            </p:nvCxnSpPr>
            <p:spPr>
              <a:xfrm flipH="1">
                <a:off x="4530119" y="2853720"/>
                <a:ext cx="441493" cy="342900"/>
              </a:xfrm>
              <a:prstGeom prst="straightConnector1">
                <a:avLst/>
              </a:prstGeom>
              <a:ln w="12700">
                <a:solidFill>
                  <a:srgbClr val="FFC000"/>
                </a:solidFill>
                <a:tailEnd type="triangle"/>
              </a:ln>
            </p:spPr>
            <p:style>
              <a:lnRef idx="1">
                <a:schemeClr val="accent1"/>
              </a:lnRef>
              <a:fillRef idx="0">
                <a:schemeClr val="accent1"/>
              </a:fillRef>
              <a:effectRef idx="0">
                <a:schemeClr val="accent1"/>
              </a:effectRef>
              <a:fontRef idx="minor">
                <a:schemeClr val="tx1"/>
              </a:fontRef>
            </p:style>
          </p:cxnSp>
        </p:grpSp>
      </p:grpSp>
      <p:pic>
        <p:nvPicPr>
          <p:cNvPr id="28" name="图片 27">
            <a:extLst>
              <a:ext uri="{FF2B5EF4-FFF2-40B4-BE49-F238E27FC236}">
                <a16:creationId xmlns:a16="http://schemas.microsoft.com/office/drawing/2014/main" id="{050A3AD8-AD16-8046-A584-4723884F7B78}"/>
              </a:ext>
            </a:extLst>
          </p:cNvPr>
          <p:cNvPicPr>
            <a:picLocks/>
          </p:cNvPicPr>
          <p:nvPr/>
        </p:nvPicPr>
        <p:blipFill>
          <a:blip r:embed="rId5">
            <a:extLst>
              <a:ext uri="{28A0092B-C50C-407E-A947-70E740481C1C}">
                <a14:useLocalDpi xmlns:a14="http://schemas.microsoft.com/office/drawing/2010/main" val="0"/>
              </a:ext>
            </a:extLst>
          </a:blip>
          <a:srcRect l="18231" r="20311"/>
          <a:stretch>
            <a:fillRect/>
          </a:stretch>
        </p:blipFill>
        <p:spPr>
          <a:xfrm>
            <a:off x="5430402" y="1786393"/>
            <a:ext cx="3978688" cy="3937202"/>
          </a:xfrm>
          <a:prstGeom prst="roundRect">
            <a:avLst>
              <a:gd name="adj" fmla="val 5852"/>
            </a:avLst>
          </a:prstGeom>
        </p:spPr>
      </p:pic>
      <p:grpSp>
        <p:nvGrpSpPr>
          <p:cNvPr id="33" name="组合 32">
            <a:extLst>
              <a:ext uri="{FF2B5EF4-FFF2-40B4-BE49-F238E27FC236}">
                <a16:creationId xmlns:a16="http://schemas.microsoft.com/office/drawing/2014/main" id="{1F8D228D-8DE6-420C-B1B8-74CB002B0436}"/>
              </a:ext>
            </a:extLst>
          </p:cNvPr>
          <p:cNvGrpSpPr/>
          <p:nvPr/>
        </p:nvGrpSpPr>
        <p:grpSpPr>
          <a:xfrm>
            <a:off x="9621985" y="1786393"/>
            <a:ext cx="2028685" cy="3937202"/>
            <a:chOff x="9621985" y="1786393"/>
            <a:chExt cx="2028685" cy="3937202"/>
          </a:xfrm>
        </p:grpSpPr>
        <p:sp>
          <p:nvSpPr>
            <p:cNvPr id="32" name="矩形: 圆角 31">
              <a:extLst>
                <a:ext uri="{FF2B5EF4-FFF2-40B4-BE49-F238E27FC236}">
                  <a16:creationId xmlns:a16="http://schemas.microsoft.com/office/drawing/2014/main" id="{42E43AE6-F15D-CCA4-385C-DED5B69DF3A1}"/>
                </a:ext>
              </a:extLst>
            </p:cNvPr>
            <p:cNvSpPr/>
            <p:nvPr/>
          </p:nvSpPr>
          <p:spPr>
            <a:xfrm>
              <a:off x="9621985" y="1786393"/>
              <a:ext cx="2028684"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1" name="文本框 30">
              <a:extLst>
                <a:ext uri="{FF2B5EF4-FFF2-40B4-BE49-F238E27FC236}">
                  <a16:creationId xmlns:a16="http://schemas.microsoft.com/office/drawing/2014/main" id="{1BE4D057-A268-B6CC-5667-49E46C103AC5}"/>
                </a:ext>
              </a:extLst>
            </p:cNvPr>
            <p:cNvSpPr txBox="1"/>
            <p:nvPr/>
          </p:nvSpPr>
          <p:spPr>
            <a:xfrm>
              <a:off x="9695432" y="1916181"/>
              <a:ext cx="1955238" cy="3337196"/>
            </a:xfrm>
            <a:prstGeom prst="rect">
              <a:avLst/>
            </a:prstGeom>
            <a:noFill/>
          </p:spPr>
          <p:txBody>
            <a:bodyPr wrap="square">
              <a:spAutoFit/>
            </a:bodyPr>
            <a:lstStyle/>
            <a:p>
              <a:pPr>
                <a:lnSpc>
                  <a:spcPct val="150000"/>
                </a:lnSpc>
              </a:pPr>
              <a:r>
                <a:rPr lang="zh-CN" altLang="en-US" sz="1400" b="1"/>
                <a:t>什么是人设?</a:t>
              </a:r>
              <a:endParaRPr lang="en-US" altLang="zh-CN" sz="1400" b="1"/>
            </a:p>
            <a:p>
              <a:pPr>
                <a:lnSpc>
                  <a:spcPct val="150000"/>
                </a:lnSpc>
              </a:pPr>
              <a:r>
                <a:rPr lang="zh-CN" altLang="en-US" sz="1200"/>
                <a:t>用户记得住你是谁，就是有人设</a:t>
              </a:r>
              <a:endParaRPr lang="en-US" altLang="zh-CN" sz="1200"/>
            </a:p>
            <a:p>
              <a:pPr>
                <a:lnSpc>
                  <a:spcPct val="150000"/>
                </a:lnSpc>
              </a:pPr>
              <a:endParaRPr lang="en-US" altLang="zh-CN" sz="1400" b="1"/>
            </a:p>
            <a:p>
              <a:pPr>
                <a:lnSpc>
                  <a:spcPct val="150000"/>
                </a:lnSpc>
              </a:pPr>
              <a:r>
                <a:rPr lang="zh-CN" altLang="en-US" sz="1400" b="1"/>
                <a:t>都有哪些人设?</a:t>
              </a:r>
              <a:endParaRPr lang="en-US" altLang="zh-CN" sz="1400" b="1"/>
            </a:p>
            <a:p>
              <a:pPr>
                <a:lnSpc>
                  <a:spcPct val="150000"/>
                </a:lnSpc>
              </a:pPr>
              <a:r>
                <a:rPr lang="zh-CN" altLang="en-US" sz="1200"/>
                <a:t>我可以是：门店店长、设计师、鉴宝师、搭配师.....</a:t>
              </a:r>
              <a:endParaRPr lang="en-US" altLang="zh-CN" sz="1200"/>
            </a:p>
            <a:p>
              <a:pPr>
                <a:lnSpc>
                  <a:spcPct val="150000"/>
                </a:lnSpc>
              </a:pPr>
              <a:endParaRPr lang="en-US" altLang="zh-CN" sz="1400" b="1"/>
            </a:p>
            <a:p>
              <a:pPr>
                <a:lnSpc>
                  <a:spcPct val="150000"/>
                </a:lnSpc>
              </a:pPr>
              <a:r>
                <a:rPr lang="zh-CN" altLang="en-US" sz="1400" b="1"/>
                <a:t>如何强化人设?</a:t>
              </a:r>
              <a:endParaRPr lang="en-US" altLang="zh-CN" sz="1400" b="1"/>
            </a:p>
            <a:p>
              <a:pPr>
                <a:lnSpc>
                  <a:spcPct val="150000"/>
                </a:lnSpc>
              </a:pPr>
              <a:r>
                <a:rPr lang="zh-CN" altLang="en-US" sz="1200"/>
                <a:t>账号主页、视频口播、直播贴片/口播强调主播身份</a:t>
              </a:r>
            </a:p>
          </p:txBody>
        </p:sp>
      </p:grpSp>
    </p:spTree>
    <p:extLst>
      <p:ext uri="{BB962C8B-B14F-4D97-AF65-F5344CB8AC3E}">
        <p14:creationId xmlns:p14="http://schemas.microsoft.com/office/powerpoint/2010/main" val="2677629519"/>
      </p:ext>
    </p:extLst>
  </p:cSld>
  <p:clrMapOvr>
    <a:masterClrMapping/>
  </p:clrMapOvr>
  <p:transition spd="slow" advClick="0" advTm="0">
    <p:comb/>
  </p:transition>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8C42D87F-3030-C289-390F-51E46B55F1E1}"/>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BAB13E85-5B18-89CF-BCD3-D2062CDF61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F68E74F0-5870-31CF-CB7F-8143DD722AAD}"/>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颜值主播</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0F1B2967-3BD7-5A46-234D-B3FB3244CBB0}"/>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52</a:t>
            </a:fld>
            <a:endParaRPr lang="zh-CN" altLang="en-US" sz="1000">
              <a:solidFill>
                <a:schemeClr val="tx1"/>
              </a:solidFill>
            </a:endParaRPr>
          </a:p>
        </p:txBody>
      </p:sp>
      <p:grpSp>
        <p:nvGrpSpPr>
          <p:cNvPr id="11" name="组合 10">
            <a:extLst>
              <a:ext uri="{FF2B5EF4-FFF2-40B4-BE49-F238E27FC236}">
                <a16:creationId xmlns:a16="http://schemas.microsoft.com/office/drawing/2014/main" id="{89824BA2-37CC-1F42-E795-01F0D66A8E8C}"/>
              </a:ext>
            </a:extLst>
          </p:cNvPr>
          <p:cNvGrpSpPr/>
          <p:nvPr/>
        </p:nvGrpSpPr>
        <p:grpSpPr>
          <a:xfrm>
            <a:off x="1194065" y="2011832"/>
            <a:ext cx="9803868" cy="3937202"/>
            <a:chOff x="1040380" y="1858268"/>
            <a:chExt cx="9803868" cy="3937202"/>
          </a:xfrm>
        </p:grpSpPr>
        <p:pic>
          <p:nvPicPr>
            <p:cNvPr id="7" name="图片 6">
              <a:extLst>
                <a:ext uri="{FF2B5EF4-FFF2-40B4-BE49-F238E27FC236}">
                  <a16:creationId xmlns:a16="http://schemas.microsoft.com/office/drawing/2014/main" id="{B9CE553D-A577-D307-AE67-E9279A90A287}"/>
                </a:ext>
              </a:extLst>
            </p:cNvPr>
            <p:cNvPicPr>
              <a:picLocks noChangeAspect="1"/>
            </p:cNvPicPr>
            <p:nvPr/>
          </p:nvPicPr>
          <p:blipFill>
            <a:blip r:embed="rId5"/>
            <a:stretch>
              <a:fillRect/>
            </a:stretch>
          </p:blipFill>
          <p:spPr>
            <a:xfrm>
              <a:off x="1040380" y="1858268"/>
              <a:ext cx="1930499" cy="3937202"/>
            </a:xfrm>
            <a:prstGeom prst="roundRect">
              <a:avLst/>
            </a:prstGeom>
          </p:spPr>
        </p:pic>
        <p:grpSp>
          <p:nvGrpSpPr>
            <p:cNvPr id="9" name="组合 8">
              <a:extLst>
                <a:ext uri="{FF2B5EF4-FFF2-40B4-BE49-F238E27FC236}">
                  <a16:creationId xmlns:a16="http://schemas.microsoft.com/office/drawing/2014/main" id="{4AE6D635-F297-C138-002B-7BD40A408BAC}"/>
                </a:ext>
              </a:extLst>
            </p:cNvPr>
            <p:cNvGrpSpPr/>
            <p:nvPr/>
          </p:nvGrpSpPr>
          <p:grpSpPr>
            <a:xfrm>
              <a:off x="6219315" y="1858268"/>
              <a:ext cx="4624933" cy="3937202"/>
              <a:chOff x="6219315" y="1858268"/>
              <a:chExt cx="4624933" cy="3937202"/>
            </a:xfrm>
          </p:grpSpPr>
          <p:sp>
            <p:nvSpPr>
              <p:cNvPr id="8" name="矩形: 圆角 7">
                <a:extLst>
                  <a:ext uri="{FF2B5EF4-FFF2-40B4-BE49-F238E27FC236}">
                    <a16:creationId xmlns:a16="http://schemas.microsoft.com/office/drawing/2014/main" id="{93A5578A-CAB7-6A22-35D0-A6F9D9530945}"/>
                  </a:ext>
                </a:extLst>
              </p:cNvPr>
              <p:cNvSpPr/>
              <p:nvPr/>
            </p:nvSpPr>
            <p:spPr>
              <a:xfrm>
                <a:off x="6219315" y="1858268"/>
                <a:ext cx="4624933"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0" name="文本框 9">
                <a:extLst>
                  <a:ext uri="{FF2B5EF4-FFF2-40B4-BE49-F238E27FC236}">
                    <a16:creationId xmlns:a16="http://schemas.microsoft.com/office/drawing/2014/main" id="{965CC27C-B307-80A0-D315-2307F03CA1D5}"/>
                  </a:ext>
                </a:extLst>
              </p:cNvPr>
              <p:cNvSpPr txBox="1"/>
              <p:nvPr/>
            </p:nvSpPr>
            <p:spPr>
              <a:xfrm>
                <a:off x="6376636" y="2714705"/>
                <a:ext cx="3912400" cy="2224327"/>
              </a:xfrm>
              <a:prstGeom prst="rect">
                <a:avLst/>
              </a:prstGeom>
              <a:noFill/>
            </p:spPr>
            <p:txBody>
              <a:bodyPr wrap="square">
                <a:spAutoFit/>
              </a:bodyPr>
              <a:lstStyle/>
              <a:p>
                <a:pPr>
                  <a:lnSpc>
                    <a:spcPct val="200000"/>
                  </a:lnSpc>
                </a:pPr>
                <a:r>
                  <a:rPr lang="zh-CN" altLang="en-US" b="1"/>
                  <a:t>主播妆容造型要与直播主题吻合</a:t>
                </a:r>
                <a:endParaRPr lang="en-US" altLang="zh-CN" b="1"/>
              </a:p>
              <a:p>
                <a:pPr marL="285750" indent="-285750">
                  <a:lnSpc>
                    <a:spcPct val="200000"/>
                  </a:lnSpc>
                  <a:buFont typeface="Arial" panose="020B0604020202020204" pitchFamily="34" charset="0"/>
                  <a:buChar char="•"/>
                </a:pPr>
                <a:r>
                  <a:rPr lang="zh-CN" altLang="en-US"/>
                  <a:t>潮流饰品</a:t>
                </a:r>
                <a:r>
                  <a:rPr lang="en-US" altLang="zh-CN"/>
                  <a:t>-</a:t>
                </a:r>
                <a:r>
                  <a:rPr lang="zh-CN" altLang="en-US"/>
                  <a:t>酷飒干净</a:t>
                </a:r>
                <a:endParaRPr lang="en-US" altLang="zh-CN"/>
              </a:p>
              <a:p>
                <a:pPr marL="285750" indent="-285750">
                  <a:lnSpc>
                    <a:spcPct val="200000"/>
                  </a:lnSpc>
                  <a:buFont typeface="Arial" panose="020B0604020202020204" pitchFamily="34" charset="0"/>
                  <a:buChar char="•"/>
                </a:pPr>
                <a:r>
                  <a:rPr lang="zh-CN" altLang="en-US"/>
                  <a:t>黄金饰品</a:t>
                </a:r>
                <a:r>
                  <a:rPr lang="en-US" altLang="zh-CN"/>
                  <a:t>-</a:t>
                </a:r>
                <a:r>
                  <a:rPr lang="zh-CN" altLang="en-US"/>
                  <a:t>贵气雍容</a:t>
                </a:r>
                <a:endParaRPr lang="en-US" altLang="zh-CN"/>
              </a:p>
              <a:p>
                <a:pPr marL="285750" indent="-285750">
                  <a:lnSpc>
                    <a:spcPct val="200000"/>
                  </a:lnSpc>
                  <a:buFont typeface="Arial" panose="020B0604020202020204" pitchFamily="34" charset="0"/>
                  <a:buChar char="•"/>
                </a:pPr>
                <a:r>
                  <a:rPr lang="zh-CN" altLang="en-US"/>
                  <a:t>玉石翡翠</a:t>
                </a:r>
                <a:r>
                  <a:rPr lang="en-US" altLang="zh-CN"/>
                  <a:t>-</a:t>
                </a:r>
                <a:r>
                  <a:rPr lang="zh-CN" altLang="en-US"/>
                  <a:t>干练优雅</a:t>
                </a:r>
              </a:p>
            </p:txBody>
          </p:sp>
        </p:grpSp>
        <p:pic>
          <p:nvPicPr>
            <p:cNvPr id="2" name="图片 1">
              <a:extLst>
                <a:ext uri="{FF2B5EF4-FFF2-40B4-BE49-F238E27FC236}">
                  <a16:creationId xmlns:a16="http://schemas.microsoft.com/office/drawing/2014/main" id="{50CF140D-0BCD-A940-6D49-E9B7DEF888C5}"/>
                </a:ext>
              </a:extLst>
            </p:cNvPr>
            <p:cNvPicPr>
              <a:picLocks noChangeAspect="1"/>
            </p:cNvPicPr>
            <p:nvPr/>
          </p:nvPicPr>
          <p:blipFill>
            <a:blip r:embed="rId6">
              <a:extLst>
                <a:ext uri="{28A0092B-C50C-407E-A947-70E740481C1C}">
                  <a14:useLocalDpi xmlns:a14="http://schemas.microsoft.com/office/drawing/2010/main" val="0"/>
                </a:ext>
              </a:extLst>
            </a:blip>
            <a:srcRect l="267" r="267"/>
            <a:stretch/>
          </p:blipFill>
          <p:spPr>
            <a:xfrm>
              <a:off x="3316155" y="1858268"/>
              <a:ext cx="1930499" cy="3937202"/>
            </a:xfrm>
            <a:prstGeom prst="roundRect">
              <a:avLst/>
            </a:prstGeom>
          </p:spPr>
        </p:pic>
      </p:grpSp>
      <p:sp>
        <p:nvSpPr>
          <p:cNvPr id="3" name="矩形: 圆角 2">
            <a:extLst>
              <a:ext uri="{FF2B5EF4-FFF2-40B4-BE49-F238E27FC236}">
                <a16:creationId xmlns:a16="http://schemas.microsoft.com/office/drawing/2014/main" id="{1997A28D-4B9A-E7DE-4D6E-B1487B23744B}"/>
              </a:ext>
            </a:extLst>
          </p:cNvPr>
          <p:cNvSpPr/>
          <p:nvPr/>
        </p:nvSpPr>
        <p:spPr>
          <a:xfrm>
            <a:off x="3271030" y="1357900"/>
            <a:ext cx="5649939" cy="450274"/>
          </a:xfrm>
          <a:prstGeom prst="roundRect">
            <a:avLst>
              <a:gd name="adj" fmla="val 50000"/>
            </a:avLst>
          </a:prstGeom>
          <a:gradFill flip="none" rotWithShape="1">
            <a:gsLst>
              <a:gs pos="0">
                <a:schemeClr val="tx2"/>
              </a:gs>
              <a:gs pos="100000">
                <a:srgbClr val="002060"/>
              </a:gs>
            </a:gsLst>
            <a:lin ang="108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600" b="1">
                <a:solidFill>
                  <a:schemeClr val="bg1"/>
                </a:solidFill>
                <a:latin typeface="Arial" panose="020B0604020202020204" pitchFamily="34" charset="0"/>
                <a:ea typeface="微软雅黑" panose="020B0503020204020204" pitchFamily="34" charset="-122"/>
              </a:rPr>
              <a:t>主播颜值越高越好，还要定期更换妆造，塑造新鲜感</a:t>
            </a:r>
          </a:p>
        </p:txBody>
      </p:sp>
    </p:spTree>
    <p:extLst>
      <p:ext uri="{BB962C8B-B14F-4D97-AF65-F5344CB8AC3E}">
        <p14:creationId xmlns:p14="http://schemas.microsoft.com/office/powerpoint/2010/main" val="2563321193"/>
      </p:ext>
    </p:extLst>
  </p:cSld>
  <p:clrMapOvr>
    <a:masterClrMapping/>
  </p:clrMapOvr>
  <p:transition spd="slow" advClick="0" advTm="0">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1EC992-876F-4792-23C9-EB9D4CAA7B70}"/>
            </a:ext>
          </a:extLst>
        </p:cNvPr>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EE955534-600A-2228-578B-59D7D6DE2241}"/>
              </a:ext>
            </a:extLst>
          </p:cNvPr>
          <p:cNvSpPr>
            <a:spLocks noGrp="1"/>
          </p:cNvSpPr>
          <p:nvPr>
            <p:ph type="sldNum" sz="quarter" idx="12"/>
          </p:nvPr>
        </p:nvSpPr>
        <p:spPr/>
        <p:txBody>
          <a:bodyPr/>
          <a:lstStyle/>
          <a:p>
            <a:fld id="{860A9ACD-59A9-4FAD-8556-D1EF2DF60A60}" type="slidenum">
              <a:rPr lang="zh-CN" altLang="en-US" smtClean="0"/>
              <a:t>53</a:t>
            </a:fld>
            <a:endParaRPr lang="zh-CN" altLang="en-US"/>
          </a:p>
        </p:txBody>
      </p:sp>
      <p:grpSp>
        <p:nvGrpSpPr>
          <p:cNvPr id="39" name="组合 38">
            <a:extLst>
              <a:ext uri="{FF2B5EF4-FFF2-40B4-BE49-F238E27FC236}">
                <a16:creationId xmlns:a16="http://schemas.microsoft.com/office/drawing/2014/main" id="{66069D1A-97A0-4C67-5E09-638AFB8528FF}"/>
              </a:ext>
            </a:extLst>
          </p:cNvPr>
          <p:cNvGrpSpPr/>
          <p:nvPr/>
        </p:nvGrpSpPr>
        <p:grpSpPr>
          <a:xfrm>
            <a:off x="918612" y="531426"/>
            <a:ext cx="10354776" cy="5632694"/>
            <a:chOff x="902522" y="531426"/>
            <a:chExt cx="10354776" cy="5632694"/>
          </a:xfrm>
        </p:grpSpPr>
        <p:sp>
          <p:nvSpPr>
            <p:cNvPr id="8" name="Shape 147">
              <a:extLst>
                <a:ext uri="{FF2B5EF4-FFF2-40B4-BE49-F238E27FC236}">
                  <a16:creationId xmlns:a16="http://schemas.microsoft.com/office/drawing/2014/main" id="{3DDDE7CA-9729-E6C4-BBA4-2E3E99FF5757}"/>
                </a:ext>
              </a:extLst>
            </p:cNvPr>
            <p:cNvSpPr/>
            <p:nvPr/>
          </p:nvSpPr>
          <p:spPr>
            <a:xfrm>
              <a:off x="5628330" y="2205520"/>
              <a:ext cx="5628968" cy="3115732"/>
            </a:xfrm>
            <a:custGeom>
              <a:avLst/>
              <a:gdLst/>
              <a:ahLst/>
              <a:cxnLst>
                <a:cxn ang="0">
                  <a:pos x="wd2" y="hd2"/>
                </a:cxn>
                <a:cxn ang="5400000">
                  <a:pos x="wd2" y="hd2"/>
                </a:cxn>
                <a:cxn ang="10800000">
                  <a:pos x="wd2" y="hd2"/>
                </a:cxn>
                <a:cxn ang="16200000">
                  <a:pos x="wd2" y="hd2"/>
                </a:cxn>
              </a:cxnLst>
              <a:rect l="0" t="0" r="r" b="b"/>
              <a:pathLst>
                <a:path w="21600" h="21600" extrusionOk="0">
                  <a:moveTo>
                    <a:pt x="6900" y="0"/>
                  </a:moveTo>
                  <a:lnTo>
                    <a:pt x="0" y="21600"/>
                  </a:lnTo>
                  <a:lnTo>
                    <a:pt x="21600" y="21600"/>
                  </a:lnTo>
                  <a:lnTo>
                    <a:pt x="21600" y="0"/>
                  </a:lnTo>
                  <a:lnTo>
                    <a:pt x="6900" y="0"/>
                  </a:lnTo>
                  <a:close/>
                </a:path>
              </a:pathLst>
            </a:custGeom>
            <a:blipFill>
              <a:blip r:embed="rId2">
                <a:extLst>
                  <a:ext uri="{28A0092B-C50C-407E-A947-70E740481C1C}">
                    <a14:useLocalDpi xmlns:a14="http://schemas.microsoft.com/office/drawing/2010/main" val="0"/>
                  </a:ext>
                </a:extLst>
              </a:blip>
              <a:stretch>
                <a:fillRect/>
              </a:stretch>
            </a:blipFill>
            <a:ln w="12700">
              <a:miter lim="400000"/>
            </a:ln>
          </p:spPr>
          <p:txBody>
            <a:bodyPr lIns="45719" rIns="45719" anchor="ctr"/>
            <a:lstStyle/>
            <a:p>
              <a:pPr>
                <a:lnSpc>
                  <a:spcPct val="150000"/>
                </a:lnSpc>
                <a:defRPr sz="600">
                  <a:solidFill>
                    <a:srgbClr val="FFFFFF"/>
                  </a:solidFill>
                  <a:latin typeface="Roboto"/>
                  <a:ea typeface="Roboto"/>
                  <a:cs typeface="Roboto"/>
                  <a:sym typeface="Roboto"/>
                </a:defRPr>
              </a:pPr>
              <a:endParaRPr sz="600" dirty="0">
                <a:solidFill>
                  <a:schemeClr val="tx2"/>
                </a:solidFill>
                <a:latin typeface="字魂59号-创粗黑" panose="00000500000000000000" pitchFamily="2" charset="-122"/>
                <a:ea typeface="字魂59号-创粗黑" panose="00000500000000000000" pitchFamily="2" charset="-122"/>
              </a:endParaRPr>
            </a:p>
          </p:txBody>
        </p:sp>
        <p:grpSp>
          <p:nvGrpSpPr>
            <p:cNvPr id="38" name="组合 37">
              <a:extLst>
                <a:ext uri="{FF2B5EF4-FFF2-40B4-BE49-F238E27FC236}">
                  <a16:creationId xmlns:a16="http://schemas.microsoft.com/office/drawing/2014/main" id="{ED51D48F-FBEB-C047-2D4B-623DE35DAB83}"/>
                </a:ext>
              </a:extLst>
            </p:cNvPr>
            <p:cNvGrpSpPr/>
            <p:nvPr/>
          </p:nvGrpSpPr>
          <p:grpSpPr>
            <a:xfrm>
              <a:off x="902522" y="531426"/>
              <a:ext cx="5105547" cy="5632694"/>
              <a:chOff x="902522" y="531426"/>
              <a:chExt cx="5105547" cy="5632694"/>
            </a:xfrm>
          </p:grpSpPr>
          <p:sp>
            <p:nvSpPr>
              <p:cNvPr id="33" name="任意多边形: 形状 32">
                <a:extLst>
                  <a:ext uri="{FF2B5EF4-FFF2-40B4-BE49-F238E27FC236}">
                    <a16:creationId xmlns:a16="http://schemas.microsoft.com/office/drawing/2014/main" id="{345D8F04-F0E3-41DC-D080-1031C7FF873F}"/>
                  </a:ext>
                </a:extLst>
              </p:cNvPr>
              <p:cNvSpPr/>
              <p:nvPr/>
            </p:nvSpPr>
            <p:spPr>
              <a:xfrm rot="1806103">
                <a:off x="902522" y="531426"/>
                <a:ext cx="5105547" cy="5632694"/>
              </a:xfrm>
              <a:custGeom>
                <a:avLst/>
                <a:gdLst>
                  <a:gd name="connsiteX0" fmla="*/ 73238 w 5105547"/>
                  <a:gd name="connsiteY0" fmla="*/ 2917329 h 5632694"/>
                  <a:gd name="connsiteX1" fmla="*/ 5105547 w 5105547"/>
                  <a:gd name="connsiteY1" fmla="*/ 0 h 5632694"/>
                  <a:gd name="connsiteX2" fmla="*/ 5105547 w 5105547"/>
                  <a:gd name="connsiteY2" fmla="*/ 3601434 h 5632694"/>
                  <a:gd name="connsiteX3" fmla="*/ 1635891 w 5105547"/>
                  <a:gd name="connsiteY3" fmla="*/ 5612862 h 5632694"/>
                  <a:gd name="connsiteX4" fmla="*/ 1435160 w 5105547"/>
                  <a:gd name="connsiteY4" fmla="*/ 5559458 h 5632694"/>
                  <a:gd name="connsiteX5" fmla="*/ 19833 w 5105547"/>
                  <a:gd name="connsiteY5" fmla="*/ 3118060 h 5632694"/>
                  <a:gd name="connsiteX6" fmla="*/ 73238 w 5105547"/>
                  <a:gd name="connsiteY6" fmla="*/ 2917329 h 5632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5547" h="5632694">
                    <a:moveTo>
                      <a:pt x="73238" y="2917329"/>
                    </a:moveTo>
                    <a:lnTo>
                      <a:pt x="5105547" y="0"/>
                    </a:lnTo>
                    <a:lnTo>
                      <a:pt x="5105547" y="3601434"/>
                    </a:lnTo>
                    <a:lnTo>
                      <a:pt x="1635891" y="5612862"/>
                    </a:lnTo>
                    <a:cubicBezTo>
                      <a:pt x="1565714" y="5653545"/>
                      <a:pt x="1475843" y="5629635"/>
                      <a:pt x="1435160" y="5559458"/>
                    </a:cubicBezTo>
                    <a:lnTo>
                      <a:pt x="19833" y="3118060"/>
                    </a:lnTo>
                    <a:cubicBezTo>
                      <a:pt x="-20850" y="3047883"/>
                      <a:pt x="3060" y="2958012"/>
                      <a:pt x="73238" y="2917329"/>
                    </a:cubicBezTo>
                    <a:close/>
                  </a:path>
                </a:pathLst>
              </a:custGeom>
              <a:solidFill>
                <a:schemeClr val="bg1">
                  <a:lumMod val="95000"/>
                  <a:alpha val="51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5" name="文本框 34">
                <a:extLst>
                  <a:ext uri="{FF2B5EF4-FFF2-40B4-BE49-F238E27FC236}">
                    <a16:creationId xmlns:a16="http://schemas.microsoft.com/office/drawing/2014/main" id="{3D4E1AA2-4D7C-AA4C-4D7B-3B3636C6B90B}"/>
                  </a:ext>
                </a:extLst>
              </p:cNvPr>
              <p:cNvSpPr txBox="1"/>
              <p:nvPr/>
            </p:nvSpPr>
            <p:spPr>
              <a:xfrm>
                <a:off x="1582750" y="3429000"/>
                <a:ext cx="4045580" cy="806888"/>
              </a:xfrm>
              <a:prstGeom prst="rect">
                <a:avLst/>
              </a:prstGeom>
              <a:noFill/>
            </p:spPr>
            <p:txBody>
              <a:bodyPr wrap="square">
                <a:spAutoFit/>
              </a:bodyPr>
              <a:lstStyle/>
              <a:p>
                <a:r>
                  <a:rPr lang="zh-CN" altLang="en-US" sz="2000" b="1">
                    <a:solidFill>
                      <a:schemeClr val="bg2">
                        <a:lumMod val="25000"/>
                      </a:schemeClr>
                    </a:solidFill>
                  </a:rPr>
                  <a:t>推什么：</a:t>
                </a:r>
                <a:endParaRPr lang="en-US" altLang="zh-CN" sz="2000" b="1">
                  <a:solidFill>
                    <a:schemeClr val="bg2">
                      <a:lumMod val="25000"/>
                    </a:schemeClr>
                  </a:solidFill>
                </a:endParaRPr>
              </a:p>
              <a:p>
                <a:pPr>
                  <a:lnSpc>
                    <a:spcPct val="150000"/>
                  </a:lnSpc>
                </a:pPr>
                <a:r>
                  <a:rPr lang="zh-CN" altLang="en-US" sz="2000" b="1">
                    <a:solidFill>
                      <a:schemeClr val="bg2">
                        <a:lumMod val="25000"/>
                      </a:schemeClr>
                    </a:solidFill>
                  </a:rPr>
                  <a:t>商品有噱头，业绩不用愁！</a:t>
                </a:r>
              </a:p>
            </p:txBody>
          </p:sp>
          <p:sp>
            <p:nvSpPr>
              <p:cNvPr id="37" name="文本框 36">
                <a:extLst>
                  <a:ext uri="{FF2B5EF4-FFF2-40B4-BE49-F238E27FC236}">
                    <a16:creationId xmlns:a16="http://schemas.microsoft.com/office/drawing/2014/main" id="{645F2596-D4BF-8397-FD7D-6C5A368CFDE2}"/>
                  </a:ext>
                </a:extLst>
              </p:cNvPr>
              <p:cNvSpPr txBox="1"/>
              <p:nvPr/>
            </p:nvSpPr>
            <p:spPr>
              <a:xfrm>
                <a:off x="1582750" y="2702986"/>
                <a:ext cx="3415039" cy="523220"/>
              </a:xfrm>
              <a:prstGeom prst="rect">
                <a:avLst/>
              </a:prstGeom>
              <a:noFill/>
            </p:spPr>
            <p:txBody>
              <a:bodyPr wrap="square">
                <a:spAutoFit/>
              </a:bodyPr>
              <a:lstStyle/>
              <a:p>
                <a:r>
                  <a:rPr lang="zh-CN" altLang="en-US" sz="2800" b="1">
                    <a:solidFill>
                      <a:schemeClr val="tx2"/>
                    </a:solidFill>
                  </a:rPr>
                  <a:t>秘籍五</a:t>
                </a:r>
                <a:endParaRPr lang="en-US" altLang="zh-CN" sz="2800" b="1">
                  <a:solidFill>
                    <a:schemeClr val="tx2"/>
                  </a:solidFill>
                </a:endParaRPr>
              </a:p>
            </p:txBody>
          </p:sp>
        </p:grpSp>
      </p:grpSp>
    </p:spTree>
    <p:extLst>
      <p:ext uri="{BB962C8B-B14F-4D97-AF65-F5344CB8AC3E}">
        <p14:creationId xmlns:p14="http://schemas.microsoft.com/office/powerpoint/2010/main" val="3184463283"/>
      </p:ext>
    </p:extLst>
  </p:cSld>
  <p:clrMapOvr>
    <a:masterClrMapping/>
  </p:clrMapOvr>
  <p:transition spd="slow" advClick="0" advTm="0">
    <p:comb/>
  </p:transition>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F566EDF1-BF9C-7463-3D19-B3FBB14C72B5}"/>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9508EA95-23A0-3CAE-F1BB-27570C67C8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ED20383A-ACAE-B202-12AC-92A9D1494DC4}"/>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给商品找到“买点”，让用户有下单的理由</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7EFF6F64-FAAD-098D-C072-01C731C1F4D3}"/>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54</a:t>
            </a:fld>
            <a:endParaRPr lang="zh-CN" altLang="en-US" sz="1000">
              <a:solidFill>
                <a:schemeClr val="tx1"/>
              </a:solidFill>
            </a:endParaRPr>
          </a:p>
        </p:txBody>
      </p:sp>
      <p:grpSp>
        <p:nvGrpSpPr>
          <p:cNvPr id="2" name="组合 1">
            <a:extLst>
              <a:ext uri="{FF2B5EF4-FFF2-40B4-BE49-F238E27FC236}">
                <a16:creationId xmlns:a16="http://schemas.microsoft.com/office/drawing/2014/main" id="{AB90548D-656D-0A0B-DAA7-65A45EF45CF1}"/>
              </a:ext>
            </a:extLst>
          </p:cNvPr>
          <p:cNvGrpSpPr/>
          <p:nvPr/>
        </p:nvGrpSpPr>
        <p:grpSpPr>
          <a:xfrm>
            <a:off x="788757" y="1786919"/>
            <a:ext cx="10839015" cy="3615525"/>
            <a:chOff x="788757" y="1786919"/>
            <a:chExt cx="10839015" cy="3615525"/>
          </a:xfrm>
        </p:grpSpPr>
        <p:grpSp>
          <p:nvGrpSpPr>
            <p:cNvPr id="3" name="组合 2">
              <a:extLst>
                <a:ext uri="{FF2B5EF4-FFF2-40B4-BE49-F238E27FC236}">
                  <a16:creationId xmlns:a16="http://schemas.microsoft.com/office/drawing/2014/main" id="{041613B9-F649-C875-8095-55B658311810}"/>
                </a:ext>
              </a:extLst>
            </p:cNvPr>
            <p:cNvGrpSpPr/>
            <p:nvPr/>
          </p:nvGrpSpPr>
          <p:grpSpPr>
            <a:xfrm>
              <a:off x="7797487" y="2238723"/>
              <a:ext cx="3727763" cy="2481393"/>
              <a:chOff x="7307235" y="3174063"/>
              <a:chExt cx="3727763" cy="2481393"/>
            </a:xfrm>
          </p:grpSpPr>
          <p:sp>
            <p:nvSpPr>
              <p:cNvPr id="27" name="文本框 26">
                <a:extLst>
                  <a:ext uri="{FF2B5EF4-FFF2-40B4-BE49-F238E27FC236}">
                    <a16:creationId xmlns:a16="http://schemas.microsoft.com/office/drawing/2014/main" id="{B7A1C900-D6A7-7EA8-ACE2-3F5E22F63DFB}"/>
                  </a:ext>
                </a:extLst>
              </p:cNvPr>
              <p:cNvSpPr txBox="1"/>
              <p:nvPr/>
            </p:nvSpPr>
            <p:spPr>
              <a:xfrm>
                <a:off x="7307235" y="3174063"/>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近期爆款</a:t>
                </a:r>
                <a:r>
                  <a:rPr lang="en-US" altLang="zh-CN" sz="2000" b="1">
                    <a:latin typeface="Arial" panose="020B0604020202020204" pitchFamily="34" charset="0"/>
                    <a:ea typeface="微软雅黑" panose="020B0503020204020204" pitchFamily="34" charset="-122"/>
                  </a:rPr>
                  <a:t>-</a:t>
                </a:r>
                <a:r>
                  <a:rPr lang="zh-CN" altLang="en-US" sz="2000" b="1">
                    <a:latin typeface="Arial" panose="020B0604020202020204" pitchFamily="34" charset="0"/>
                    <a:ea typeface="微软雅黑" panose="020B0503020204020204" pitchFamily="34" charset="-122"/>
                  </a:rPr>
                  <a:t>流行</a:t>
                </a:r>
                <a:endParaRPr lang="zh-CN" altLang="en-US" sz="2000" b="1" dirty="0">
                  <a:latin typeface="Arial" panose="020B0604020202020204" pitchFamily="34" charset="0"/>
                  <a:ea typeface="微软雅黑" panose="020B0503020204020204" pitchFamily="34" charset="-122"/>
                </a:endParaRPr>
              </a:p>
            </p:txBody>
          </p:sp>
          <p:sp>
            <p:nvSpPr>
              <p:cNvPr id="29" name="文本框 28">
                <a:extLst>
                  <a:ext uri="{FF2B5EF4-FFF2-40B4-BE49-F238E27FC236}">
                    <a16:creationId xmlns:a16="http://schemas.microsoft.com/office/drawing/2014/main" id="{B818239F-CDD6-7A67-20E6-19EECD42126B}"/>
                  </a:ext>
                </a:extLst>
              </p:cNvPr>
              <p:cNvSpPr txBox="1"/>
              <p:nvPr/>
            </p:nvSpPr>
            <p:spPr>
              <a:xfrm>
                <a:off x="7307235" y="5253165"/>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明星同款或</a:t>
                </a:r>
                <a:r>
                  <a:rPr lang="en-US" altLang="zh-CN" sz="2000" b="1">
                    <a:latin typeface="Arial" panose="020B0604020202020204" pitchFamily="34" charset="0"/>
                    <a:ea typeface="微软雅黑" panose="020B0503020204020204" pitchFamily="34" charset="-122"/>
                  </a:rPr>
                  <a:t>IP</a:t>
                </a:r>
                <a:r>
                  <a:rPr lang="zh-CN" altLang="en-US" sz="2000" b="1">
                    <a:latin typeface="Arial" panose="020B0604020202020204" pitchFamily="34" charset="0"/>
                    <a:ea typeface="微软雅黑" panose="020B0503020204020204" pitchFamily="34" charset="-122"/>
                  </a:rPr>
                  <a:t>联名款</a:t>
                </a:r>
                <a:r>
                  <a:rPr lang="en-US" altLang="zh-CN" sz="2000" b="1">
                    <a:latin typeface="Arial" panose="020B0604020202020204" pitchFamily="34" charset="0"/>
                    <a:ea typeface="微软雅黑" panose="020B0503020204020204" pitchFamily="34" charset="-122"/>
                  </a:rPr>
                  <a:t>-</a:t>
                </a:r>
                <a:r>
                  <a:rPr lang="zh-CN" altLang="en-US" sz="2000" b="1">
                    <a:latin typeface="Arial" panose="020B0604020202020204" pitchFamily="34" charset="0"/>
                    <a:ea typeface="微软雅黑" panose="020B0503020204020204" pitchFamily="34" charset="-122"/>
                  </a:rPr>
                  <a:t>认同</a:t>
                </a:r>
                <a:endParaRPr lang="zh-CN" altLang="en-US" sz="2000" b="1" dirty="0">
                  <a:latin typeface="Arial" panose="020B0604020202020204" pitchFamily="34" charset="0"/>
                  <a:ea typeface="微软雅黑" panose="020B0503020204020204" pitchFamily="34" charset="-122"/>
                </a:endParaRPr>
              </a:p>
            </p:txBody>
          </p:sp>
        </p:grpSp>
        <p:grpSp>
          <p:nvGrpSpPr>
            <p:cNvPr id="7" name="组合 6">
              <a:extLst>
                <a:ext uri="{FF2B5EF4-FFF2-40B4-BE49-F238E27FC236}">
                  <a16:creationId xmlns:a16="http://schemas.microsoft.com/office/drawing/2014/main" id="{7CE529EE-7E13-E54F-8064-73FB131651A0}"/>
                </a:ext>
              </a:extLst>
            </p:cNvPr>
            <p:cNvGrpSpPr/>
            <p:nvPr/>
          </p:nvGrpSpPr>
          <p:grpSpPr>
            <a:xfrm>
              <a:off x="788757" y="3894731"/>
              <a:ext cx="4865167" cy="1507713"/>
              <a:chOff x="788757" y="3894731"/>
              <a:chExt cx="4865167" cy="1507713"/>
            </a:xfrm>
          </p:grpSpPr>
          <p:sp>
            <p:nvSpPr>
              <p:cNvPr id="22" name="椭圆 21">
                <a:extLst>
                  <a:ext uri="{FF2B5EF4-FFF2-40B4-BE49-F238E27FC236}">
                    <a16:creationId xmlns:a16="http://schemas.microsoft.com/office/drawing/2014/main" id="{83175959-4F37-EED9-4424-97BFCAF8E0B0}"/>
                  </a:ext>
                </a:extLst>
              </p:cNvPr>
              <p:cNvSpPr/>
              <p:nvPr/>
            </p:nvSpPr>
            <p:spPr>
              <a:xfrm>
                <a:off x="894814" y="4049447"/>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23" name="文本框 22">
                <a:extLst>
                  <a:ext uri="{FF2B5EF4-FFF2-40B4-BE49-F238E27FC236}">
                    <a16:creationId xmlns:a16="http://schemas.microsoft.com/office/drawing/2014/main" id="{F153BD7D-E786-D240-D079-02E42234C236}"/>
                  </a:ext>
                </a:extLst>
              </p:cNvPr>
              <p:cNvSpPr txBox="1"/>
              <p:nvPr/>
            </p:nvSpPr>
            <p:spPr>
              <a:xfrm>
                <a:off x="1796523" y="4278840"/>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清仓福利</a:t>
                </a:r>
                <a:r>
                  <a:rPr lang="en-US" altLang="zh-CN" sz="2000" b="1">
                    <a:latin typeface="Arial" panose="020B0604020202020204" pitchFamily="34" charset="0"/>
                    <a:ea typeface="微软雅黑" panose="020B0503020204020204" pitchFamily="34" charset="-122"/>
                  </a:rPr>
                  <a:t>-</a:t>
                </a:r>
                <a:r>
                  <a:rPr lang="zh-CN" altLang="en-US" sz="2000" b="1">
                    <a:latin typeface="Arial" panose="020B0604020202020204" pitchFamily="34" charset="0"/>
                    <a:ea typeface="微软雅黑" panose="020B0503020204020204" pitchFamily="34" charset="-122"/>
                  </a:rPr>
                  <a:t>捡漏</a:t>
                </a:r>
                <a:endParaRPr lang="en-US" altLang="zh-CN" sz="2000" b="1" dirty="0">
                  <a:latin typeface="Arial" panose="020B0604020202020204" pitchFamily="34" charset="0"/>
                  <a:ea typeface="微软雅黑" panose="020B0503020204020204" pitchFamily="34" charset="-122"/>
                </a:endParaRPr>
              </a:p>
            </p:txBody>
          </p:sp>
          <p:sp>
            <p:nvSpPr>
              <p:cNvPr id="25" name="矩形: 圆角 24">
                <a:extLst>
                  <a:ext uri="{FF2B5EF4-FFF2-40B4-BE49-F238E27FC236}">
                    <a16:creationId xmlns:a16="http://schemas.microsoft.com/office/drawing/2014/main" id="{8B1FB08C-B42D-9C8A-7EFA-8E88CB895F1C}"/>
                  </a:ext>
                </a:extLst>
              </p:cNvPr>
              <p:cNvSpPr/>
              <p:nvPr/>
            </p:nvSpPr>
            <p:spPr>
              <a:xfrm>
                <a:off x="788757" y="3894731"/>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6" name="图形 25">
                <a:extLst>
                  <a:ext uri="{FF2B5EF4-FFF2-40B4-BE49-F238E27FC236}">
                    <a16:creationId xmlns:a16="http://schemas.microsoft.com/office/drawing/2014/main" id="{4466CDA8-C538-F7DD-77F4-54BEBB3C9FA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1223" y="4218824"/>
                <a:ext cx="463954" cy="463954"/>
              </a:xfrm>
              <a:prstGeom prst="rect">
                <a:avLst/>
              </a:prstGeom>
            </p:spPr>
          </p:pic>
        </p:grpSp>
        <p:grpSp>
          <p:nvGrpSpPr>
            <p:cNvPr id="8" name="组合 7">
              <a:extLst>
                <a:ext uri="{FF2B5EF4-FFF2-40B4-BE49-F238E27FC236}">
                  <a16:creationId xmlns:a16="http://schemas.microsoft.com/office/drawing/2014/main" id="{63757BA8-2F6C-A6CD-42EA-7819C2232723}"/>
                </a:ext>
              </a:extLst>
            </p:cNvPr>
            <p:cNvGrpSpPr/>
            <p:nvPr/>
          </p:nvGrpSpPr>
          <p:grpSpPr>
            <a:xfrm>
              <a:off x="788757" y="1786919"/>
              <a:ext cx="4865167" cy="1507713"/>
              <a:chOff x="788757" y="1786919"/>
              <a:chExt cx="4865167" cy="1507713"/>
            </a:xfrm>
          </p:grpSpPr>
          <p:sp>
            <p:nvSpPr>
              <p:cNvPr id="17" name="椭圆 16">
                <a:extLst>
                  <a:ext uri="{FF2B5EF4-FFF2-40B4-BE49-F238E27FC236}">
                    <a16:creationId xmlns:a16="http://schemas.microsoft.com/office/drawing/2014/main" id="{AD98BA69-DF55-34D7-7092-A7FBD0CC9688}"/>
                  </a:ext>
                </a:extLst>
              </p:cNvPr>
              <p:cNvSpPr/>
              <p:nvPr/>
            </p:nvSpPr>
            <p:spPr>
              <a:xfrm>
                <a:off x="894813" y="1970345"/>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8" name="文本框 17">
                <a:extLst>
                  <a:ext uri="{FF2B5EF4-FFF2-40B4-BE49-F238E27FC236}">
                    <a16:creationId xmlns:a16="http://schemas.microsoft.com/office/drawing/2014/main" id="{4F377015-D1FB-C673-FA9B-1CCA274D1221}"/>
                  </a:ext>
                </a:extLst>
              </p:cNvPr>
              <p:cNvSpPr txBox="1"/>
              <p:nvPr/>
            </p:nvSpPr>
            <p:spPr>
              <a:xfrm>
                <a:off x="1796523" y="2199738"/>
                <a:ext cx="3727763" cy="402291"/>
              </a:xfrm>
              <a:prstGeom prst="rect">
                <a:avLst/>
              </a:prstGeom>
              <a:noFill/>
            </p:spPr>
            <p:txBody>
              <a:bodyPr wrap="square" lIns="90000" tIns="46800" rIns="90000" bIns="46800" rtlCol="0" anchor="ctr" anchorCtr="0">
                <a:spAutoFit/>
              </a:bodyPr>
              <a:lstStyle/>
              <a:p>
                <a:r>
                  <a:rPr lang="zh-CN" altLang="en-US" sz="2000" b="1">
                    <a:latin typeface="Arial" panose="020B0604020202020204" pitchFamily="34" charset="0"/>
                    <a:ea typeface="微软雅黑" panose="020B0503020204020204" pitchFamily="34" charset="-122"/>
                  </a:rPr>
                  <a:t>限量新款</a:t>
                </a:r>
                <a:r>
                  <a:rPr lang="en-US" altLang="zh-CN" sz="2000" b="1">
                    <a:latin typeface="Arial" panose="020B0604020202020204" pitchFamily="34" charset="0"/>
                    <a:ea typeface="微软雅黑" panose="020B0503020204020204" pitchFamily="34" charset="-122"/>
                  </a:rPr>
                  <a:t>-</a:t>
                </a:r>
                <a:r>
                  <a:rPr lang="zh-CN" altLang="en-US" sz="2000" b="1">
                    <a:latin typeface="Arial" panose="020B0604020202020204" pitchFamily="34" charset="0"/>
                    <a:ea typeface="微软雅黑" panose="020B0503020204020204" pitchFamily="34" charset="-122"/>
                  </a:rPr>
                  <a:t>稀缺</a:t>
                </a:r>
                <a:endParaRPr lang="en-US" altLang="zh-CN" sz="2000" b="1" dirty="0">
                  <a:latin typeface="Arial" panose="020B0604020202020204" pitchFamily="34" charset="0"/>
                  <a:ea typeface="微软雅黑" panose="020B0503020204020204" pitchFamily="34" charset="-122"/>
                </a:endParaRPr>
              </a:p>
            </p:txBody>
          </p:sp>
          <p:sp>
            <p:nvSpPr>
              <p:cNvPr id="20" name="矩形: 圆角 19">
                <a:extLst>
                  <a:ext uri="{FF2B5EF4-FFF2-40B4-BE49-F238E27FC236}">
                    <a16:creationId xmlns:a16="http://schemas.microsoft.com/office/drawing/2014/main" id="{5DDEC3EA-691B-5037-9949-90156E46C2E6}"/>
                  </a:ext>
                </a:extLst>
              </p:cNvPr>
              <p:cNvSpPr/>
              <p:nvPr/>
            </p:nvSpPr>
            <p:spPr>
              <a:xfrm>
                <a:off x="788757"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形 20">
                <a:extLst>
                  <a:ext uri="{FF2B5EF4-FFF2-40B4-BE49-F238E27FC236}">
                    <a16:creationId xmlns:a16="http://schemas.microsoft.com/office/drawing/2014/main" id="{B4E314B2-EE26-F75A-4115-0F89D4000C5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41223" y="2101866"/>
                <a:ext cx="502829" cy="502829"/>
              </a:xfrm>
              <a:prstGeom prst="rect">
                <a:avLst/>
              </a:prstGeom>
            </p:spPr>
          </p:pic>
        </p:grpSp>
        <p:grpSp>
          <p:nvGrpSpPr>
            <p:cNvPr id="9" name="组合 8">
              <a:extLst>
                <a:ext uri="{FF2B5EF4-FFF2-40B4-BE49-F238E27FC236}">
                  <a16:creationId xmlns:a16="http://schemas.microsoft.com/office/drawing/2014/main" id="{FDBB6A95-17DF-9C20-4A03-C096A5A983FF}"/>
                </a:ext>
              </a:extLst>
            </p:cNvPr>
            <p:cNvGrpSpPr/>
            <p:nvPr/>
          </p:nvGrpSpPr>
          <p:grpSpPr>
            <a:xfrm>
              <a:off x="6762605" y="3894731"/>
              <a:ext cx="4865167" cy="1507713"/>
              <a:chOff x="6762605" y="3894731"/>
              <a:chExt cx="4865167" cy="1507713"/>
            </a:xfrm>
          </p:grpSpPr>
          <p:sp>
            <p:nvSpPr>
              <p:cNvPr id="14" name="椭圆 13">
                <a:extLst>
                  <a:ext uri="{FF2B5EF4-FFF2-40B4-BE49-F238E27FC236}">
                    <a16:creationId xmlns:a16="http://schemas.microsoft.com/office/drawing/2014/main" id="{69E9761E-FE24-D564-BADC-E5AD646AEF8F}"/>
                  </a:ext>
                </a:extLst>
              </p:cNvPr>
              <p:cNvSpPr/>
              <p:nvPr/>
            </p:nvSpPr>
            <p:spPr>
              <a:xfrm>
                <a:off x="6895779" y="4049447"/>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5" name="矩形: 圆角 14">
                <a:extLst>
                  <a:ext uri="{FF2B5EF4-FFF2-40B4-BE49-F238E27FC236}">
                    <a16:creationId xmlns:a16="http://schemas.microsoft.com/office/drawing/2014/main" id="{66C1930A-D427-6881-4B67-D56ADCC19721}"/>
                  </a:ext>
                </a:extLst>
              </p:cNvPr>
              <p:cNvSpPr/>
              <p:nvPr/>
            </p:nvSpPr>
            <p:spPr>
              <a:xfrm>
                <a:off x="6762605" y="3894731"/>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形 15">
                <a:extLst>
                  <a:ext uri="{FF2B5EF4-FFF2-40B4-BE49-F238E27FC236}">
                    <a16:creationId xmlns:a16="http://schemas.microsoft.com/office/drawing/2014/main" id="{5469E77C-8F72-A393-3300-659BEC33957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019270" y="4218824"/>
                <a:ext cx="540235" cy="540235"/>
              </a:xfrm>
              <a:prstGeom prst="rect">
                <a:avLst/>
              </a:prstGeom>
            </p:spPr>
          </p:pic>
        </p:grpSp>
        <p:grpSp>
          <p:nvGrpSpPr>
            <p:cNvPr id="10" name="组合 9">
              <a:extLst>
                <a:ext uri="{FF2B5EF4-FFF2-40B4-BE49-F238E27FC236}">
                  <a16:creationId xmlns:a16="http://schemas.microsoft.com/office/drawing/2014/main" id="{AAF667E5-CF6E-C3C3-772A-FADAC3991955}"/>
                </a:ext>
              </a:extLst>
            </p:cNvPr>
            <p:cNvGrpSpPr/>
            <p:nvPr/>
          </p:nvGrpSpPr>
          <p:grpSpPr>
            <a:xfrm>
              <a:off x="6762605" y="1786919"/>
              <a:ext cx="4865167" cy="1507713"/>
              <a:chOff x="6762605" y="1786919"/>
              <a:chExt cx="4865167" cy="1507713"/>
            </a:xfrm>
          </p:grpSpPr>
          <p:sp>
            <p:nvSpPr>
              <p:cNvPr id="11" name="椭圆 10">
                <a:extLst>
                  <a:ext uri="{FF2B5EF4-FFF2-40B4-BE49-F238E27FC236}">
                    <a16:creationId xmlns:a16="http://schemas.microsoft.com/office/drawing/2014/main" id="{F6931EAA-4CBF-6979-CF52-407B6D960739}"/>
                  </a:ext>
                </a:extLst>
              </p:cNvPr>
              <p:cNvSpPr/>
              <p:nvPr/>
            </p:nvSpPr>
            <p:spPr>
              <a:xfrm>
                <a:off x="6895779" y="1969719"/>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2" name="矩形: 圆角 11">
                <a:extLst>
                  <a:ext uri="{FF2B5EF4-FFF2-40B4-BE49-F238E27FC236}">
                    <a16:creationId xmlns:a16="http://schemas.microsoft.com/office/drawing/2014/main" id="{9D877015-8A01-CCA6-E8AC-5A3E0D0446A3}"/>
                  </a:ext>
                </a:extLst>
              </p:cNvPr>
              <p:cNvSpPr/>
              <p:nvPr/>
            </p:nvSpPr>
            <p:spPr>
              <a:xfrm>
                <a:off x="6762605"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形 12">
                <a:extLst>
                  <a:ext uri="{FF2B5EF4-FFF2-40B4-BE49-F238E27FC236}">
                    <a16:creationId xmlns:a16="http://schemas.microsoft.com/office/drawing/2014/main" id="{B4BF59AC-3C22-4528-3A03-D1927244DFB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13355" y="2128091"/>
                <a:ext cx="546150" cy="546150"/>
              </a:xfrm>
              <a:prstGeom prst="rect">
                <a:avLst/>
              </a:prstGeom>
            </p:spPr>
          </p:pic>
        </p:grpSp>
      </p:grpSp>
    </p:spTree>
    <p:extLst>
      <p:ext uri="{BB962C8B-B14F-4D97-AF65-F5344CB8AC3E}">
        <p14:creationId xmlns:p14="http://schemas.microsoft.com/office/powerpoint/2010/main" val="325655601"/>
      </p:ext>
    </p:extLst>
  </p:cSld>
  <p:clrMapOvr>
    <a:masterClrMapping/>
  </p:clrMapOvr>
  <p:transition spd="slow" advClick="0" advTm="0">
    <p:comb/>
  </p:transition>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9988274A-CC1E-833A-4FD6-C2C710A22404}"/>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26D7BB18-697F-9A07-F45F-2065433C0C7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17964EE-836F-85F5-F94B-B1C0A2F67C1A}"/>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限量新款</a:t>
            </a:r>
            <a:r>
              <a:rPr lang="en-US" altLang="zh-CN" sz="2800" b="1">
                <a:latin typeface="Arial" panose="020B0604020202020204" pitchFamily="34" charset="0"/>
                <a:ea typeface="微软雅黑" panose="020B0503020204020204" pitchFamily="34" charset="-122"/>
              </a:rPr>
              <a:t>-</a:t>
            </a:r>
            <a:r>
              <a:rPr lang="zh-CN" altLang="en-US" sz="2800" b="1">
                <a:latin typeface="Arial" panose="020B0604020202020204" pitchFamily="34" charset="0"/>
                <a:ea typeface="微软雅黑" panose="020B0503020204020204" pitchFamily="34" charset="-122"/>
              </a:rPr>
              <a:t>稀缺</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2A0982B1-BFBD-5AA2-42E5-8B8B328F6B65}"/>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55</a:t>
            </a:fld>
            <a:endParaRPr lang="zh-CN" altLang="en-US" sz="1000">
              <a:solidFill>
                <a:schemeClr val="tx1"/>
              </a:solidFill>
            </a:endParaRPr>
          </a:p>
        </p:txBody>
      </p:sp>
      <p:sp>
        <p:nvSpPr>
          <p:cNvPr id="2" name="矩形: 圆角 1">
            <a:extLst>
              <a:ext uri="{FF2B5EF4-FFF2-40B4-BE49-F238E27FC236}">
                <a16:creationId xmlns:a16="http://schemas.microsoft.com/office/drawing/2014/main" id="{7B663F52-6263-0B51-AC14-57C73D06DDE7}"/>
              </a:ext>
            </a:extLst>
          </p:cNvPr>
          <p:cNvSpPr/>
          <p:nvPr/>
        </p:nvSpPr>
        <p:spPr>
          <a:xfrm>
            <a:off x="3636661" y="1858268"/>
            <a:ext cx="6589263"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 name="文本框 2">
            <a:extLst>
              <a:ext uri="{FF2B5EF4-FFF2-40B4-BE49-F238E27FC236}">
                <a16:creationId xmlns:a16="http://schemas.microsoft.com/office/drawing/2014/main" id="{D72BF65C-A3D5-5F6F-954D-40CCC840D91B}"/>
              </a:ext>
            </a:extLst>
          </p:cNvPr>
          <p:cNvSpPr txBox="1"/>
          <p:nvPr/>
        </p:nvSpPr>
        <p:spPr>
          <a:xfrm>
            <a:off x="4191873" y="2317868"/>
            <a:ext cx="5685044" cy="1987404"/>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a:t>往往与大促、传统节日相结合，推出特别符合用户场景需求的定制款。</a:t>
            </a:r>
            <a:endParaRPr lang="en-US" altLang="zh-CN" sz="1600"/>
          </a:p>
          <a:p>
            <a:pPr marL="285750" indent="-285750">
              <a:lnSpc>
                <a:spcPct val="200000"/>
              </a:lnSpc>
              <a:buFont typeface="Arial" panose="020B0604020202020204" pitchFamily="34" charset="0"/>
              <a:buChar char="•"/>
            </a:pPr>
            <a:r>
              <a:rPr lang="zh-CN" altLang="en-US" sz="1600"/>
              <a:t>在黄金彩宝的链接和商品主图以及主播话术中都应该提及专属属性。</a:t>
            </a:r>
          </a:p>
        </p:txBody>
      </p:sp>
      <p:pic>
        <p:nvPicPr>
          <p:cNvPr id="9" name="图片 8">
            <a:extLst>
              <a:ext uri="{FF2B5EF4-FFF2-40B4-BE49-F238E27FC236}">
                <a16:creationId xmlns:a16="http://schemas.microsoft.com/office/drawing/2014/main" id="{C752BAAA-9B81-FB5E-5508-C0BDD19E71BE}"/>
              </a:ext>
            </a:extLst>
          </p:cNvPr>
          <p:cNvPicPr>
            <a:picLocks noChangeAspect="1"/>
          </p:cNvPicPr>
          <p:nvPr/>
        </p:nvPicPr>
        <p:blipFill>
          <a:blip r:embed="rId5">
            <a:extLst>
              <a:ext uri="{28A0092B-C50C-407E-A947-70E740481C1C}">
                <a14:useLocalDpi xmlns:a14="http://schemas.microsoft.com/office/drawing/2010/main" val="0"/>
              </a:ext>
            </a:extLst>
          </a:blip>
          <a:srcRect l="134" r="134"/>
          <a:stretch/>
        </p:blipFill>
        <p:spPr>
          <a:xfrm>
            <a:off x="1040380" y="1858268"/>
            <a:ext cx="1930499" cy="3937202"/>
          </a:xfrm>
          <a:prstGeom prst="roundRect">
            <a:avLst/>
          </a:prstGeom>
        </p:spPr>
      </p:pic>
    </p:spTree>
    <p:extLst>
      <p:ext uri="{BB962C8B-B14F-4D97-AF65-F5344CB8AC3E}">
        <p14:creationId xmlns:p14="http://schemas.microsoft.com/office/powerpoint/2010/main" val="966308512"/>
      </p:ext>
    </p:extLst>
  </p:cSld>
  <p:clrMapOvr>
    <a:masterClrMapping/>
  </p:clrMapOvr>
  <p:transition spd="slow" advClick="0" advTm="0">
    <p:comb/>
  </p:transition>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8C4DBA44-1FD9-C8D2-B9DB-6CCFC14DBC58}"/>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01296511-635A-80AF-00D3-6151B38E9B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F15EEAF5-ED63-545A-1D29-DF8763614CD9}"/>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近期爆款</a:t>
            </a:r>
            <a:r>
              <a:rPr lang="en-US" altLang="zh-CN" sz="2800" b="1">
                <a:latin typeface="Arial" panose="020B0604020202020204" pitchFamily="34" charset="0"/>
                <a:ea typeface="微软雅黑" panose="020B0503020204020204" pitchFamily="34" charset="-122"/>
              </a:rPr>
              <a:t>-</a:t>
            </a:r>
            <a:r>
              <a:rPr lang="zh-CN" altLang="en-US" sz="2800" b="1">
                <a:latin typeface="Arial" panose="020B0604020202020204" pitchFamily="34" charset="0"/>
                <a:ea typeface="微软雅黑" panose="020B0503020204020204" pitchFamily="34" charset="-122"/>
              </a:rPr>
              <a:t>流行</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424E801A-4242-7C60-C800-3A29F91D1044}"/>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56</a:t>
            </a:fld>
            <a:endParaRPr lang="zh-CN" altLang="en-US" sz="1000">
              <a:solidFill>
                <a:schemeClr val="tx1"/>
              </a:solidFill>
            </a:endParaRPr>
          </a:p>
        </p:txBody>
      </p:sp>
      <p:sp>
        <p:nvSpPr>
          <p:cNvPr id="2" name="矩形: 圆角 1">
            <a:extLst>
              <a:ext uri="{FF2B5EF4-FFF2-40B4-BE49-F238E27FC236}">
                <a16:creationId xmlns:a16="http://schemas.microsoft.com/office/drawing/2014/main" id="{3AF74AEF-BE17-CC71-21C3-F5B9667E7655}"/>
              </a:ext>
            </a:extLst>
          </p:cNvPr>
          <p:cNvSpPr/>
          <p:nvPr/>
        </p:nvSpPr>
        <p:spPr>
          <a:xfrm>
            <a:off x="3636661" y="1858268"/>
            <a:ext cx="6589263"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 name="文本框 2">
            <a:extLst>
              <a:ext uri="{FF2B5EF4-FFF2-40B4-BE49-F238E27FC236}">
                <a16:creationId xmlns:a16="http://schemas.microsoft.com/office/drawing/2014/main" id="{BBA6F878-7F80-63ED-C939-DFC263874F4B}"/>
              </a:ext>
            </a:extLst>
          </p:cNvPr>
          <p:cNvSpPr txBox="1"/>
          <p:nvPr/>
        </p:nvSpPr>
        <p:spPr>
          <a:xfrm>
            <a:off x="4143012" y="2282967"/>
            <a:ext cx="5685044" cy="2479846"/>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a:t>以珠宝玉石和时尚饰品类为主，重点关注抖音电商上的流行趋势。</a:t>
            </a:r>
            <a:endParaRPr lang="en-US" altLang="zh-CN" sz="1600"/>
          </a:p>
          <a:p>
            <a:pPr marL="285750" indent="-285750">
              <a:lnSpc>
                <a:spcPct val="200000"/>
              </a:lnSpc>
              <a:buFont typeface="Arial" panose="020B0604020202020204" pitchFamily="34" charset="0"/>
              <a:buChar char="•"/>
            </a:pPr>
            <a:r>
              <a:rPr lang="zh-CN" altLang="en-US" sz="1600"/>
              <a:t>通过抖店</a:t>
            </a:r>
            <a:r>
              <a:rPr lang="en-US" altLang="zh-CN" sz="1600"/>
              <a:t>-</a:t>
            </a:r>
            <a:r>
              <a:rPr lang="zh-CN" altLang="en-US" sz="1600"/>
              <a:t>电商罗盘</a:t>
            </a:r>
            <a:r>
              <a:rPr lang="en-US" altLang="zh-CN" sz="1600"/>
              <a:t>-</a:t>
            </a:r>
            <a:r>
              <a:rPr lang="zh-CN" altLang="en-US" sz="1600"/>
              <a:t>市场</a:t>
            </a:r>
            <a:r>
              <a:rPr lang="en-US" altLang="zh-CN" sz="1600"/>
              <a:t>-</a:t>
            </a:r>
            <a:r>
              <a:rPr lang="zh-CN" altLang="en-US" sz="1600"/>
              <a:t>商品榜单、直播榜单等工具了解热门产品款式</a:t>
            </a:r>
            <a:endParaRPr lang="en-US" altLang="zh-CN" sz="1600"/>
          </a:p>
          <a:p>
            <a:pPr marL="285750" indent="-285750">
              <a:lnSpc>
                <a:spcPct val="200000"/>
              </a:lnSpc>
              <a:buFont typeface="Arial" panose="020B0604020202020204" pitchFamily="34" charset="0"/>
              <a:buChar char="•"/>
            </a:pPr>
            <a:r>
              <a:rPr lang="zh-CN" altLang="en-US" sz="1600"/>
              <a:t>通过行业热门达人内容设计产品讲解方向</a:t>
            </a:r>
          </a:p>
        </p:txBody>
      </p:sp>
      <p:pic>
        <p:nvPicPr>
          <p:cNvPr id="9" name="图片 8">
            <a:extLst>
              <a:ext uri="{FF2B5EF4-FFF2-40B4-BE49-F238E27FC236}">
                <a16:creationId xmlns:a16="http://schemas.microsoft.com/office/drawing/2014/main" id="{EC7A810C-14B7-3575-DB71-57B519EA8060}"/>
              </a:ext>
            </a:extLst>
          </p:cNvPr>
          <p:cNvPicPr>
            <a:picLocks noChangeAspect="1"/>
          </p:cNvPicPr>
          <p:nvPr/>
        </p:nvPicPr>
        <p:blipFill>
          <a:blip r:embed="rId5">
            <a:extLst>
              <a:ext uri="{28A0092B-C50C-407E-A947-70E740481C1C}">
                <a14:useLocalDpi xmlns:a14="http://schemas.microsoft.com/office/drawing/2010/main" val="0"/>
              </a:ext>
            </a:extLst>
          </a:blip>
          <a:srcRect l="1" r="1"/>
          <a:stretch/>
        </p:blipFill>
        <p:spPr>
          <a:xfrm>
            <a:off x="1040380" y="1858268"/>
            <a:ext cx="1930499" cy="3937202"/>
          </a:xfrm>
          <a:prstGeom prst="roundRect">
            <a:avLst/>
          </a:prstGeom>
        </p:spPr>
      </p:pic>
    </p:spTree>
    <p:extLst>
      <p:ext uri="{BB962C8B-B14F-4D97-AF65-F5344CB8AC3E}">
        <p14:creationId xmlns:p14="http://schemas.microsoft.com/office/powerpoint/2010/main" val="3161432029"/>
      </p:ext>
    </p:extLst>
  </p:cSld>
  <p:clrMapOvr>
    <a:masterClrMapping/>
  </p:clrMapOvr>
  <p:transition spd="slow" advClick="0" advTm="0">
    <p:comb/>
  </p:transition>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75187E0C-86E1-6640-5FC6-7B43D2580AA1}"/>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13D5B328-ABCF-2199-CEFF-FF4488CB03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B013FC44-F217-1323-FD05-B1ECFFFB3913}"/>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清仓福利</a:t>
            </a:r>
            <a:r>
              <a:rPr lang="en-US" altLang="zh-CN" sz="2800" b="1">
                <a:latin typeface="Arial" panose="020B0604020202020204" pitchFamily="34" charset="0"/>
                <a:ea typeface="微软雅黑" panose="020B0503020204020204" pitchFamily="34" charset="-122"/>
              </a:rPr>
              <a:t>-</a:t>
            </a:r>
            <a:r>
              <a:rPr lang="zh-CN" altLang="en-US" sz="2800" b="1">
                <a:latin typeface="Arial" panose="020B0604020202020204" pitchFamily="34" charset="0"/>
                <a:ea typeface="微软雅黑" panose="020B0503020204020204" pitchFamily="34" charset="-122"/>
              </a:rPr>
              <a:t>捡漏</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71A9EC2D-E94E-C954-65AB-B7665949B203}"/>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57</a:t>
            </a:fld>
            <a:endParaRPr lang="zh-CN" altLang="en-US" sz="1000">
              <a:solidFill>
                <a:schemeClr val="tx1"/>
              </a:solidFill>
            </a:endParaRPr>
          </a:p>
        </p:txBody>
      </p:sp>
      <p:sp>
        <p:nvSpPr>
          <p:cNvPr id="2" name="矩形: 圆角 1">
            <a:extLst>
              <a:ext uri="{FF2B5EF4-FFF2-40B4-BE49-F238E27FC236}">
                <a16:creationId xmlns:a16="http://schemas.microsoft.com/office/drawing/2014/main" id="{EEC26B61-BA65-0F86-317B-555926F70586}"/>
              </a:ext>
            </a:extLst>
          </p:cNvPr>
          <p:cNvSpPr/>
          <p:nvPr/>
        </p:nvSpPr>
        <p:spPr>
          <a:xfrm>
            <a:off x="3636661" y="1858268"/>
            <a:ext cx="6589263"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 name="文本框 2">
            <a:extLst>
              <a:ext uri="{FF2B5EF4-FFF2-40B4-BE49-F238E27FC236}">
                <a16:creationId xmlns:a16="http://schemas.microsoft.com/office/drawing/2014/main" id="{91AA966D-7F19-BACC-6B0B-5ABC2C9D1719}"/>
              </a:ext>
            </a:extLst>
          </p:cNvPr>
          <p:cNvSpPr txBox="1"/>
          <p:nvPr/>
        </p:nvSpPr>
        <p:spPr>
          <a:xfrm>
            <a:off x="4143012" y="2282967"/>
            <a:ext cx="5685044" cy="1987404"/>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a:t>低客单的玉石类往往镜头里要展示产品的“丰富”和“不工整”，反而会提升用户对清仓的认可度。</a:t>
            </a:r>
            <a:endParaRPr lang="en-US" altLang="zh-CN" sz="1600"/>
          </a:p>
          <a:p>
            <a:pPr marL="285750" indent="-285750">
              <a:lnSpc>
                <a:spcPct val="200000"/>
              </a:lnSpc>
              <a:buFont typeface="Arial" panose="020B0604020202020204" pitchFamily="34" charset="0"/>
              <a:buChar char="•"/>
            </a:pPr>
            <a:r>
              <a:rPr lang="zh-CN" altLang="en-US" sz="1600"/>
              <a:t>福利类商品的比价环节尤为关键，用户要的不是真的便宜而是便宜感，这种感受带着很强的自我认同优越性。</a:t>
            </a:r>
          </a:p>
        </p:txBody>
      </p:sp>
      <p:pic>
        <p:nvPicPr>
          <p:cNvPr id="9" name="图片 8">
            <a:extLst>
              <a:ext uri="{FF2B5EF4-FFF2-40B4-BE49-F238E27FC236}">
                <a16:creationId xmlns:a16="http://schemas.microsoft.com/office/drawing/2014/main" id="{E2B60FCC-2A08-9202-0A68-BC51694D3A0F}"/>
              </a:ext>
            </a:extLst>
          </p:cNvPr>
          <p:cNvPicPr>
            <a:picLocks noChangeAspect="1"/>
          </p:cNvPicPr>
          <p:nvPr/>
        </p:nvPicPr>
        <p:blipFill>
          <a:blip r:embed="rId5">
            <a:extLst>
              <a:ext uri="{28A0092B-C50C-407E-A947-70E740481C1C}">
                <a14:useLocalDpi xmlns:a14="http://schemas.microsoft.com/office/drawing/2010/main" val="0"/>
              </a:ext>
            </a:extLst>
          </a:blip>
          <a:srcRect t="176" b="176"/>
          <a:stretch/>
        </p:blipFill>
        <p:spPr>
          <a:xfrm>
            <a:off x="1040380" y="1858268"/>
            <a:ext cx="1930499" cy="3937202"/>
          </a:xfrm>
          <a:prstGeom prst="roundRect">
            <a:avLst/>
          </a:prstGeom>
        </p:spPr>
      </p:pic>
    </p:spTree>
    <p:extLst>
      <p:ext uri="{BB962C8B-B14F-4D97-AF65-F5344CB8AC3E}">
        <p14:creationId xmlns:p14="http://schemas.microsoft.com/office/powerpoint/2010/main" val="3766284676"/>
      </p:ext>
    </p:extLst>
  </p:cSld>
  <p:clrMapOvr>
    <a:masterClrMapping/>
  </p:clrMapOvr>
  <p:transition spd="slow" advClick="0" advTm="0">
    <p:comb/>
  </p:transition>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719F1DD3-383A-2C0C-C7C4-C5B75377EBAF}"/>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E1D112C0-2CE0-CBC9-7A82-2E84AA8160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C2EA1C6A-2179-2308-C8F3-02FF8A0EB1F1}"/>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明星同款</a:t>
            </a:r>
            <a:r>
              <a:rPr lang="en-US" altLang="zh-CN" sz="2800" b="1">
                <a:latin typeface="Arial" panose="020B0604020202020204" pitchFamily="34" charset="0"/>
                <a:ea typeface="微软雅黑" panose="020B0503020204020204" pitchFamily="34" charset="-122"/>
              </a:rPr>
              <a:t>-</a:t>
            </a:r>
            <a:r>
              <a:rPr lang="zh-CN" altLang="en-US" sz="2800" b="1">
                <a:latin typeface="Arial" panose="020B0604020202020204" pitchFamily="34" charset="0"/>
                <a:ea typeface="微软雅黑" panose="020B0503020204020204" pitchFamily="34" charset="-122"/>
              </a:rPr>
              <a:t>认同</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0AEBA6EE-9673-2BCB-31E7-95E192F2D4BA}"/>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58</a:t>
            </a:fld>
            <a:endParaRPr lang="zh-CN" altLang="en-US" sz="1000">
              <a:solidFill>
                <a:schemeClr val="tx1"/>
              </a:solidFill>
            </a:endParaRPr>
          </a:p>
        </p:txBody>
      </p:sp>
      <p:sp>
        <p:nvSpPr>
          <p:cNvPr id="2" name="矩形: 圆角 1">
            <a:extLst>
              <a:ext uri="{FF2B5EF4-FFF2-40B4-BE49-F238E27FC236}">
                <a16:creationId xmlns:a16="http://schemas.microsoft.com/office/drawing/2014/main" id="{A5342906-203F-5B7F-8C6A-B8ACB9E2387F}"/>
              </a:ext>
            </a:extLst>
          </p:cNvPr>
          <p:cNvSpPr/>
          <p:nvPr/>
        </p:nvSpPr>
        <p:spPr>
          <a:xfrm>
            <a:off x="3636661" y="1858268"/>
            <a:ext cx="6589263"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 name="文本框 2">
            <a:extLst>
              <a:ext uri="{FF2B5EF4-FFF2-40B4-BE49-F238E27FC236}">
                <a16:creationId xmlns:a16="http://schemas.microsoft.com/office/drawing/2014/main" id="{FC376BDB-B501-BFB4-D516-527544CCA6CC}"/>
              </a:ext>
            </a:extLst>
          </p:cNvPr>
          <p:cNvSpPr txBox="1"/>
          <p:nvPr/>
        </p:nvSpPr>
        <p:spPr>
          <a:xfrm>
            <a:off x="4143012" y="2282967"/>
            <a:ext cx="5817666" cy="2972289"/>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sz="1600"/>
              <a:t>通过明星的代言、生活种草、路透街拍等形式为产品带来的热度。</a:t>
            </a:r>
            <a:endParaRPr lang="en-US" altLang="zh-CN" sz="1600"/>
          </a:p>
          <a:p>
            <a:pPr marL="285750" indent="-285750">
              <a:lnSpc>
                <a:spcPct val="200000"/>
              </a:lnSpc>
              <a:buFont typeface="Arial" panose="020B0604020202020204" pitchFamily="34" charset="0"/>
              <a:buChar char="•"/>
            </a:pPr>
            <a:r>
              <a:rPr lang="zh-CN" altLang="en-US" sz="1600"/>
              <a:t>如果有明星授权的正式代言，可以再直播间元素上多植入并且通过投放定向覆盖明星的忠实粉丝群体。</a:t>
            </a:r>
            <a:endParaRPr lang="en-US" altLang="zh-CN" sz="1600"/>
          </a:p>
          <a:p>
            <a:pPr marL="285750" indent="-285750">
              <a:lnSpc>
                <a:spcPct val="200000"/>
              </a:lnSpc>
              <a:buFont typeface="Arial" panose="020B0604020202020204" pitchFamily="34" charset="0"/>
              <a:buChar char="•"/>
            </a:pPr>
            <a:r>
              <a:rPr lang="zh-CN" altLang="en-US" sz="1600"/>
              <a:t>建议在产品包装或者赠品上也能突出明星粉丝的专属感，以及建议品牌发起晒单或者话题挑战，为产品持续带来高热度。</a:t>
            </a:r>
          </a:p>
        </p:txBody>
      </p:sp>
      <p:pic>
        <p:nvPicPr>
          <p:cNvPr id="9" name="图片 8">
            <a:extLst>
              <a:ext uri="{FF2B5EF4-FFF2-40B4-BE49-F238E27FC236}">
                <a16:creationId xmlns:a16="http://schemas.microsoft.com/office/drawing/2014/main" id="{0233D0F2-4DA5-DA88-F75B-C0F93186D8BD}"/>
              </a:ext>
            </a:extLst>
          </p:cNvPr>
          <p:cNvPicPr>
            <a:picLocks noChangeAspect="1"/>
          </p:cNvPicPr>
          <p:nvPr/>
        </p:nvPicPr>
        <p:blipFill>
          <a:blip r:embed="rId5">
            <a:extLst>
              <a:ext uri="{28A0092B-C50C-407E-A947-70E740481C1C}">
                <a14:useLocalDpi xmlns:a14="http://schemas.microsoft.com/office/drawing/2010/main" val="0"/>
              </a:ext>
            </a:extLst>
          </a:blip>
          <a:srcRect l="338" r="338"/>
          <a:stretch/>
        </p:blipFill>
        <p:spPr>
          <a:xfrm>
            <a:off x="1040380" y="1858268"/>
            <a:ext cx="1930499" cy="3937202"/>
          </a:xfrm>
          <a:prstGeom prst="roundRect">
            <a:avLst/>
          </a:prstGeom>
        </p:spPr>
      </p:pic>
    </p:spTree>
    <p:extLst>
      <p:ext uri="{BB962C8B-B14F-4D97-AF65-F5344CB8AC3E}">
        <p14:creationId xmlns:p14="http://schemas.microsoft.com/office/powerpoint/2010/main" val="2403967694"/>
      </p:ext>
    </p:extLst>
  </p:cSld>
  <p:clrMapOvr>
    <a:masterClrMapping/>
  </p:clrMapOvr>
  <p:transition spd="slow" advClick="0" advTm="0">
    <p:comb/>
  </p:transition>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68CDF908-6294-B879-7CB2-55CD2C8FE04D}"/>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0B2131B8-33D2-1091-0A06-ADB3322238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2FBA19F8-E50A-312D-ABAD-6C7C8C8DCD8F}"/>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en-US" altLang="zh-CN" sz="2800" b="1">
                <a:latin typeface="Arial" panose="020B0604020202020204" pitchFamily="34" charset="0"/>
                <a:ea typeface="微软雅黑" panose="020B0503020204020204" pitchFamily="34" charset="-122"/>
              </a:rPr>
              <a:t>IP</a:t>
            </a:r>
            <a:r>
              <a:rPr lang="zh-CN" altLang="en-US" sz="2800" b="1">
                <a:latin typeface="Arial" panose="020B0604020202020204" pitchFamily="34" charset="0"/>
                <a:ea typeface="微软雅黑" panose="020B0503020204020204" pitchFamily="34" charset="-122"/>
              </a:rPr>
              <a:t>联名款</a:t>
            </a:r>
            <a:r>
              <a:rPr lang="en-US" altLang="zh-CN" sz="2800" b="1">
                <a:latin typeface="Arial" panose="020B0604020202020204" pitchFamily="34" charset="0"/>
                <a:ea typeface="微软雅黑" panose="020B0503020204020204" pitchFamily="34" charset="-122"/>
              </a:rPr>
              <a:t>-</a:t>
            </a:r>
            <a:r>
              <a:rPr lang="zh-CN" altLang="en-US" sz="2800" b="1">
                <a:latin typeface="Arial" panose="020B0604020202020204" pitchFamily="34" charset="0"/>
                <a:ea typeface="微软雅黑" panose="020B0503020204020204" pitchFamily="34" charset="-122"/>
              </a:rPr>
              <a:t>认同</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CAD14F5F-4238-C744-E973-F4E273DBF246}"/>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59</a:t>
            </a:fld>
            <a:endParaRPr lang="zh-CN" altLang="en-US" sz="1000">
              <a:solidFill>
                <a:schemeClr val="tx1"/>
              </a:solidFill>
            </a:endParaRPr>
          </a:p>
        </p:txBody>
      </p:sp>
      <p:sp>
        <p:nvSpPr>
          <p:cNvPr id="2" name="矩形: 圆角 1">
            <a:extLst>
              <a:ext uri="{FF2B5EF4-FFF2-40B4-BE49-F238E27FC236}">
                <a16:creationId xmlns:a16="http://schemas.microsoft.com/office/drawing/2014/main" id="{1D49EA9C-E137-C9AA-F3E7-E9D3B4B6DC85}"/>
              </a:ext>
            </a:extLst>
          </p:cNvPr>
          <p:cNvSpPr/>
          <p:nvPr/>
        </p:nvSpPr>
        <p:spPr>
          <a:xfrm>
            <a:off x="3636661" y="1858268"/>
            <a:ext cx="6589263" cy="3937202"/>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3" name="文本框 2">
            <a:extLst>
              <a:ext uri="{FF2B5EF4-FFF2-40B4-BE49-F238E27FC236}">
                <a16:creationId xmlns:a16="http://schemas.microsoft.com/office/drawing/2014/main" id="{42A4D838-4A0E-2E30-EFD6-7FDE886FAD0F}"/>
              </a:ext>
            </a:extLst>
          </p:cNvPr>
          <p:cNvSpPr txBox="1"/>
          <p:nvPr/>
        </p:nvSpPr>
        <p:spPr>
          <a:xfrm>
            <a:off x="4143012" y="2282967"/>
            <a:ext cx="5817666" cy="1494961"/>
          </a:xfrm>
          <a:prstGeom prst="rect">
            <a:avLst/>
          </a:prstGeom>
          <a:noFill/>
        </p:spPr>
        <p:txBody>
          <a:bodyPr wrap="square">
            <a:spAutoFit/>
          </a:bodyPr>
          <a:lstStyle/>
          <a:p>
            <a:pPr marL="285750" indent="-285750">
              <a:lnSpc>
                <a:spcPct val="200000"/>
              </a:lnSpc>
              <a:buFont typeface="Arial" panose="020B0604020202020204" pitchFamily="34" charset="0"/>
              <a:buChar char="•"/>
            </a:pPr>
            <a:r>
              <a:rPr lang="en-US" altLang="zh-CN" sz="1600"/>
              <a:t>IP</a:t>
            </a:r>
            <a:r>
              <a:rPr lang="zh-CN" altLang="en-US" sz="1600"/>
              <a:t>联名款推广思路与明星同款类似</a:t>
            </a:r>
            <a:endParaRPr lang="en-US" altLang="zh-CN" sz="1600"/>
          </a:p>
          <a:p>
            <a:pPr marL="285750" indent="-285750">
              <a:lnSpc>
                <a:spcPct val="200000"/>
              </a:lnSpc>
              <a:buFont typeface="Arial" panose="020B0604020202020204" pitchFamily="34" charset="0"/>
              <a:buChar char="•"/>
            </a:pPr>
            <a:r>
              <a:rPr lang="zh-CN" altLang="en-US" sz="1600"/>
              <a:t>重点关注</a:t>
            </a:r>
            <a:r>
              <a:rPr lang="en-US" altLang="zh-CN" sz="1600"/>
              <a:t>IP</a:t>
            </a:r>
            <a:r>
              <a:rPr lang="zh-CN" altLang="en-US" sz="1600"/>
              <a:t>人群的偏好，打造直播间风格和主播妆造，更极大增加</a:t>
            </a:r>
            <a:r>
              <a:rPr lang="en-US" altLang="zh-CN" sz="1600"/>
              <a:t>IP</a:t>
            </a:r>
            <a:r>
              <a:rPr lang="zh-CN" altLang="en-US" sz="1600"/>
              <a:t>人群好感度。</a:t>
            </a:r>
          </a:p>
        </p:txBody>
      </p:sp>
      <p:pic>
        <p:nvPicPr>
          <p:cNvPr id="7" name="图片 6">
            <a:extLst>
              <a:ext uri="{FF2B5EF4-FFF2-40B4-BE49-F238E27FC236}">
                <a16:creationId xmlns:a16="http://schemas.microsoft.com/office/drawing/2014/main" id="{461466A2-8899-38A4-392E-4DAAFF0FA32E}"/>
              </a:ext>
            </a:extLst>
          </p:cNvPr>
          <p:cNvPicPr>
            <a:picLocks noChangeAspect="1"/>
          </p:cNvPicPr>
          <p:nvPr/>
        </p:nvPicPr>
        <p:blipFill>
          <a:blip r:embed="rId5">
            <a:extLst>
              <a:ext uri="{28A0092B-C50C-407E-A947-70E740481C1C}">
                <a14:useLocalDpi xmlns:a14="http://schemas.microsoft.com/office/drawing/2010/main" val="0"/>
              </a:ext>
            </a:extLst>
          </a:blip>
          <a:srcRect t="182" b="182"/>
          <a:stretch/>
        </p:blipFill>
        <p:spPr>
          <a:xfrm>
            <a:off x="1040380" y="1858268"/>
            <a:ext cx="1930499" cy="3937202"/>
          </a:xfrm>
          <a:prstGeom prst="roundRect">
            <a:avLst/>
          </a:prstGeom>
        </p:spPr>
      </p:pic>
    </p:spTree>
    <p:extLst>
      <p:ext uri="{BB962C8B-B14F-4D97-AF65-F5344CB8AC3E}">
        <p14:creationId xmlns:p14="http://schemas.microsoft.com/office/powerpoint/2010/main" val="1590648048"/>
      </p:ext>
    </p:extLst>
  </p:cSld>
  <p:clrMapOvr>
    <a:masterClrMapping/>
  </p:clrMapOvr>
  <p:transition spd="slow" advClick="0" advTm="0">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6F0E0-B9DE-402A-5A49-CC4CA2EBB758}"/>
            </a:ext>
          </a:extLst>
        </p:cNvPr>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54604C7B-5529-B5CD-BF9C-C3A4A8CBF358}"/>
              </a:ext>
            </a:extLst>
          </p:cNvPr>
          <p:cNvSpPr>
            <a:spLocks noGrp="1"/>
          </p:cNvSpPr>
          <p:nvPr>
            <p:ph type="sldNum" sz="quarter" idx="12"/>
          </p:nvPr>
        </p:nvSpPr>
        <p:spPr/>
        <p:txBody>
          <a:bodyPr/>
          <a:lstStyle/>
          <a:p>
            <a:fld id="{860A9ACD-59A9-4FAD-8556-D1EF2DF60A60}" type="slidenum">
              <a:rPr lang="zh-CN" altLang="en-US" smtClean="0"/>
              <a:t>60</a:t>
            </a:fld>
            <a:endParaRPr lang="zh-CN" altLang="en-US"/>
          </a:p>
        </p:txBody>
      </p:sp>
      <p:grpSp>
        <p:nvGrpSpPr>
          <p:cNvPr id="39" name="组合 38">
            <a:extLst>
              <a:ext uri="{FF2B5EF4-FFF2-40B4-BE49-F238E27FC236}">
                <a16:creationId xmlns:a16="http://schemas.microsoft.com/office/drawing/2014/main" id="{798A16B8-E47F-74A3-21F5-72DEFC6A2628}"/>
              </a:ext>
            </a:extLst>
          </p:cNvPr>
          <p:cNvGrpSpPr/>
          <p:nvPr/>
        </p:nvGrpSpPr>
        <p:grpSpPr>
          <a:xfrm>
            <a:off x="918612" y="531426"/>
            <a:ext cx="10354776" cy="5632694"/>
            <a:chOff x="902522" y="531426"/>
            <a:chExt cx="10354776" cy="5632694"/>
          </a:xfrm>
        </p:grpSpPr>
        <p:sp>
          <p:nvSpPr>
            <p:cNvPr id="8" name="Shape 147">
              <a:extLst>
                <a:ext uri="{FF2B5EF4-FFF2-40B4-BE49-F238E27FC236}">
                  <a16:creationId xmlns:a16="http://schemas.microsoft.com/office/drawing/2014/main" id="{61B8D0FD-3404-D175-6985-361A69737DB0}"/>
                </a:ext>
              </a:extLst>
            </p:cNvPr>
            <p:cNvSpPr/>
            <p:nvPr/>
          </p:nvSpPr>
          <p:spPr>
            <a:xfrm>
              <a:off x="5628330" y="2205520"/>
              <a:ext cx="5628968" cy="3115732"/>
            </a:xfrm>
            <a:custGeom>
              <a:avLst/>
              <a:gdLst/>
              <a:ahLst/>
              <a:cxnLst>
                <a:cxn ang="0">
                  <a:pos x="wd2" y="hd2"/>
                </a:cxn>
                <a:cxn ang="5400000">
                  <a:pos x="wd2" y="hd2"/>
                </a:cxn>
                <a:cxn ang="10800000">
                  <a:pos x="wd2" y="hd2"/>
                </a:cxn>
                <a:cxn ang="16200000">
                  <a:pos x="wd2" y="hd2"/>
                </a:cxn>
              </a:cxnLst>
              <a:rect l="0" t="0" r="r" b="b"/>
              <a:pathLst>
                <a:path w="21600" h="21600" extrusionOk="0">
                  <a:moveTo>
                    <a:pt x="6900" y="0"/>
                  </a:moveTo>
                  <a:lnTo>
                    <a:pt x="0" y="21600"/>
                  </a:lnTo>
                  <a:lnTo>
                    <a:pt x="21600" y="21600"/>
                  </a:lnTo>
                  <a:lnTo>
                    <a:pt x="21600" y="0"/>
                  </a:lnTo>
                  <a:lnTo>
                    <a:pt x="6900" y="0"/>
                  </a:lnTo>
                  <a:close/>
                </a:path>
              </a:pathLst>
            </a:custGeom>
            <a:blipFill>
              <a:blip r:embed="rId2">
                <a:extLst>
                  <a:ext uri="{28A0092B-C50C-407E-A947-70E740481C1C}">
                    <a14:useLocalDpi xmlns:a14="http://schemas.microsoft.com/office/drawing/2010/main" val="0"/>
                  </a:ext>
                </a:extLst>
              </a:blip>
              <a:stretch>
                <a:fillRect/>
              </a:stretch>
            </a:blipFill>
            <a:ln w="12700">
              <a:miter lim="400000"/>
            </a:ln>
          </p:spPr>
          <p:txBody>
            <a:bodyPr lIns="45719" rIns="45719" anchor="ctr"/>
            <a:lstStyle/>
            <a:p>
              <a:pPr>
                <a:lnSpc>
                  <a:spcPct val="150000"/>
                </a:lnSpc>
                <a:defRPr sz="600">
                  <a:solidFill>
                    <a:srgbClr val="FFFFFF"/>
                  </a:solidFill>
                  <a:latin typeface="Roboto"/>
                  <a:ea typeface="Roboto"/>
                  <a:cs typeface="Roboto"/>
                  <a:sym typeface="Roboto"/>
                </a:defRPr>
              </a:pPr>
              <a:endParaRPr sz="600" dirty="0">
                <a:solidFill>
                  <a:schemeClr val="tx2"/>
                </a:solidFill>
                <a:latin typeface="字魂59号-创粗黑" panose="00000500000000000000" pitchFamily="2" charset="-122"/>
                <a:ea typeface="字魂59号-创粗黑" panose="00000500000000000000" pitchFamily="2" charset="-122"/>
              </a:endParaRPr>
            </a:p>
          </p:txBody>
        </p:sp>
        <p:grpSp>
          <p:nvGrpSpPr>
            <p:cNvPr id="38" name="组合 37">
              <a:extLst>
                <a:ext uri="{FF2B5EF4-FFF2-40B4-BE49-F238E27FC236}">
                  <a16:creationId xmlns:a16="http://schemas.microsoft.com/office/drawing/2014/main" id="{7EEAD3FA-4105-4DE3-CA6A-1DDD66427B5D}"/>
                </a:ext>
              </a:extLst>
            </p:cNvPr>
            <p:cNvGrpSpPr/>
            <p:nvPr/>
          </p:nvGrpSpPr>
          <p:grpSpPr>
            <a:xfrm>
              <a:off x="902522" y="531426"/>
              <a:ext cx="5105547" cy="5632694"/>
              <a:chOff x="902522" y="531426"/>
              <a:chExt cx="5105547" cy="5632694"/>
            </a:xfrm>
          </p:grpSpPr>
          <p:sp>
            <p:nvSpPr>
              <p:cNvPr id="33" name="任意多边形: 形状 32">
                <a:extLst>
                  <a:ext uri="{FF2B5EF4-FFF2-40B4-BE49-F238E27FC236}">
                    <a16:creationId xmlns:a16="http://schemas.microsoft.com/office/drawing/2014/main" id="{6D40DDA7-22A3-DE58-C10C-CEF28CA7D01B}"/>
                  </a:ext>
                </a:extLst>
              </p:cNvPr>
              <p:cNvSpPr/>
              <p:nvPr/>
            </p:nvSpPr>
            <p:spPr>
              <a:xfrm rot="1806103">
                <a:off x="902522" y="531426"/>
                <a:ext cx="5105547" cy="5632694"/>
              </a:xfrm>
              <a:custGeom>
                <a:avLst/>
                <a:gdLst>
                  <a:gd name="connsiteX0" fmla="*/ 73238 w 5105547"/>
                  <a:gd name="connsiteY0" fmla="*/ 2917329 h 5632694"/>
                  <a:gd name="connsiteX1" fmla="*/ 5105547 w 5105547"/>
                  <a:gd name="connsiteY1" fmla="*/ 0 h 5632694"/>
                  <a:gd name="connsiteX2" fmla="*/ 5105547 w 5105547"/>
                  <a:gd name="connsiteY2" fmla="*/ 3601434 h 5632694"/>
                  <a:gd name="connsiteX3" fmla="*/ 1635891 w 5105547"/>
                  <a:gd name="connsiteY3" fmla="*/ 5612862 h 5632694"/>
                  <a:gd name="connsiteX4" fmla="*/ 1435160 w 5105547"/>
                  <a:gd name="connsiteY4" fmla="*/ 5559458 h 5632694"/>
                  <a:gd name="connsiteX5" fmla="*/ 19833 w 5105547"/>
                  <a:gd name="connsiteY5" fmla="*/ 3118060 h 5632694"/>
                  <a:gd name="connsiteX6" fmla="*/ 73238 w 5105547"/>
                  <a:gd name="connsiteY6" fmla="*/ 2917329 h 5632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5547" h="5632694">
                    <a:moveTo>
                      <a:pt x="73238" y="2917329"/>
                    </a:moveTo>
                    <a:lnTo>
                      <a:pt x="5105547" y="0"/>
                    </a:lnTo>
                    <a:lnTo>
                      <a:pt x="5105547" y="3601434"/>
                    </a:lnTo>
                    <a:lnTo>
                      <a:pt x="1635891" y="5612862"/>
                    </a:lnTo>
                    <a:cubicBezTo>
                      <a:pt x="1565714" y="5653545"/>
                      <a:pt x="1475843" y="5629635"/>
                      <a:pt x="1435160" y="5559458"/>
                    </a:cubicBezTo>
                    <a:lnTo>
                      <a:pt x="19833" y="3118060"/>
                    </a:lnTo>
                    <a:cubicBezTo>
                      <a:pt x="-20850" y="3047883"/>
                      <a:pt x="3060" y="2958012"/>
                      <a:pt x="73238" y="2917329"/>
                    </a:cubicBezTo>
                    <a:close/>
                  </a:path>
                </a:pathLst>
              </a:custGeom>
              <a:solidFill>
                <a:schemeClr val="bg1">
                  <a:lumMod val="95000"/>
                  <a:alpha val="51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5" name="文本框 34">
                <a:extLst>
                  <a:ext uri="{FF2B5EF4-FFF2-40B4-BE49-F238E27FC236}">
                    <a16:creationId xmlns:a16="http://schemas.microsoft.com/office/drawing/2014/main" id="{CB45FB5B-37D2-089B-4768-9F8C2A288AAD}"/>
                  </a:ext>
                </a:extLst>
              </p:cNvPr>
              <p:cNvSpPr txBox="1"/>
              <p:nvPr/>
            </p:nvSpPr>
            <p:spPr>
              <a:xfrm>
                <a:off x="1582750" y="3429000"/>
                <a:ext cx="4045580" cy="806888"/>
              </a:xfrm>
              <a:prstGeom prst="rect">
                <a:avLst/>
              </a:prstGeom>
              <a:noFill/>
            </p:spPr>
            <p:txBody>
              <a:bodyPr wrap="square">
                <a:spAutoFit/>
              </a:bodyPr>
              <a:lstStyle/>
              <a:p>
                <a:r>
                  <a:rPr lang="zh-CN" altLang="en-US" sz="2000" b="1">
                    <a:solidFill>
                      <a:schemeClr val="bg2">
                        <a:lumMod val="25000"/>
                      </a:schemeClr>
                    </a:solidFill>
                  </a:rPr>
                  <a:t>怎么说：</a:t>
                </a:r>
                <a:endParaRPr lang="en-US" altLang="zh-CN" sz="2000" b="1">
                  <a:solidFill>
                    <a:schemeClr val="bg2">
                      <a:lumMod val="25000"/>
                    </a:schemeClr>
                  </a:solidFill>
                </a:endParaRPr>
              </a:p>
              <a:p>
                <a:pPr>
                  <a:lnSpc>
                    <a:spcPct val="150000"/>
                  </a:lnSpc>
                </a:pPr>
                <a:r>
                  <a:rPr lang="zh-CN" altLang="en-US" sz="2000" b="1">
                    <a:solidFill>
                      <a:schemeClr val="bg2">
                        <a:lumMod val="25000"/>
                      </a:schemeClr>
                    </a:solidFill>
                  </a:rPr>
                  <a:t>话术说得好，用户下单早！</a:t>
                </a:r>
              </a:p>
            </p:txBody>
          </p:sp>
          <p:sp>
            <p:nvSpPr>
              <p:cNvPr id="37" name="文本框 36">
                <a:extLst>
                  <a:ext uri="{FF2B5EF4-FFF2-40B4-BE49-F238E27FC236}">
                    <a16:creationId xmlns:a16="http://schemas.microsoft.com/office/drawing/2014/main" id="{1660C4DE-AB17-1DB6-2945-9338D25A24A9}"/>
                  </a:ext>
                </a:extLst>
              </p:cNvPr>
              <p:cNvSpPr txBox="1"/>
              <p:nvPr/>
            </p:nvSpPr>
            <p:spPr>
              <a:xfrm>
                <a:off x="1582750" y="2702986"/>
                <a:ext cx="3415039" cy="523220"/>
              </a:xfrm>
              <a:prstGeom prst="rect">
                <a:avLst/>
              </a:prstGeom>
              <a:noFill/>
            </p:spPr>
            <p:txBody>
              <a:bodyPr wrap="square">
                <a:spAutoFit/>
              </a:bodyPr>
              <a:lstStyle/>
              <a:p>
                <a:r>
                  <a:rPr lang="zh-CN" altLang="en-US" sz="2800" b="1">
                    <a:solidFill>
                      <a:schemeClr val="tx2"/>
                    </a:solidFill>
                  </a:rPr>
                  <a:t>秘籍六</a:t>
                </a:r>
                <a:endParaRPr lang="en-US" altLang="zh-CN" sz="2800" b="1">
                  <a:solidFill>
                    <a:schemeClr val="tx2"/>
                  </a:solidFill>
                </a:endParaRPr>
              </a:p>
            </p:txBody>
          </p:sp>
        </p:grpSp>
      </p:grpSp>
    </p:spTree>
    <p:extLst>
      <p:ext uri="{BB962C8B-B14F-4D97-AF65-F5344CB8AC3E}">
        <p14:creationId xmlns:p14="http://schemas.microsoft.com/office/powerpoint/2010/main" val="4052415469"/>
      </p:ext>
    </p:extLst>
  </p:cSld>
  <p:clrMapOvr>
    <a:masterClrMapping/>
  </p:clrMapOvr>
  <p:transition spd="slow" advClick="0" advTm="0">
    <p:comb/>
  </p:transition>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760B7592-460B-A87E-B384-FFFF5903606D}"/>
            </a:ext>
          </a:extLst>
        </p:cNvPr>
        <p:cNvGrpSpPr/>
        <p:nvPr/>
      </p:nvGrpSpPr>
      <p:grpSpPr>
        <a:xfrm>
          <a:off x="0" y="0"/>
          <a:ext cx="0" cy="0"/>
          <a:chOff x="0" y="0"/>
          <a:chExt cx="0" cy="0"/>
        </a:xfrm>
      </p:grpSpPr>
      <p:cxnSp>
        <p:nvCxnSpPr>
          <p:cNvPr id="105" name="直接连接符 104">
            <a:extLst>
              <a:ext uri="{FF2B5EF4-FFF2-40B4-BE49-F238E27FC236}">
                <a16:creationId xmlns:a16="http://schemas.microsoft.com/office/drawing/2014/main" id="{6C596542-5449-F707-D8A8-8EC1F293E4F6}"/>
              </a:ext>
            </a:extLst>
          </p:cNvPr>
          <p:cNvCxnSpPr/>
          <p:nvPr/>
        </p:nvCxnSpPr>
        <p:spPr>
          <a:xfrm>
            <a:off x="1807859" y="2905854"/>
            <a:ext cx="9213802"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pic>
        <p:nvPicPr>
          <p:cNvPr id="5" name="图片 4">
            <a:extLst>
              <a:ext uri="{FF2B5EF4-FFF2-40B4-BE49-F238E27FC236}">
                <a16:creationId xmlns:a16="http://schemas.microsoft.com/office/drawing/2014/main" id="{6E5DA1AD-DAC5-0720-9EA6-C7ED2EEC98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2615A490-27AC-9938-9F56-75731650CB70}"/>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黄金彩宝直播话术框架</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EB9E9A1A-ECE6-F9F3-E653-DB24021FD6CB}"/>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61</a:t>
            </a:fld>
            <a:endParaRPr lang="zh-CN" altLang="en-US" sz="1000">
              <a:solidFill>
                <a:schemeClr val="tx1"/>
              </a:solidFill>
            </a:endParaRPr>
          </a:p>
        </p:txBody>
      </p:sp>
      <p:sp>
        <p:nvSpPr>
          <p:cNvPr id="2" name="矩形 1">
            <a:extLst>
              <a:ext uri="{FF2B5EF4-FFF2-40B4-BE49-F238E27FC236}">
                <a16:creationId xmlns:a16="http://schemas.microsoft.com/office/drawing/2014/main" id="{ACB0D760-70F2-DC69-5627-F36ECA506F92}"/>
              </a:ext>
            </a:extLst>
          </p:cNvPr>
          <p:cNvSpPr/>
          <p:nvPr/>
        </p:nvSpPr>
        <p:spPr>
          <a:xfrm>
            <a:off x="1112095" y="1626376"/>
            <a:ext cx="4130000" cy="418809"/>
          </a:xfrm>
          <a:prstGeom prst="rect">
            <a:avLst/>
          </a:prstGeom>
          <a:no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rgbClr val="070D9A"/>
                </a:solidFill>
              </a:rPr>
              <a:t>塑品环节</a:t>
            </a:r>
          </a:p>
        </p:txBody>
      </p:sp>
      <p:sp>
        <p:nvSpPr>
          <p:cNvPr id="3" name="矩形 2">
            <a:extLst>
              <a:ext uri="{FF2B5EF4-FFF2-40B4-BE49-F238E27FC236}">
                <a16:creationId xmlns:a16="http://schemas.microsoft.com/office/drawing/2014/main" id="{D3DBB9DC-5AD9-58B9-7274-274E960B3F5A}"/>
              </a:ext>
            </a:extLst>
          </p:cNvPr>
          <p:cNvSpPr/>
          <p:nvPr/>
        </p:nvSpPr>
        <p:spPr>
          <a:xfrm>
            <a:off x="9662274" y="1626373"/>
            <a:ext cx="1799137" cy="418809"/>
          </a:xfrm>
          <a:prstGeom prst="rect">
            <a:avLst/>
          </a:prstGeom>
          <a:no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rgbClr val="070D9A"/>
                </a:solidFill>
              </a:rPr>
              <a:t>塑品环节</a:t>
            </a:r>
          </a:p>
        </p:txBody>
      </p:sp>
      <p:sp>
        <p:nvSpPr>
          <p:cNvPr id="7" name="矩形 6">
            <a:extLst>
              <a:ext uri="{FF2B5EF4-FFF2-40B4-BE49-F238E27FC236}">
                <a16:creationId xmlns:a16="http://schemas.microsoft.com/office/drawing/2014/main" id="{4B84B55F-8B03-3AD0-B200-0F628A7E5C47}"/>
              </a:ext>
            </a:extLst>
          </p:cNvPr>
          <p:cNvSpPr/>
          <p:nvPr/>
        </p:nvSpPr>
        <p:spPr>
          <a:xfrm>
            <a:off x="5285719" y="1626374"/>
            <a:ext cx="2050421" cy="418809"/>
          </a:xfrm>
          <a:prstGeom prst="rect">
            <a:avLst/>
          </a:prstGeom>
          <a:no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rgbClr val="070D9A"/>
                </a:solidFill>
              </a:rPr>
              <a:t>报价环节</a:t>
            </a:r>
          </a:p>
        </p:txBody>
      </p:sp>
      <p:sp>
        <p:nvSpPr>
          <p:cNvPr id="90" name="矩形 89">
            <a:extLst>
              <a:ext uri="{FF2B5EF4-FFF2-40B4-BE49-F238E27FC236}">
                <a16:creationId xmlns:a16="http://schemas.microsoft.com/office/drawing/2014/main" id="{D9E6284B-3C56-8258-5BA0-F0DA168F3DAA}"/>
              </a:ext>
            </a:extLst>
          </p:cNvPr>
          <p:cNvSpPr/>
          <p:nvPr/>
        </p:nvSpPr>
        <p:spPr>
          <a:xfrm>
            <a:off x="7379764" y="1626373"/>
            <a:ext cx="2238886" cy="418809"/>
          </a:xfrm>
          <a:prstGeom prst="rect">
            <a:avLst/>
          </a:prstGeom>
          <a:no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rgbClr val="070D9A"/>
                </a:solidFill>
              </a:rPr>
              <a:t>促单环节</a:t>
            </a:r>
          </a:p>
        </p:txBody>
      </p:sp>
      <p:sp>
        <p:nvSpPr>
          <p:cNvPr id="92" name="矩形 91">
            <a:extLst>
              <a:ext uri="{FF2B5EF4-FFF2-40B4-BE49-F238E27FC236}">
                <a16:creationId xmlns:a16="http://schemas.microsoft.com/office/drawing/2014/main" id="{DB2F7F8E-C48C-B391-AB9A-52D5D30E8477}"/>
              </a:ext>
            </a:extLst>
          </p:cNvPr>
          <p:cNvSpPr/>
          <p:nvPr/>
        </p:nvSpPr>
        <p:spPr>
          <a:xfrm>
            <a:off x="1112095" y="2382714"/>
            <a:ext cx="4130000" cy="1470330"/>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1000" b="1">
              <a:solidFill>
                <a:srgbClr val="7030A0"/>
              </a:solidFill>
            </a:endParaRPr>
          </a:p>
        </p:txBody>
      </p:sp>
      <p:sp>
        <p:nvSpPr>
          <p:cNvPr id="93" name="矩形: 圆角 92">
            <a:extLst>
              <a:ext uri="{FF2B5EF4-FFF2-40B4-BE49-F238E27FC236}">
                <a16:creationId xmlns:a16="http://schemas.microsoft.com/office/drawing/2014/main" id="{48E5B3F6-988E-C5B0-A229-E233ABCC1D80}"/>
              </a:ext>
            </a:extLst>
          </p:cNvPr>
          <p:cNvSpPr/>
          <p:nvPr/>
        </p:nvSpPr>
        <p:spPr>
          <a:xfrm>
            <a:off x="1284348" y="2598729"/>
            <a:ext cx="1047023" cy="614253"/>
          </a:xfrm>
          <a:prstGeom prst="roundRect">
            <a:avLst>
              <a:gd name="adj" fmla="val 7576"/>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a:t>主题</a:t>
            </a:r>
            <a:r>
              <a:rPr lang="en-US" altLang="zh-CN" sz="1200"/>
              <a:t>&amp;</a:t>
            </a:r>
          </a:p>
          <a:p>
            <a:pPr algn="ctr"/>
            <a:r>
              <a:rPr lang="zh-CN" altLang="en-US" sz="1200"/>
              <a:t>商品引入</a:t>
            </a:r>
          </a:p>
        </p:txBody>
      </p:sp>
      <p:sp>
        <p:nvSpPr>
          <p:cNvPr id="95" name="矩形: 圆角 94">
            <a:extLst>
              <a:ext uri="{FF2B5EF4-FFF2-40B4-BE49-F238E27FC236}">
                <a16:creationId xmlns:a16="http://schemas.microsoft.com/office/drawing/2014/main" id="{5F61008D-D960-5D88-B6D7-C865B5BD79B5}"/>
              </a:ext>
            </a:extLst>
          </p:cNvPr>
          <p:cNvSpPr/>
          <p:nvPr/>
        </p:nvSpPr>
        <p:spPr>
          <a:xfrm>
            <a:off x="2826962" y="2598728"/>
            <a:ext cx="1186626" cy="614253"/>
          </a:xfrm>
          <a:prstGeom prst="roundRect">
            <a:avLst>
              <a:gd name="adj" fmla="val 7576"/>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a:t>核心卖点</a:t>
            </a:r>
            <a:r>
              <a:rPr lang="en-US" altLang="zh-CN" sz="1200"/>
              <a:t>(P0)</a:t>
            </a:r>
          </a:p>
          <a:p>
            <a:pPr algn="ctr"/>
            <a:r>
              <a:rPr lang="zh-CN" altLang="en-US" sz="1200"/>
              <a:t>场景话术</a:t>
            </a:r>
          </a:p>
        </p:txBody>
      </p:sp>
      <p:sp>
        <p:nvSpPr>
          <p:cNvPr id="96" name="矩形: 圆角 95">
            <a:extLst>
              <a:ext uri="{FF2B5EF4-FFF2-40B4-BE49-F238E27FC236}">
                <a16:creationId xmlns:a16="http://schemas.microsoft.com/office/drawing/2014/main" id="{9986726D-9660-52F5-BE32-A87F5E35A6BA}"/>
              </a:ext>
            </a:extLst>
          </p:cNvPr>
          <p:cNvSpPr/>
          <p:nvPr/>
        </p:nvSpPr>
        <p:spPr>
          <a:xfrm>
            <a:off x="2233649" y="3545917"/>
            <a:ext cx="1186626" cy="614253"/>
          </a:xfrm>
          <a:prstGeom prst="roundRect">
            <a:avLst>
              <a:gd name="adj" fmla="val 7576"/>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a:t>产生兴趣</a:t>
            </a:r>
            <a:endParaRPr lang="en-US" altLang="zh-CN" sz="1200"/>
          </a:p>
          <a:p>
            <a:pPr algn="ctr"/>
            <a:r>
              <a:rPr lang="en-US" altLang="zh-CN" sz="1200"/>
              <a:t>/</a:t>
            </a:r>
            <a:r>
              <a:rPr lang="zh-CN" altLang="en-US" sz="1200"/>
              <a:t>想停留</a:t>
            </a:r>
          </a:p>
        </p:txBody>
      </p:sp>
      <p:sp>
        <p:nvSpPr>
          <p:cNvPr id="97" name="矩形 96">
            <a:extLst>
              <a:ext uri="{FF2B5EF4-FFF2-40B4-BE49-F238E27FC236}">
                <a16:creationId xmlns:a16="http://schemas.microsoft.com/office/drawing/2014/main" id="{C4A1C5E3-33A7-CB05-9224-E76A7BD81132}"/>
              </a:ext>
            </a:extLst>
          </p:cNvPr>
          <p:cNvSpPr/>
          <p:nvPr/>
        </p:nvSpPr>
        <p:spPr>
          <a:xfrm>
            <a:off x="5285719" y="2382714"/>
            <a:ext cx="2050421" cy="1470330"/>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1000" b="1">
              <a:solidFill>
                <a:srgbClr val="7030A0"/>
              </a:solidFill>
            </a:endParaRPr>
          </a:p>
        </p:txBody>
      </p:sp>
      <p:sp>
        <p:nvSpPr>
          <p:cNvPr id="98" name="矩形: 圆角 97">
            <a:extLst>
              <a:ext uri="{FF2B5EF4-FFF2-40B4-BE49-F238E27FC236}">
                <a16:creationId xmlns:a16="http://schemas.microsoft.com/office/drawing/2014/main" id="{F12B4F7A-DA6E-8C71-CF83-2BBF060EC307}"/>
              </a:ext>
            </a:extLst>
          </p:cNvPr>
          <p:cNvSpPr/>
          <p:nvPr/>
        </p:nvSpPr>
        <p:spPr>
          <a:xfrm>
            <a:off x="5717616" y="2768684"/>
            <a:ext cx="1186626" cy="256153"/>
          </a:xfrm>
          <a:prstGeom prst="roundRect">
            <a:avLst>
              <a:gd name="adj" fmla="val 7576"/>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a:t>比价、限量</a:t>
            </a:r>
          </a:p>
        </p:txBody>
      </p:sp>
      <p:sp>
        <p:nvSpPr>
          <p:cNvPr id="99" name="矩形: 圆角 98">
            <a:extLst>
              <a:ext uri="{FF2B5EF4-FFF2-40B4-BE49-F238E27FC236}">
                <a16:creationId xmlns:a16="http://schemas.microsoft.com/office/drawing/2014/main" id="{16CF598C-77A9-39B8-16A1-069B3C3B114E}"/>
              </a:ext>
            </a:extLst>
          </p:cNvPr>
          <p:cNvSpPr/>
          <p:nvPr/>
        </p:nvSpPr>
        <p:spPr>
          <a:xfrm>
            <a:off x="5717616" y="3545916"/>
            <a:ext cx="1186626" cy="614253"/>
          </a:xfrm>
          <a:prstGeom prst="roundRect">
            <a:avLst>
              <a:gd name="adj" fmla="val 7576"/>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a:t>今天划算</a:t>
            </a:r>
            <a:endParaRPr lang="en-US" altLang="zh-CN" sz="1200"/>
          </a:p>
          <a:p>
            <a:pPr algn="ctr"/>
            <a:r>
              <a:rPr lang="en-US" altLang="zh-CN" sz="1200"/>
              <a:t>/</a:t>
            </a:r>
            <a:r>
              <a:rPr lang="zh-CN" altLang="en-US" sz="1200"/>
              <a:t>想拥有</a:t>
            </a:r>
          </a:p>
        </p:txBody>
      </p:sp>
      <p:sp>
        <p:nvSpPr>
          <p:cNvPr id="100" name="矩形 99">
            <a:extLst>
              <a:ext uri="{FF2B5EF4-FFF2-40B4-BE49-F238E27FC236}">
                <a16:creationId xmlns:a16="http://schemas.microsoft.com/office/drawing/2014/main" id="{3E7CC1A0-4CF7-06CD-66D9-6A897C921BD3}"/>
              </a:ext>
            </a:extLst>
          </p:cNvPr>
          <p:cNvSpPr/>
          <p:nvPr/>
        </p:nvSpPr>
        <p:spPr>
          <a:xfrm>
            <a:off x="7379763" y="2382714"/>
            <a:ext cx="2238887" cy="1470330"/>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1000" b="1">
              <a:solidFill>
                <a:srgbClr val="7030A0"/>
              </a:solidFill>
            </a:endParaRPr>
          </a:p>
        </p:txBody>
      </p:sp>
      <p:sp>
        <p:nvSpPr>
          <p:cNvPr id="101" name="矩形: 圆角 100">
            <a:extLst>
              <a:ext uri="{FF2B5EF4-FFF2-40B4-BE49-F238E27FC236}">
                <a16:creationId xmlns:a16="http://schemas.microsoft.com/office/drawing/2014/main" id="{B195344C-82D6-B2BC-A9DC-7A3224BB2AAA}"/>
              </a:ext>
            </a:extLst>
          </p:cNvPr>
          <p:cNvSpPr/>
          <p:nvPr/>
        </p:nvSpPr>
        <p:spPr>
          <a:xfrm>
            <a:off x="7768037" y="2768684"/>
            <a:ext cx="1465832" cy="256153"/>
          </a:xfrm>
          <a:prstGeom prst="roundRect">
            <a:avLst>
              <a:gd name="adj" fmla="val 7576"/>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a:t>服务保障、促单</a:t>
            </a:r>
          </a:p>
        </p:txBody>
      </p:sp>
      <p:sp>
        <p:nvSpPr>
          <p:cNvPr id="102" name="矩形: 圆角 101">
            <a:extLst>
              <a:ext uri="{FF2B5EF4-FFF2-40B4-BE49-F238E27FC236}">
                <a16:creationId xmlns:a16="http://schemas.microsoft.com/office/drawing/2014/main" id="{8D4742FE-E19E-458B-E2AB-2085F78DD3F9}"/>
              </a:ext>
            </a:extLst>
          </p:cNvPr>
          <p:cNvSpPr/>
          <p:nvPr/>
        </p:nvSpPr>
        <p:spPr>
          <a:xfrm>
            <a:off x="7977878" y="3501923"/>
            <a:ext cx="1186626" cy="614253"/>
          </a:xfrm>
          <a:prstGeom prst="roundRect">
            <a:avLst>
              <a:gd name="adj" fmla="val 7576"/>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a:t>没有疑虑</a:t>
            </a:r>
            <a:endParaRPr lang="en-US" altLang="zh-CN" sz="1200"/>
          </a:p>
          <a:p>
            <a:pPr algn="ctr"/>
            <a:r>
              <a:rPr lang="en-US" altLang="zh-CN" sz="1200"/>
              <a:t>/</a:t>
            </a:r>
            <a:r>
              <a:rPr lang="zh-CN" altLang="en-US" sz="1200"/>
              <a:t>下单付款</a:t>
            </a:r>
          </a:p>
        </p:txBody>
      </p:sp>
      <p:sp>
        <p:nvSpPr>
          <p:cNvPr id="103" name="矩形: 圆角 102">
            <a:extLst>
              <a:ext uri="{FF2B5EF4-FFF2-40B4-BE49-F238E27FC236}">
                <a16:creationId xmlns:a16="http://schemas.microsoft.com/office/drawing/2014/main" id="{14126DF6-CD95-FD44-F379-49A36D75DFC4}"/>
              </a:ext>
            </a:extLst>
          </p:cNvPr>
          <p:cNvSpPr/>
          <p:nvPr/>
        </p:nvSpPr>
        <p:spPr>
          <a:xfrm>
            <a:off x="9901712" y="2777777"/>
            <a:ext cx="1000412" cy="247060"/>
          </a:xfrm>
          <a:prstGeom prst="roundRect">
            <a:avLst>
              <a:gd name="adj" fmla="val 7576"/>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a:t>转款引入</a:t>
            </a:r>
          </a:p>
        </p:txBody>
      </p:sp>
      <p:sp>
        <p:nvSpPr>
          <p:cNvPr id="106" name="矩形: 圆角 105">
            <a:extLst>
              <a:ext uri="{FF2B5EF4-FFF2-40B4-BE49-F238E27FC236}">
                <a16:creationId xmlns:a16="http://schemas.microsoft.com/office/drawing/2014/main" id="{5C449054-CDFC-4E35-1B7F-79EA41681086}"/>
              </a:ext>
            </a:extLst>
          </p:cNvPr>
          <p:cNvSpPr/>
          <p:nvPr/>
        </p:nvSpPr>
        <p:spPr>
          <a:xfrm>
            <a:off x="5119942" y="4924497"/>
            <a:ext cx="1952116" cy="614253"/>
          </a:xfrm>
          <a:prstGeom prst="roundRect">
            <a:avLst>
              <a:gd name="adj" fmla="val 7576"/>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200" b="1"/>
              <a:t>互动话术</a:t>
            </a:r>
            <a:endParaRPr lang="en-US" altLang="zh-CN" sz="1200" b="1"/>
          </a:p>
          <a:p>
            <a:pPr algn="ctr">
              <a:lnSpc>
                <a:spcPct val="150000"/>
              </a:lnSpc>
            </a:pPr>
            <a:r>
              <a:rPr lang="zh-CN" altLang="en-US" sz="1200" b="1"/>
              <a:t>高级人设话术</a:t>
            </a:r>
          </a:p>
        </p:txBody>
      </p:sp>
      <p:cxnSp>
        <p:nvCxnSpPr>
          <p:cNvPr id="108" name="连接符: 肘形 107">
            <a:extLst>
              <a:ext uri="{FF2B5EF4-FFF2-40B4-BE49-F238E27FC236}">
                <a16:creationId xmlns:a16="http://schemas.microsoft.com/office/drawing/2014/main" id="{20FC420D-70AF-9445-1657-7B3E0F4C8914}"/>
              </a:ext>
            </a:extLst>
          </p:cNvPr>
          <p:cNvCxnSpPr>
            <a:stCxn id="93" idx="2"/>
            <a:endCxn id="106" idx="1"/>
          </p:cNvCxnSpPr>
          <p:nvPr/>
        </p:nvCxnSpPr>
        <p:spPr>
          <a:xfrm rot="16200000" flipH="1">
            <a:off x="2454580" y="2566262"/>
            <a:ext cx="2018642" cy="3312082"/>
          </a:xfrm>
          <a:prstGeom prst="bentConnector2">
            <a:avLst/>
          </a:prstGeom>
          <a:ln w="127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09" name="连接符: 肘形 108">
            <a:extLst>
              <a:ext uri="{FF2B5EF4-FFF2-40B4-BE49-F238E27FC236}">
                <a16:creationId xmlns:a16="http://schemas.microsoft.com/office/drawing/2014/main" id="{F1ACD7EF-7FF7-F859-0C7E-5E64755E68C7}"/>
              </a:ext>
            </a:extLst>
          </p:cNvPr>
          <p:cNvCxnSpPr>
            <a:cxnSpLocks/>
            <a:stCxn id="103" idx="3"/>
            <a:endCxn id="106" idx="3"/>
          </p:cNvCxnSpPr>
          <p:nvPr/>
        </p:nvCxnSpPr>
        <p:spPr>
          <a:xfrm flipH="1">
            <a:off x="7072058" y="2901307"/>
            <a:ext cx="3830066" cy="2330317"/>
          </a:xfrm>
          <a:prstGeom prst="bentConnector3">
            <a:avLst>
              <a:gd name="adj1" fmla="val -5969"/>
            </a:avLst>
          </a:prstGeom>
          <a:ln w="127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14" name="文本框 113">
            <a:extLst>
              <a:ext uri="{FF2B5EF4-FFF2-40B4-BE49-F238E27FC236}">
                <a16:creationId xmlns:a16="http://schemas.microsoft.com/office/drawing/2014/main" id="{FFF29D87-93E2-42F7-51C2-38976281C593}"/>
              </a:ext>
            </a:extLst>
          </p:cNvPr>
          <p:cNvSpPr txBox="1"/>
          <p:nvPr/>
        </p:nvSpPr>
        <p:spPr>
          <a:xfrm>
            <a:off x="3047419" y="5871613"/>
            <a:ext cx="6097162" cy="369332"/>
          </a:xfrm>
          <a:prstGeom prst="rect">
            <a:avLst/>
          </a:prstGeom>
          <a:solidFill>
            <a:srgbClr val="D996EE"/>
          </a:solidFill>
        </p:spPr>
        <p:txBody>
          <a:bodyPr wrap="square">
            <a:spAutoFit/>
          </a:bodyPr>
          <a:lstStyle/>
          <a:p>
            <a:pPr algn="dist"/>
            <a:r>
              <a:rPr lang="zh-CN" altLang="en-US" b="1"/>
              <a:t>从引入到单品话术再到转款话术全流程</a:t>
            </a:r>
          </a:p>
        </p:txBody>
      </p:sp>
    </p:spTree>
    <p:extLst>
      <p:ext uri="{BB962C8B-B14F-4D97-AF65-F5344CB8AC3E}">
        <p14:creationId xmlns:p14="http://schemas.microsoft.com/office/powerpoint/2010/main" val="804858173"/>
      </p:ext>
    </p:extLst>
  </p:cSld>
  <p:clrMapOvr>
    <a:masterClrMapping/>
  </p:clrMapOvr>
  <p:transition spd="slow" advClick="0" advTm="0">
    <p:comb/>
  </p:transition>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350C8A7D-10A2-8EFD-2C87-25FBDBAD12B7}"/>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F00E2E60-3EE4-9717-C876-F789BCE583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EB101218-576A-FC20-71F9-F216B58BEA1B}"/>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好的主播话术该怎么说</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9AD0C9E0-3854-1479-6ADC-6E97DEA173B9}"/>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62</a:t>
            </a:fld>
            <a:endParaRPr lang="zh-CN" altLang="en-US" sz="1000">
              <a:solidFill>
                <a:schemeClr val="tx1"/>
              </a:solidFill>
            </a:endParaRPr>
          </a:p>
        </p:txBody>
      </p:sp>
      <p:grpSp>
        <p:nvGrpSpPr>
          <p:cNvPr id="3" name="组合 2"/>
          <p:cNvGrpSpPr/>
          <p:nvPr/>
        </p:nvGrpSpPr>
        <p:grpSpPr>
          <a:xfrm>
            <a:off x="1006460" y="1666431"/>
            <a:ext cx="10179080" cy="4246408"/>
            <a:chOff x="838200" y="1752604"/>
            <a:chExt cx="10179080" cy="4246408"/>
          </a:xfrm>
        </p:grpSpPr>
        <p:sp>
          <p:nvSpPr>
            <p:cNvPr id="2" name="矩形: 圆角 1">
              <a:extLst>
                <a:ext uri="{FF2B5EF4-FFF2-40B4-BE49-F238E27FC236}">
                  <a16:creationId xmlns:a16="http://schemas.microsoft.com/office/drawing/2014/main" id="{787F26E9-1369-41C4-9945-EFA9224EC2EC}"/>
                </a:ext>
              </a:extLst>
            </p:cNvPr>
            <p:cNvSpPr/>
            <p:nvPr/>
          </p:nvSpPr>
          <p:spPr>
            <a:xfrm>
              <a:off x="838200" y="1752604"/>
              <a:ext cx="3421178" cy="2120894"/>
            </a:xfrm>
            <a:prstGeom prst="roundRect">
              <a:avLst>
                <a:gd name="adj" fmla="val 0"/>
              </a:avLst>
            </a:prstGeom>
            <a:blipFill>
              <a:blip r:embed="rId5"/>
              <a:stretch>
                <a:fillRect/>
              </a:stretch>
            </a:blip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endParaRPr>
            </a:p>
          </p:txBody>
        </p:sp>
        <p:grpSp>
          <p:nvGrpSpPr>
            <p:cNvPr id="7" name="组合 6">
              <a:extLst>
                <a:ext uri="{FF2B5EF4-FFF2-40B4-BE49-F238E27FC236}">
                  <a16:creationId xmlns:a16="http://schemas.microsoft.com/office/drawing/2014/main" id="{D23457A9-F93A-4FC8-9C45-0DB0A413F934}"/>
                </a:ext>
              </a:extLst>
            </p:cNvPr>
            <p:cNvGrpSpPr/>
            <p:nvPr/>
          </p:nvGrpSpPr>
          <p:grpSpPr>
            <a:xfrm>
              <a:off x="4692619" y="1842501"/>
              <a:ext cx="2806761" cy="1300941"/>
              <a:chOff x="2926262" y="3947957"/>
              <a:chExt cx="2806761" cy="1300941"/>
            </a:xfrm>
          </p:grpSpPr>
          <p:grpSp>
            <p:nvGrpSpPr>
              <p:cNvPr id="111" name="组合 110">
                <a:extLst>
                  <a:ext uri="{FF2B5EF4-FFF2-40B4-BE49-F238E27FC236}">
                    <a16:creationId xmlns:a16="http://schemas.microsoft.com/office/drawing/2014/main" id="{37BD54CB-CFBA-4858-ACDE-36F7DCD57A21}"/>
                  </a:ext>
                </a:extLst>
              </p:cNvPr>
              <p:cNvGrpSpPr/>
              <p:nvPr/>
            </p:nvGrpSpPr>
            <p:grpSpPr>
              <a:xfrm>
                <a:off x="2926262" y="4039744"/>
                <a:ext cx="2806761" cy="1209154"/>
                <a:chOff x="2492017" y="2712768"/>
                <a:chExt cx="2806761" cy="1209154"/>
              </a:xfrm>
            </p:grpSpPr>
            <p:sp>
              <p:nvSpPr>
                <p:cNvPr id="113" name="矩形 112">
                  <a:extLst>
                    <a:ext uri="{FF2B5EF4-FFF2-40B4-BE49-F238E27FC236}">
                      <a16:creationId xmlns:a16="http://schemas.microsoft.com/office/drawing/2014/main" id="{AFFB743C-9029-43E1-8BA1-138B3C6AA994}"/>
                    </a:ext>
                  </a:extLst>
                </p:cNvPr>
                <p:cNvSpPr/>
                <p:nvPr/>
              </p:nvSpPr>
              <p:spPr>
                <a:xfrm>
                  <a:off x="2492017" y="2712768"/>
                  <a:ext cx="2806761"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p>
                  <a:r>
                    <a:rPr kumimoji="1" lang="zh-CN" altLang="en-US" sz="1600" b="1">
                      <a:solidFill>
                        <a:schemeClr val="tx1"/>
                      </a:solidFill>
                      <a:latin typeface="Arial" panose="020B0604020202020204" pitchFamily="34" charset="0"/>
                      <a:ea typeface="微软雅黑" panose="020B0503020204020204" pitchFamily="34" charset="-122"/>
                    </a:rPr>
                    <a:t>够专业</a:t>
                  </a:r>
                  <a:endParaRPr kumimoji="1" lang="en-US" altLang="zh-CN" sz="1600" b="1" dirty="0">
                    <a:solidFill>
                      <a:schemeClr val="tx1"/>
                    </a:solidFill>
                    <a:latin typeface="Arial" panose="020B0604020202020204" pitchFamily="34" charset="0"/>
                    <a:ea typeface="微软雅黑" panose="020B0503020204020204" pitchFamily="34" charset="-122"/>
                  </a:endParaRPr>
                </a:p>
              </p:txBody>
            </p:sp>
            <p:sp>
              <p:nvSpPr>
                <p:cNvPr id="114" name="矩形 113">
                  <a:extLst>
                    <a:ext uri="{FF2B5EF4-FFF2-40B4-BE49-F238E27FC236}">
                      <a16:creationId xmlns:a16="http://schemas.microsoft.com/office/drawing/2014/main" id="{1B82C93F-6E6F-4E6C-A6FD-B113AD7C30C6}"/>
                    </a:ext>
                  </a:extLst>
                </p:cNvPr>
                <p:cNvSpPr/>
                <p:nvPr/>
              </p:nvSpPr>
              <p:spPr>
                <a:xfrm>
                  <a:off x="2492017" y="3182773"/>
                  <a:ext cx="2806761" cy="7391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p>
                  <a:pPr marL="171450" indent="-171450">
                    <a:lnSpc>
                      <a:spcPct val="150000"/>
                    </a:lnSpc>
                    <a:buFont typeface="Arial" panose="020B0604020202020204" pitchFamily="34" charset="0"/>
                    <a:buChar char="•"/>
                  </a:pPr>
                  <a:r>
                    <a:rPr lang="zh-CN" altLang="en-US" sz="1200">
                      <a:solidFill>
                        <a:schemeClr val="tx1"/>
                      </a:solidFill>
                    </a:rPr>
                    <a:t>讲产品信息直白不绕弯子</a:t>
                  </a:r>
                  <a:endParaRPr lang="en-US" altLang="zh-CN" sz="1200">
                    <a:solidFill>
                      <a:schemeClr val="tx1"/>
                    </a:solidFill>
                  </a:endParaRPr>
                </a:p>
                <a:p>
                  <a:pPr marL="171450" indent="-171450">
                    <a:lnSpc>
                      <a:spcPct val="150000"/>
                    </a:lnSpc>
                    <a:buFont typeface="Arial" panose="020B0604020202020204" pitchFamily="34" charset="0"/>
                    <a:buChar char="•"/>
                  </a:pPr>
                  <a:r>
                    <a:rPr lang="zh-CN" altLang="en-US" sz="1200">
                      <a:solidFill>
                        <a:schemeClr val="tx1"/>
                      </a:solidFill>
                    </a:rPr>
                    <a:t>用数据说话，描述一致不夸大</a:t>
                  </a:r>
                </a:p>
              </p:txBody>
            </p:sp>
          </p:grpSp>
          <p:cxnSp>
            <p:nvCxnSpPr>
              <p:cNvPr id="112" name="直接箭头连接符 111">
                <a:extLst>
                  <a:ext uri="{FF2B5EF4-FFF2-40B4-BE49-F238E27FC236}">
                    <a16:creationId xmlns:a16="http://schemas.microsoft.com/office/drawing/2014/main" id="{1907A0A4-E5CC-4FF8-97AE-DC49BDC4A620}"/>
                  </a:ext>
                </a:extLst>
              </p:cNvPr>
              <p:cNvCxnSpPr>
                <a:cxnSpLocks/>
              </p:cNvCxnSpPr>
              <p:nvPr/>
            </p:nvCxnSpPr>
            <p:spPr>
              <a:xfrm flipH="1">
                <a:off x="2926262" y="3947957"/>
                <a:ext cx="2806761" cy="0"/>
              </a:xfrm>
              <a:prstGeom prst="straightConnector1">
                <a:avLst/>
              </a:prstGeom>
              <a:ln w="38100" cap="rnd">
                <a:gradFill>
                  <a:gsLst>
                    <a:gs pos="100000">
                      <a:schemeClr val="accent1">
                        <a:lumMod val="60000"/>
                        <a:lumOff val="40000"/>
                        <a:alpha val="0"/>
                      </a:schemeClr>
                    </a:gs>
                    <a:gs pos="20000">
                      <a:schemeClr val="accent1"/>
                    </a:gs>
                  </a:gsLst>
                  <a:lin ang="12000000" scaled="0"/>
                </a:gradFill>
                <a:round/>
              </a:ln>
            </p:spPr>
            <p:style>
              <a:lnRef idx="1">
                <a:schemeClr val="accent1"/>
              </a:lnRef>
              <a:fillRef idx="0">
                <a:schemeClr val="accent1"/>
              </a:fillRef>
              <a:effectRef idx="0">
                <a:schemeClr val="accent1"/>
              </a:effectRef>
              <a:fontRef idx="minor">
                <a:schemeClr val="tx1"/>
              </a:fontRef>
            </p:style>
          </p:cxnSp>
        </p:grpSp>
        <p:grpSp>
          <p:nvGrpSpPr>
            <p:cNvPr id="90" name="组合 89">
              <a:extLst>
                <a:ext uri="{FF2B5EF4-FFF2-40B4-BE49-F238E27FC236}">
                  <a16:creationId xmlns:a16="http://schemas.microsoft.com/office/drawing/2014/main" id="{DA73991F-82E8-4453-8975-2C8E10A05CD4}"/>
                </a:ext>
              </a:extLst>
            </p:cNvPr>
            <p:cNvGrpSpPr/>
            <p:nvPr/>
          </p:nvGrpSpPr>
          <p:grpSpPr>
            <a:xfrm>
              <a:off x="8210519" y="1842501"/>
              <a:ext cx="2806761" cy="1300941"/>
              <a:chOff x="2926262" y="3947957"/>
              <a:chExt cx="2806761" cy="1300941"/>
            </a:xfrm>
          </p:grpSpPr>
          <p:grpSp>
            <p:nvGrpSpPr>
              <p:cNvPr id="107" name="组合 106">
                <a:extLst>
                  <a:ext uri="{FF2B5EF4-FFF2-40B4-BE49-F238E27FC236}">
                    <a16:creationId xmlns:a16="http://schemas.microsoft.com/office/drawing/2014/main" id="{FCA457F3-2943-43F8-9768-702B662AD0F0}"/>
                  </a:ext>
                </a:extLst>
              </p:cNvPr>
              <p:cNvGrpSpPr/>
              <p:nvPr/>
            </p:nvGrpSpPr>
            <p:grpSpPr>
              <a:xfrm>
                <a:off x="2926262" y="4039744"/>
                <a:ext cx="2806761" cy="1209154"/>
                <a:chOff x="2492017" y="2712768"/>
                <a:chExt cx="2806761" cy="1209154"/>
              </a:xfrm>
            </p:grpSpPr>
            <p:sp>
              <p:nvSpPr>
                <p:cNvPr id="109" name="矩形 108">
                  <a:extLst>
                    <a:ext uri="{FF2B5EF4-FFF2-40B4-BE49-F238E27FC236}">
                      <a16:creationId xmlns:a16="http://schemas.microsoft.com/office/drawing/2014/main" id="{17BDFFD3-0AF6-4203-8B5B-A72538ED723A}"/>
                    </a:ext>
                  </a:extLst>
                </p:cNvPr>
                <p:cNvSpPr/>
                <p:nvPr/>
              </p:nvSpPr>
              <p:spPr>
                <a:xfrm>
                  <a:off x="2492017" y="2712768"/>
                  <a:ext cx="2806761"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p>
                  <a:r>
                    <a:rPr kumimoji="1" lang="zh-CN" altLang="en-US" sz="1600" b="1">
                      <a:solidFill>
                        <a:schemeClr val="tx1"/>
                      </a:solidFill>
                      <a:latin typeface="Arial" panose="020B0604020202020204" pitchFamily="34" charset="0"/>
                      <a:ea typeface="微软雅黑" panose="020B0503020204020204" pitchFamily="34" charset="-122"/>
                    </a:rPr>
                    <a:t>有人感</a:t>
                  </a:r>
                  <a:endParaRPr kumimoji="1" lang="en-US" altLang="zh-CN" sz="1600" b="1" dirty="0">
                    <a:solidFill>
                      <a:schemeClr val="tx1"/>
                    </a:solidFill>
                    <a:latin typeface="Arial" panose="020B0604020202020204" pitchFamily="34" charset="0"/>
                    <a:ea typeface="微软雅黑" panose="020B0503020204020204" pitchFamily="34" charset="-122"/>
                  </a:endParaRPr>
                </a:p>
              </p:txBody>
            </p:sp>
            <p:sp>
              <p:nvSpPr>
                <p:cNvPr id="110" name="矩形 109">
                  <a:extLst>
                    <a:ext uri="{FF2B5EF4-FFF2-40B4-BE49-F238E27FC236}">
                      <a16:creationId xmlns:a16="http://schemas.microsoft.com/office/drawing/2014/main" id="{B351EB79-B41D-498C-B462-AF0BB69C618C}"/>
                    </a:ext>
                  </a:extLst>
                </p:cNvPr>
                <p:cNvSpPr/>
                <p:nvPr/>
              </p:nvSpPr>
              <p:spPr>
                <a:xfrm>
                  <a:off x="2492017" y="3182773"/>
                  <a:ext cx="2806761" cy="7391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p>
                  <a:pPr marL="171450" indent="-171450">
                    <a:lnSpc>
                      <a:spcPct val="150000"/>
                    </a:lnSpc>
                    <a:buFont typeface="Arial" panose="020B0604020202020204" pitchFamily="34" charset="0"/>
                    <a:buChar char="•"/>
                  </a:pPr>
                  <a:r>
                    <a:rPr lang="zh-CN" altLang="en-US" sz="1200">
                      <a:solidFill>
                        <a:schemeClr val="tx1"/>
                      </a:solidFill>
                    </a:rPr>
                    <a:t>“重交流”而不是“重输出”不做复读机，跟用户互动</a:t>
                  </a:r>
                </a:p>
              </p:txBody>
            </p:sp>
          </p:grpSp>
          <p:cxnSp>
            <p:nvCxnSpPr>
              <p:cNvPr id="108" name="直接箭头连接符 107">
                <a:extLst>
                  <a:ext uri="{FF2B5EF4-FFF2-40B4-BE49-F238E27FC236}">
                    <a16:creationId xmlns:a16="http://schemas.microsoft.com/office/drawing/2014/main" id="{024D8D16-1B89-4D65-A655-76A1F18E528F}"/>
                  </a:ext>
                </a:extLst>
              </p:cNvPr>
              <p:cNvCxnSpPr>
                <a:cxnSpLocks/>
              </p:cNvCxnSpPr>
              <p:nvPr/>
            </p:nvCxnSpPr>
            <p:spPr>
              <a:xfrm flipH="1">
                <a:off x="2926262" y="3947957"/>
                <a:ext cx="2806761" cy="0"/>
              </a:xfrm>
              <a:prstGeom prst="straightConnector1">
                <a:avLst/>
              </a:prstGeom>
              <a:ln w="38100" cap="rnd">
                <a:gradFill>
                  <a:gsLst>
                    <a:gs pos="100000">
                      <a:schemeClr val="accent3">
                        <a:lumMod val="60000"/>
                        <a:lumOff val="40000"/>
                        <a:alpha val="0"/>
                      </a:schemeClr>
                    </a:gs>
                    <a:gs pos="20000">
                      <a:schemeClr val="accent3"/>
                    </a:gs>
                  </a:gsLst>
                  <a:lin ang="12000000" scaled="0"/>
                </a:gradFill>
                <a:round/>
              </a:ln>
            </p:spPr>
            <p:style>
              <a:lnRef idx="1">
                <a:schemeClr val="accent1"/>
              </a:lnRef>
              <a:fillRef idx="0">
                <a:schemeClr val="accent1"/>
              </a:fillRef>
              <a:effectRef idx="0">
                <a:schemeClr val="accent1"/>
              </a:effectRef>
              <a:fontRef idx="minor">
                <a:schemeClr val="tx1"/>
              </a:fontRef>
            </p:style>
          </p:cxnSp>
        </p:grpSp>
        <p:grpSp>
          <p:nvGrpSpPr>
            <p:cNvPr id="92" name="组合 91">
              <a:extLst>
                <a:ext uri="{FF2B5EF4-FFF2-40B4-BE49-F238E27FC236}">
                  <a16:creationId xmlns:a16="http://schemas.microsoft.com/office/drawing/2014/main" id="{C5F6AF6C-4F8D-4151-BE45-CFE0CD0542B8}"/>
                </a:ext>
              </a:extLst>
            </p:cNvPr>
            <p:cNvGrpSpPr/>
            <p:nvPr/>
          </p:nvGrpSpPr>
          <p:grpSpPr>
            <a:xfrm>
              <a:off x="4692619" y="4421072"/>
              <a:ext cx="2806761" cy="1300941"/>
              <a:chOff x="2926262" y="3947957"/>
              <a:chExt cx="2806761" cy="1300941"/>
            </a:xfrm>
          </p:grpSpPr>
          <p:grpSp>
            <p:nvGrpSpPr>
              <p:cNvPr id="103" name="组合 102">
                <a:extLst>
                  <a:ext uri="{FF2B5EF4-FFF2-40B4-BE49-F238E27FC236}">
                    <a16:creationId xmlns:a16="http://schemas.microsoft.com/office/drawing/2014/main" id="{01125C0E-6D09-4918-8EE0-61C9B92CBF3D}"/>
                  </a:ext>
                </a:extLst>
              </p:cNvPr>
              <p:cNvGrpSpPr/>
              <p:nvPr/>
            </p:nvGrpSpPr>
            <p:grpSpPr>
              <a:xfrm>
                <a:off x="2926262" y="4039744"/>
                <a:ext cx="2806761" cy="1209154"/>
                <a:chOff x="2492017" y="2712768"/>
                <a:chExt cx="2806761" cy="1209154"/>
              </a:xfrm>
            </p:grpSpPr>
            <p:sp>
              <p:nvSpPr>
                <p:cNvPr id="105" name="矩形 104">
                  <a:extLst>
                    <a:ext uri="{FF2B5EF4-FFF2-40B4-BE49-F238E27FC236}">
                      <a16:creationId xmlns:a16="http://schemas.microsoft.com/office/drawing/2014/main" id="{DAB81F7E-2B19-496D-A81A-32AD37C40291}"/>
                    </a:ext>
                  </a:extLst>
                </p:cNvPr>
                <p:cNvSpPr/>
                <p:nvPr/>
              </p:nvSpPr>
              <p:spPr>
                <a:xfrm>
                  <a:off x="2492017" y="2712768"/>
                  <a:ext cx="2806761"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p>
                  <a:r>
                    <a:rPr kumimoji="1" lang="zh-CN" altLang="en-US" sz="1600" b="1">
                      <a:solidFill>
                        <a:schemeClr val="tx1"/>
                      </a:solidFill>
                      <a:latin typeface="Arial" panose="020B0604020202020204" pitchFamily="34" charset="0"/>
                      <a:ea typeface="微软雅黑" panose="020B0503020204020204" pitchFamily="34" charset="-122"/>
                    </a:rPr>
                    <a:t>不叫唤</a:t>
                  </a:r>
                  <a:endParaRPr kumimoji="1" lang="en-US" altLang="zh-CN" sz="1600" b="1" dirty="0">
                    <a:solidFill>
                      <a:schemeClr val="tx1"/>
                    </a:solidFill>
                    <a:latin typeface="Arial" panose="020B0604020202020204" pitchFamily="34" charset="0"/>
                    <a:ea typeface="微软雅黑" panose="020B0503020204020204" pitchFamily="34" charset="-122"/>
                  </a:endParaRPr>
                </a:p>
              </p:txBody>
            </p:sp>
            <p:sp>
              <p:nvSpPr>
                <p:cNvPr id="106" name="矩形 105">
                  <a:extLst>
                    <a:ext uri="{FF2B5EF4-FFF2-40B4-BE49-F238E27FC236}">
                      <a16:creationId xmlns:a16="http://schemas.microsoft.com/office/drawing/2014/main" id="{FBD5C338-1060-4AB0-8D65-09B1DE1CB922}"/>
                    </a:ext>
                  </a:extLst>
                </p:cNvPr>
                <p:cNvSpPr/>
                <p:nvPr/>
              </p:nvSpPr>
              <p:spPr>
                <a:xfrm>
                  <a:off x="2492017" y="3182773"/>
                  <a:ext cx="2806761" cy="7391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p>
                  <a:pPr marL="171450" indent="-171450">
                    <a:lnSpc>
                      <a:spcPct val="150000"/>
                    </a:lnSpc>
                    <a:buFont typeface="Arial" panose="020B0604020202020204" pitchFamily="34" charset="0"/>
                    <a:buChar char="•"/>
                  </a:pPr>
                  <a:r>
                    <a:rPr lang="zh-CN" altLang="en-US" sz="1200">
                      <a:solidFill>
                        <a:schemeClr val="tx1"/>
                      </a:solidFill>
                    </a:rPr>
                    <a:t>讲产品信息直白不绕弯子</a:t>
                  </a:r>
                  <a:endParaRPr lang="en-US" altLang="zh-CN" sz="1200">
                    <a:solidFill>
                      <a:schemeClr val="tx1"/>
                    </a:solidFill>
                  </a:endParaRPr>
                </a:p>
                <a:p>
                  <a:pPr marL="171450" indent="-171450">
                    <a:lnSpc>
                      <a:spcPct val="150000"/>
                    </a:lnSpc>
                    <a:buFont typeface="Arial" panose="020B0604020202020204" pitchFamily="34" charset="0"/>
                    <a:buChar char="•"/>
                  </a:pPr>
                  <a:r>
                    <a:rPr lang="zh-CN" altLang="en-US" sz="1200">
                      <a:solidFill>
                        <a:schemeClr val="tx1"/>
                      </a:solidFill>
                    </a:rPr>
                    <a:t>用数据说话，描述一致不夸大</a:t>
                  </a:r>
                </a:p>
              </p:txBody>
            </p:sp>
          </p:grpSp>
          <p:cxnSp>
            <p:nvCxnSpPr>
              <p:cNvPr id="104" name="直接箭头连接符 103">
                <a:extLst>
                  <a:ext uri="{FF2B5EF4-FFF2-40B4-BE49-F238E27FC236}">
                    <a16:creationId xmlns:a16="http://schemas.microsoft.com/office/drawing/2014/main" id="{B4585707-5F5E-4819-80A6-4A3E48D10FDA}"/>
                  </a:ext>
                </a:extLst>
              </p:cNvPr>
              <p:cNvCxnSpPr>
                <a:cxnSpLocks/>
              </p:cNvCxnSpPr>
              <p:nvPr/>
            </p:nvCxnSpPr>
            <p:spPr>
              <a:xfrm flipH="1">
                <a:off x="2926262" y="3947957"/>
                <a:ext cx="2806761" cy="0"/>
              </a:xfrm>
              <a:prstGeom prst="straightConnector1">
                <a:avLst/>
              </a:prstGeom>
              <a:ln w="38100" cap="rnd">
                <a:gradFill>
                  <a:gsLst>
                    <a:gs pos="100000">
                      <a:schemeClr val="accent2">
                        <a:lumMod val="60000"/>
                        <a:lumOff val="40000"/>
                        <a:alpha val="0"/>
                      </a:schemeClr>
                    </a:gs>
                    <a:gs pos="20000">
                      <a:schemeClr val="accent2"/>
                    </a:gs>
                  </a:gsLst>
                  <a:lin ang="12000000" scaled="0"/>
                </a:gradFill>
                <a:round/>
              </a:ln>
            </p:spPr>
            <p:style>
              <a:lnRef idx="1">
                <a:schemeClr val="accent1"/>
              </a:lnRef>
              <a:fillRef idx="0">
                <a:schemeClr val="accent1"/>
              </a:fillRef>
              <a:effectRef idx="0">
                <a:schemeClr val="accent1"/>
              </a:effectRef>
              <a:fontRef idx="minor">
                <a:schemeClr val="tx1"/>
              </a:fontRef>
            </p:style>
          </p:cxnSp>
        </p:grpSp>
        <p:grpSp>
          <p:nvGrpSpPr>
            <p:cNvPr id="93" name="组合 92">
              <a:extLst>
                <a:ext uri="{FF2B5EF4-FFF2-40B4-BE49-F238E27FC236}">
                  <a16:creationId xmlns:a16="http://schemas.microsoft.com/office/drawing/2014/main" id="{06C69A46-414E-48BA-BAAF-4FAFA132BA25}"/>
                </a:ext>
              </a:extLst>
            </p:cNvPr>
            <p:cNvGrpSpPr/>
            <p:nvPr/>
          </p:nvGrpSpPr>
          <p:grpSpPr>
            <a:xfrm>
              <a:off x="8210519" y="4421072"/>
              <a:ext cx="2806761" cy="1577940"/>
              <a:chOff x="2926262" y="3947957"/>
              <a:chExt cx="2806761" cy="1577940"/>
            </a:xfrm>
          </p:grpSpPr>
          <p:grpSp>
            <p:nvGrpSpPr>
              <p:cNvPr id="99" name="组合 98">
                <a:extLst>
                  <a:ext uri="{FF2B5EF4-FFF2-40B4-BE49-F238E27FC236}">
                    <a16:creationId xmlns:a16="http://schemas.microsoft.com/office/drawing/2014/main" id="{737F35A4-AB68-498A-9AD3-8B49E44181CF}"/>
                  </a:ext>
                </a:extLst>
              </p:cNvPr>
              <p:cNvGrpSpPr/>
              <p:nvPr/>
            </p:nvGrpSpPr>
            <p:grpSpPr>
              <a:xfrm>
                <a:off x="2926262" y="4039744"/>
                <a:ext cx="2806761" cy="1486153"/>
                <a:chOff x="2492017" y="2712768"/>
                <a:chExt cx="2806761" cy="1486153"/>
              </a:xfrm>
            </p:grpSpPr>
            <p:sp>
              <p:nvSpPr>
                <p:cNvPr id="101" name="矩形 100">
                  <a:extLst>
                    <a:ext uri="{FF2B5EF4-FFF2-40B4-BE49-F238E27FC236}">
                      <a16:creationId xmlns:a16="http://schemas.microsoft.com/office/drawing/2014/main" id="{79F5AE99-B480-4698-B43F-B1C620BBC6E2}"/>
                    </a:ext>
                  </a:extLst>
                </p:cNvPr>
                <p:cNvSpPr/>
                <p:nvPr/>
              </p:nvSpPr>
              <p:spPr>
                <a:xfrm>
                  <a:off x="2492017" y="2712768"/>
                  <a:ext cx="2806761"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p>
                  <a:r>
                    <a:rPr kumimoji="1" lang="zh-CN" altLang="en-US" sz="1600" b="1">
                      <a:solidFill>
                        <a:schemeClr val="tx1"/>
                      </a:solidFill>
                      <a:latin typeface="Arial" panose="020B0604020202020204" pitchFamily="34" charset="0"/>
                      <a:ea typeface="微软雅黑" panose="020B0503020204020204" pitchFamily="34" charset="-122"/>
                    </a:rPr>
                    <a:t>幽默感</a:t>
                  </a:r>
                  <a:endParaRPr kumimoji="1" lang="en-US" altLang="zh-CN" sz="1600" b="1" dirty="0">
                    <a:solidFill>
                      <a:schemeClr val="tx1"/>
                    </a:solidFill>
                    <a:latin typeface="Arial" panose="020B0604020202020204" pitchFamily="34" charset="0"/>
                    <a:ea typeface="微软雅黑" panose="020B0503020204020204" pitchFamily="34" charset="-122"/>
                  </a:endParaRPr>
                </a:p>
              </p:txBody>
            </p:sp>
            <p:sp>
              <p:nvSpPr>
                <p:cNvPr id="102" name="矩形 101">
                  <a:extLst>
                    <a:ext uri="{FF2B5EF4-FFF2-40B4-BE49-F238E27FC236}">
                      <a16:creationId xmlns:a16="http://schemas.microsoft.com/office/drawing/2014/main" id="{EE8FF38E-19FC-49EC-B5AA-1EBB6B214188}"/>
                    </a:ext>
                  </a:extLst>
                </p:cNvPr>
                <p:cNvSpPr/>
                <p:nvPr/>
              </p:nvSpPr>
              <p:spPr>
                <a:xfrm>
                  <a:off x="2492017" y="3182773"/>
                  <a:ext cx="2806761" cy="10161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p>
                  <a:pPr marL="171450" indent="-171450">
                    <a:lnSpc>
                      <a:spcPct val="150000"/>
                    </a:lnSpc>
                    <a:buFont typeface="Arial" panose="020B0604020202020204" pitchFamily="34" charset="0"/>
                    <a:buChar char="•"/>
                  </a:pPr>
                  <a:r>
                    <a:rPr lang="zh-CN" altLang="en-US" sz="1200">
                      <a:solidFill>
                        <a:schemeClr val="tx1"/>
                      </a:solidFill>
                    </a:rPr>
                    <a:t>不做</a:t>
                  </a:r>
                  <a:r>
                    <a:rPr lang="en-US" altLang="zh-CN" sz="1200">
                      <a:solidFill>
                        <a:schemeClr val="tx1"/>
                      </a:solidFill>
                    </a:rPr>
                    <a:t>AI</a:t>
                  </a:r>
                  <a:r>
                    <a:rPr lang="zh-CN" altLang="en-US" sz="1200">
                      <a:solidFill>
                        <a:schemeClr val="tx1"/>
                      </a:solidFill>
                    </a:rPr>
                    <a:t>播音员</a:t>
                  </a:r>
                  <a:endParaRPr lang="en-US" altLang="zh-CN" sz="1200">
                    <a:solidFill>
                      <a:schemeClr val="tx1"/>
                    </a:solidFill>
                  </a:endParaRPr>
                </a:p>
                <a:p>
                  <a:pPr marL="171450" indent="-171450">
                    <a:lnSpc>
                      <a:spcPct val="150000"/>
                    </a:lnSpc>
                    <a:buFont typeface="Arial" panose="020B0604020202020204" pitchFamily="34" charset="0"/>
                    <a:buChar char="•"/>
                  </a:pPr>
                  <a:r>
                    <a:rPr lang="zh-CN" altLang="en-US" sz="1200">
                      <a:solidFill>
                        <a:schemeClr val="tx1"/>
                      </a:solidFill>
                    </a:rPr>
                    <a:t>用节目相声节奏，适度的游戏活跃氛围</a:t>
                  </a:r>
                </a:p>
              </p:txBody>
            </p:sp>
          </p:grpSp>
          <p:cxnSp>
            <p:nvCxnSpPr>
              <p:cNvPr id="100" name="直接箭头连接符 99">
                <a:extLst>
                  <a:ext uri="{FF2B5EF4-FFF2-40B4-BE49-F238E27FC236}">
                    <a16:creationId xmlns:a16="http://schemas.microsoft.com/office/drawing/2014/main" id="{028D8202-B055-4A2B-941D-760A1763F7E9}"/>
                  </a:ext>
                </a:extLst>
              </p:cNvPr>
              <p:cNvCxnSpPr>
                <a:cxnSpLocks/>
              </p:cNvCxnSpPr>
              <p:nvPr/>
            </p:nvCxnSpPr>
            <p:spPr>
              <a:xfrm flipH="1">
                <a:off x="2926262" y="3947957"/>
                <a:ext cx="2806761" cy="0"/>
              </a:xfrm>
              <a:prstGeom prst="straightConnector1">
                <a:avLst/>
              </a:prstGeom>
              <a:ln w="38100" cap="rnd">
                <a:gradFill>
                  <a:gsLst>
                    <a:gs pos="100000">
                      <a:schemeClr val="accent4">
                        <a:lumMod val="60000"/>
                        <a:lumOff val="40000"/>
                        <a:alpha val="0"/>
                      </a:schemeClr>
                    </a:gs>
                    <a:gs pos="20000">
                      <a:schemeClr val="accent4"/>
                    </a:gs>
                  </a:gsLst>
                  <a:lin ang="12000000" scaled="0"/>
                </a:gradFill>
                <a:round/>
              </a:ln>
            </p:spPr>
            <p:style>
              <a:lnRef idx="1">
                <a:schemeClr val="accent1"/>
              </a:lnRef>
              <a:fillRef idx="0">
                <a:schemeClr val="accent1"/>
              </a:fillRef>
              <a:effectRef idx="0">
                <a:schemeClr val="accent1"/>
              </a:effectRef>
              <a:fontRef idx="minor">
                <a:schemeClr val="tx1"/>
              </a:fontRef>
            </p:style>
          </p:cxnSp>
        </p:grpSp>
        <p:grpSp>
          <p:nvGrpSpPr>
            <p:cNvPr id="94" name="组合 93">
              <a:extLst>
                <a:ext uri="{FF2B5EF4-FFF2-40B4-BE49-F238E27FC236}">
                  <a16:creationId xmlns:a16="http://schemas.microsoft.com/office/drawing/2014/main" id="{353C32AA-CE81-40C5-A903-230DB6BABD80}"/>
                </a:ext>
              </a:extLst>
            </p:cNvPr>
            <p:cNvGrpSpPr/>
            <p:nvPr/>
          </p:nvGrpSpPr>
          <p:grpSpPr>
            <a:xfrm>
              <a:off x="838200" y="4421072"/>
              <a:ext cx="2806761" cy="1300941"/>
              <a:chOff x="2926262" y="3947957"/>
              <a:chExt cx="2806761" cy="1300941"/>
            </a:xfrm>
          </p:grpSpPr>
          <p:grpSp>
            <p:nvGrpSpPr>
              <p:cNvPr id="95" name="组合 94">
                <a:extLst>
                  <a:ext uri="{FF2B5EF4-FFF2-40B4-BE49-F238E27FC236}">
                    <a16:creationId xmlns:a16="http://schemas.microsoft.com/office/drawing/2014/main" id="{C0898339-F304-4F37-965D-785F9FD23123}"/>
                  </a:ext>
                </a:extLst>
              </p:cNvPr>
              <p:cNvGrpSpPr/>
              <p:nvPr/>
            </p:nvGrpSpPr>
            <p:grpSpPr>
              <a:xfrm>
                <a:off x="2926262" y="4039744"/>
                <a:ext cx="2806761" cy="1209154"/>
                <a:chOff x="2492017" y="2712768"/>
                <a:chExt cx="2806761" cy="1209154"/>
              </a:xfrm>
            </p:grpSpPr>
            <p:sp>
              <p:nvSpPr>
                <p:cNvPr id="97" name="矩形 96">
                  <a:extLst>
                    <a:ext uri="{FF2B5EF4-FFF2-40B4-BE49-F238E27FC236}">
                      <a16:creationId xmlns:a16="http://schemas.microsoft.com/office/drawing/2014/main" id="{99F11F5E-B7A5-4149-A4BF-24D3BAA8D4F2}"/>
                    </a:ext>
                  </a:extLst>
                </p:cNvPr>
                <p:cNvSpPr/>
                <p:nvPr/>
              </p:nvSpPr>
              <p:spPr>
                <a:xfrm>
                  <a:off x="2492017" y="2712768"/>
                  <a:ext cx="2806761" cy="464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b" anchorCtr="0">
                  <a:spAutoFit/>
                </a:bodyPr>
                <a:lstStyle/>
                <a:p>
                  <a:r>
                    <a:rPr kumimoji="1" lang="zh-CN" altLang="en-US" sz="1600" b="1">
                      <a:solidFill>
                        <a:schemeClr val="tx1"/>
                      </a:solidFill>
                      <a:latin typeface="Arial" panose="020B0604020202020204" pitchFamily="34" charset="0"/>
                      <a:ea typeface="微软雅黑" panose="020B0503020204020204" pitchFamily="34" charset="-122"/>
                    </a:rPr>
                    <a:t>有共鸣</a:t>
                  </a:r>
                  <a:endParaRPr kumimoji="1" lang="en-US" altLang="zh-CN" sz="1600" b="1" dirty="0">
                    <a:solidFill>
                      <a:schemeClr val="tx1"/>
                    </a:solidFill>
                    <a:latin typeface="Arial" panose="020B0604020202020204" pitchFamily="34" charset="0"/>
                    <a:ea typeface="微软雅黑" panose="020B0503020204020204" pitchFamily="34" charset="-122"/>
                  </a:endParaRPr>
                </a:p>
              </p:txBody>
            </p:sp>
            <p:sp>
              <p:nvSpPr>
                <p:cNvPr id="98" name="矩形 97">
                  <a:extLst>
                    <a:ext uri="{FF2B5EF4-FFF2-40B4-BE49-F238E27FC236}">
                      <a16:creationId xmlns:a16="http://schemas.microsoft.com/office/drawing/2014/main" id="{4E414583-AE48-4BD2-93EE-60CC3C90BCE5}"/>
                    </a:ext>
                  </a:extLst>
                </p:cNvPr>
                <p:cNvSpPr/>
                <p:nvPr/>
              </p:nvSpPr>
              <p:spPr>
                <a:xfrm>
                  <a:off x="2492017" y="3182773"/>
                  <a:ext cx="2806761" cy="7391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nchorCtr="0">
                  <a:spAutoFit/>
                </a:bodyPr>
                <a:lstStyle/>
                <a:p>
                  <a:pPr marL="171450" indent="-171450">
                    <a:lnSpc>
                      <a:spcPct val="150000"/>
                    </a:lnSpc>
                    <a:buFont typeface="Arial" panose="020B0604020202020204" pitchFamily="34" charset="0"/>
                    <a:buChar char="•"/>
                  </a:pPr>
                  <a:r>
                    <a:rPr lang="zh-CN" altLang="en-US" sz="1200">
                      <a:solidFill>
                        <a:schemeClr val="tx1"/>
                      </a:solidFill>
                    </a:rPr>
                    <a:t>真诚互动，不一昧鼓动下单利他性话术，协助用户做选择</a:t>
                  </a:r>
                </a:p>
              </p:txBody>
            </p:sp>
          </p:grpSp>
          <p:cxnSp>
            <p:nvCxnSpPr>
              <p:cNvPr id="96" name="直接箭头连接符 95">
                <a:extLst>
                  <a:ext uri="{FF2B5EF4-FFF2-40B4-BE49-F238E27FC236}">
                    <a16:creationId xmlns:a16="http://schemas.microsoft.com/office/drawing/2014/main" id="{7E81D660-E8A1-4F38-AAAF-581C2515E899}"/>
                  </a:ext>
                </a:extLst>
              </p:cNvPr>
              <p:cNvCxnSpPr>
                <a:cxnSpLocks/>
              </p:cNvCxnSpPr>
              <p:nvPr/>
            </p:nvCxnSpPr>
            <p:spPr>
              <a:xfrm flipH="1">
                <a:off x="2926262" y="3947957"/>
                <a:ext cx="2806761" cy="0"/>
              </a:xfrm>
              <a:prstGeom prst="straightConnector1">
                <a:avLst/>
              </a:prstGeom>
              <a:ln w="38100" cap="rnd">
                <a:gradFill>
                  <a:gsLst>
                    <a:gs pos="100000">
                      <a:schemeClr val="accent5">
                        <a:lumMod val="60000"/>
                        <a:lumOff val="40000"/>
                        <a:alpha val="0"/>
                      </a:schemeClr>
                    </a:gs>
                    <a:gs pos="20000">
                      <a:schemeClr val="accent5"/>
                    </a:gs>
                  </a:gsLst>
                  <a:lin ang="12000000" scaled="0"/>
                </a:gradFill>
                <a:roun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12102647"/>
      </p:ext>
    </p:extLst>
  </p:cSld>
  <p:clrMapOvr>
    <a:masterClrMapping/>
  </p:clrMapOvr>
  <p:transition spd="slow" advClick="0" advTm="0">
    <p:comb/>
  </p:transition>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AAA49E36-9217-56EE-6CB9-EFFFAD8261EC}"/>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059B8FDE-6010-5CBB-85A2-7645D998EB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5359F7C8-AB3E-CC2C-779A-35979752A357}"/>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好话术要让用户听的到，更要看的到</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EA3A1C45-BE37-2A32-708F-9FD7A0B87E31}"/>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63</a:t>
            </a:fld>
            <a:endParaRPr lang="zh-CN" altLang="en-US" sz="1000">
              <a:solidFill>
                <a:schemeClr val="tx1"/>
              </a:solidFill>
            </a:endParaRPr>
          </a:p>
        </p:txBody>
      </p:sp>
      <p:grpSp>
        <p:nvGrpSpPr>
          <p:cNvPr id="8" name="组合 7">
            <a:extLst>
              <a:ext uri="{FF2B5EF4-FFF2-40B4-BE49-F238E27FC236}">
                <a16:creationId xmlns:a16="http://schemas.microsoft.com/office/drawing/2014/main" id="{AA04846C-BC1A-9B85-1E39-D5E34C39D6C0}"/>
              </a:ext>
            </a:extLst>
          </p:cNvPr>
          <p:cNvGrpSpPr/>
          <p:nvPr/>
        </p:nvGrpSpPr>
        <p:grpSpPr>
          <a:xfrm>
            <a:off x="545869" y="2263598"/>
            <a:ext cx="11100262" cy="2982791"/>
            <a:chOff x="577279" y="2416266"/>
            <a:chExt cx="11100262" cy="2982791"/>
          </a:xfrm>
        </p:grpSpPr>
        <p:sp>
          <p:nvSpPr>
            <p:cNvPr id="11" name="矩形: 圆角 10">
              <a:extLst>
                <a:ext uri="{FF2B5EF4-FFF2-40B4-BE49-F238E27FC236}">
                  <a16:creationId xmlns:a16="http://schemas.microsoft.com/office/drawing/2014/main" id="{82B8CA2F-1B8A-19F7-B359-80ED02CFF5B3}"/>
                </a:ext>
              </a:extLst>
            </p:cNvPr>
            <p:cNvSpPr/>
            <p:nvPr/>
          </p:nvSpPr>
          <p:spPr>
            <a:xfrm>
              <a:off x="1678146" y="2853577"/>
              <a:ext cx="3036366" cy="399176"/>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讲清，讲全，不死板</a:t>
              </a:r>
            </a:p>
          </p:txBody>
        </p:sp>
        <p:sp>
          <p:nvSpPr>
            <p:cNvPr id="12" name="文本框 11">
              <a:extLst>
                <a:ext uri="{FF2B5EF4-FFF2-40B4-BE49-F238E27FC236}">
                  <a16:creationId xmlns:a16="http://schemas.microsoft.com/office/drawing/2014/main" id="{B4F88765-7B81-4610-AAFA-41776853B238}"/>
                </a:ext>
              </a:extLst>
            </p:cNvPr>
            <p:cNvSpPr txBox="1"/>
            <p:nvPr/>
          </p:nvSpPr>
          <p:spPr>
            <a:xfrm>
              <a:off x="2197295" y="2416266"/>
              <a:ext cx="1998068" cy="276999"/>
            </a:xfrm>
            <a:prstGeom prst="rect">
              <a:avLst/>
            </a:prstGeom>
            <a:noFill/>
          </p:spPr>
          <p:txBody>
            <a:bodyPr wrap="square">
              <a:spAutoFit/>
            </a:bodyPr>
            <a:lstStyle/>
            <a:p>
              <a:pPr algn="ctr"/>
              <a:r>
                <a:rPr lang="zh-CN" altLang="en-US" sz="1200" b="1"/>
                <a:t>讲品信息</a:t>
              </a:r>
            </a:p>
          </p:txBody>
        </p:sp>
        <p:sp>
          <p:nvSpPr>
            <p:cNvPr id="13" name="文本框 12">
              <a:extLst>
                <a:ext uri="{FF2B5EF4-FFF2-40B4-BE49-F238E27FC236}">
                  <a16:creationId xmlns:a16="http://schemas.microsoft.com/office/drawing/2014/main" id="{3F87A2BC-36A4-119C-52AF-442374699346}"/>
                </a:ext>
              </a:extLst>
            </p:cNvPr>
            <p:cNvSpPr txBox="1"/>
            <p:nvPr/>
          </p:nvSpPr>
          <p:spPr>
            <a:xfrm>
              <a:off x="577279" y="5122058"/>
              <a:ext cx="1481199" cy="276999"/>
            </a:xfrm>
            <a:prstGeom prst="rect">
              <a:avLst/>
            </a:prstGeom>
            <a:noFill/>
          </p:spPr>
          <p:txBody>
            <a:bodyPr wrap="square">
              <a:spAutoFit/>
            </a:bodyPr>
            <a:lstStyle/>
            <a:p>
              <a:pPr algn="ctr"/>
              <a:r>
                <a:rPr lang="zh-CN" altLang="en-US" sz="1200" b="1"/>
                <a:t>货组够显现</a:t>
              </a:r>
            </a:p>
          </p:txBody>
        </p:sp>
        <p:pic>
          <p:nvPicPr>
            <p:cNvPr id="14" name="图片 13">
              <a:extLst>
                <a:ext uri="{FF2B5EF4-FFF2-40B4-BE49-F238E27FC236}">
                  <a16:creationId xmlns:a16="http://schemas.microsoft.com/office/drawing/2014/main" id="{ED7AAAA9-D532-FF7B-6690-ACC5AB3ECD1B}"/>
                </a:ext>
              </a:extLst>
            </p:cNvPr>
            <p:cNvPicPr>
              <a:picLocks noChangeAspect="1"/>
            </p:cNvPicPr>
            <p:nvPr/>
          </p:nvPicPr>
          <p:blipFill>
            <a:blip r:embed="rId5"/>
            <a:stretch>
              <a:fillRect/>
            </a:stretch>
          </p:blipFill>
          <p:spPr>
            <a:xfrm>
              <a:off x="577279" y="3653551"/>
              <a:ext cx="1481198" cy="1330284"/>
            </a:xfrm>
            <a:prstGeom prst="roundRect">
              <a:avLst>
                <a:gd name="adj" fmla="val 8816"/>
              </a:avLst>
            </a:prstGeom>
          </p:spPr>
        </p:pic>
        <p:pic>
          <p:nvPicPr>
            <p:cNvPr id="15" name="图片 14">
              <a:extLst>
                <a:ext uri="{FF2B5EF4-FFF2-40B4-BE49-F238E27FC236}">
                  <a16:creationId xmlns:a16="http://schemas.microsoft.com/office/drawing/2014/main" id="{C82A2B07-94E4-6833-E7A7-9AE706F8CDEE}"/>
                </a:ext>
              </a:extLst>
            </p:cNvPr>
            <p:cNvPicPr>
              <a:picLocks noChangeAspect="1"/>
            </p:cNvPicPr>
            <p:nvPr/>
          </p:nvPicPr>
          <p:blipFill>
            <a:blip r:embed="rId6">
              <a:extLst>
                <a:ext uri="{28A0092B-C50C-407E-A947-70E740481C1C}">
                  <a14:useLocalDpi xmlns:a14="http://schemas.microsoft.com/office/drawing/2010/main" val="0"/>
                </a:ext>
              </a:extLst>
            </a:blip>
            <a:srcRect l="80" r="80"/>
            <a:stretch/>
          </p:blipFill>
          <p:spPr>
            <a:xfrm>
              <a:off x="2120389" y="3653551"/>
              <a:ext cx="1481198" cy="1330284"/>
            </a:xfrm>
            <a:prstGeom prst="roundRect">
              <a:avLst>
                <a:gd name="adj" fmla="val 8816"/>
              </a:avLst>
            </a:prstGeom>
          </p:spPr>
        </p:pic>
        <p:pic>
          <p:nvPicPr>
            <p:cNvPr id="16" name="图片 15">
              <a:extLst>
                <a:ext uri="{FF2B5EF4-FFF2-40B4-BE49-F238E27FC236}">
                  <a16:creationId xmlns:a16="http://schemas.microsoft.com/office/drawing/2014/main" id="{D005A84E-2515-1FAC-1008-A726C66B500B}"/>
                </a:ext>
              </a:extLst>
            </p:cNvPr>
            <p:cNvPicPr>
              <a:picLocks noChangeAspect="1"/>
            </p:cNvPicPr>
            <p:nvPr/>
          </p:nvPicPr>
          <p:blipFill>
            <a:blip r:embed="rId7">
              <a:extLst>
                <a:ext uri="{28A0092B-C50C-407E-A947-70E740481C1C}">
                  <a14:useLocalDpi xmlns:a14="http://schemas.microsoft.com/office/drawing/2010/main" val="0"/>
                </a:ext>
              </a:extLst>
            </a:blip>
            <a:srcRect t="622" b="622"/>
            <a:stretch/>
          </p:blipFill>
          <p:spPr>
            <a:xfrm>
              <a:off x="3663499" y="3653551"/>
              <a:ext cx="1481198" cy="1330284"/>
            </a:xfrm>
            <a:prstGeom prst="roundRect">
              <a:avLst>
                <a:gd name="adj" fmla="val 8816"/>
              </a:avLst>
            </a:prstGeom>
          </p:spPr>
        </p:pic>
        <p:pic>
          <p:nvPicPr>
            <p:cNvPr id="17" name="图片 16">
              <a:extLst>
                <a:ext uri="{FF2B5EF4-FFF2-40B4-BE49-F238E27FC236}">
                  <a16:creationId xmlns:a16="http://schemas.microsoft.com/office/drawing/2014/main" id="{EC5974E2-FA29-18E1-61EC-81B0D30A8931}"/>
                </a:ext>
              </a:extLst>
            </p:cNvPr>
            <p:cNvPicPr>
              <a:picLocks noChangeAspect="1"/>
            </p:cNvPicPr>
            <p:nvPr/>
          </p:nvPicPr>
          <p:blipFill>
            <a:blip r:embed="rId8">
              <a:extLst>
                <a:ext uri="{28A0092B-C50C-407E-A947-70E740481C1C}">
                  <a14:useLocalDpi xmlns:a14="http://schemas.microsoft.com/office/drawing/2010/main" val="0"/>
                </a:ext>
              </a:extLst>
            </a:blip>
            <a:srcRect l="2619" r="2619"/>
            <a:stretch/>
          </p:blipFill>
          <p:spPr>
            <a:xfrm>
              <a:off x="5206609" y="3653551"/>
              <a:ext cx="1481198" cy="1330284"/>
            </a:xfrm>
            <a:prstGeom prst="roundRect">
              <a:avLst>
                <a:gd name="adj" fmla="val 8816"/>
              </a:avLst>
            </a:prstGeom>
          </p:spPr>
        </p:pic>
        <p:pic>
          <p:nvPicPr>
            <p:cNvPr id="18" name="图片 17">
              <a:extLst>
                <a:ext uri="{FF2B5EF4-FFF2-40B4-BE49-F238E27FC236}">
                  <a16:creationId xmlns:a16="http://schemas.microsoft.com/office/drawing/2014/main" id="{7F0DBBD9-A3FD-47D8-133A-4EA31A698E1F}"/>
                </a:ext>
              </a:extLst>
            </p:cNvPr>
            <p:cNvPicPr>
              <a:picLocks noChangeAspect="1"/>
            </p:cNvPicPr>
            <p:nvPr/>
          </p:nvPicPr>
          <p:blipFill>
            <a:blip r:embed="rId9">
              <a:extLst>
                <a:ext uri="{28A0092B-C50C-407E-A947-70E740481C1C}">
                  <a14:useLocalDpi xmlns:a14="http://schemas.microsoft.com/office/drawing/2010/main" val="0"/>
                </a:ext>
              </a:extLst>
            </a:blip>
            <a:srcRect l="352" r="352"/>
            <a:stretch/>
          </p:blipFill>
          <p:spPr>
            <a:xfrm>
              <a:off x="8643634" y="3653551"/>
              <a:ext cx="1481198" cy="1330284"/>
            </a:xfrm>
            <a:prstGeom prst="roundRect">
              <a:avLst>
                <a:gd name="adj" fmla="val 8816"/>
              </a:avLst>
            </a:prstGeom>
          </p:spPr>
        </p:pic>
        <p:pic>
          <p:nvPicPr>
            <p:cNvPr id="19" name="图片 18">
              <a:extLst>
                <a:ext uri="{FF2B5EF4-FFF2-40B4-BE49-F238E27FC236}">
                  <a16:creationId xmlns:a16="http://schemas.microsoft.com/office/drawing/2014/main" id="{133C6C51-047D-1992-3E7C-E26FD0C82149}"/>
                </a:ext>
              </a:extLst>
            </p:cNvPr>
            <p:cNvPicPr>
              <a:picLocks noChangeAspect="1"/>
            </p:cNvPicPr>
            <p:nvPr/>
          </p:nvPicPr>
          <p:blipFill>
            <a:blip r:embed="rId10">
              <a:extLst>
                <a:ext uri="{28A0092B-C50C-407E-A947-70E740481C1C}">
                  <a14:useLocalDpi xmlns:a14="http://schemas.microsoft.com/office/drawing/2010/main" val="0"/>
                </a:ext>
              </a:extLst>
            </a:blip>
            <a:srcRect l="59" r="59"/>
            <a:stretch/>
          </p:blipFill>
          <p:spPr>
            <a:xfrm>
              <a:off x="10196343" y="3653551"/>
              <a:ext cx="1481198" cy="1330284"/>
            </a:xfrm>
            <a:prstGeom prst="roundRect">
              <a:avLst>
                <a:gd name="adj" fmla="val 8816"/>
              </a:avLst>
            </a:prstGeom>
          </p:spPr>
        </p:pic>
        <p:sp>
          <p:nvSpPr>
            <p:cNvPr id="20" name="文本框 19">
              <a:extLst>
                <a:ext uri="{FF2B5EF4-FFF2-40B4-BE49-F238E27FC236}">
                  <a16:creationId xmlns:a16="http://schemas.microsoft.com/office/drawing/2014/main" id="{424E891E-3DAD-A577-9EEE-E21CF36C159E}"/>
                </a:ext>
              </a:extLst>
            </p:cNvPr>
            <p:cNvSpPr txBox="1"/>
            <p:nvPr/>
          </p:nvSpPr>
          <p:spPr>
            <a:xfrm>
              <a:off x="2120388" y="5122057"/>
              <a:ext cx="1481199" cy="276999"/>
            </a:xfrm>
            <a:prstGeom prst="rect">
              <a:avLst/>
            </a:prstGeom>
            <a:noFill/>
          </p:spPr>
          <p:txBody>
            <a:bodyPr wrap="square">
              <a:spAutoFit/>
            </a:bodyPr>
            <a:lstStyle/>
            <a:p>
              <a:pPr algn="ctr"/>
              <a:r>
                <a:rPr lang="zh-CN" altLang="en-US" sz="1200" b="1"/>
                <a:t>功效总结要突出</a:t>
              </a:r>
            </a:p>
          </p:txBody>
        </p:sp>
        <p:sp>
          <p:nvSpPr>
            <p:cNvPr id="21" name="文本框 20">
              <a:extLst>
                <a:ext uri="{FF2B5EF4-FFF2-40B4-BE49-F238E27FC236}">
                  <a16:creationId xmlns:a16="http://schemas.microsoft.com/office/drawing/2014/main" id="{7D79DF69-35E0-F752-6B25-100661B16B64}"/>
                </a:ext>
              </a:extLst>
            </p:cNvPr>
            <p:cNvSpPr txBox="1"/>
            <p:nvPr/>
          </p:nvSpPr>
          <p:spPr>
            <a:xfrm>
              <a:off x="3663497" y="5122057"/>
              <a:ext cx="1481199" cy="276999"/>
            </a:xfrm>
            <a:prstGeom prst="rect">
              <a:avLst/>
            </a:prstGeom>
            <a:noFill/>
          </p:spPr>
          <p:txBody>
            <a:bodyPr wrap="square">
              <a:spAutoFit/>
            </a:bodyPr>
            <a:lstStyle/>
            <a:p>
              <a:pPr algn="ctr"/>
              <a:r>
                <a:rPr lang="zh-CN" altLang="en-US" sz="1200" b="1"/>
                <a:t>数据要高光</a:t>
              </a:r>
            </a:p>
          </p:txBody>
        </p:sp>
        <p:sp>
          <p:nvSpPr>
            <p:cNvPr id="22" name="文本框 21">
              <a:extLst>
                <a:ext uri="{FF2B5EF4-FFF2-40B4-BE49-F238E27FC236}">
                  <a16:creationId xmlns:a16="http://schemas.microsoft.com/office/drawing/2014/main" id="{713370ED-67E9-B47E-75A7-E2C78F465077}"/>
                </a:ext>
              </a:extLst>
            </p:cNvPr>
            <p:cNvSpPr txBox="1"/>
            <p:nvPr/>
          </p:nvSpPr>
          <p:spPr>
            <a:xfrm>
              <a:off x="5206606" y="5122056"/>
              <a:ext cx="1481199" cy="276999"/>
            </a:xfrm>
            <a:prstGeom prst="rect">
              <a:avLst/>
            </a:prstGeom>
            <a:noFill/>
          </p:spPr>
          <p:txBody>
            <a:bodyPr wrap="square">
              <a:spAutoFit/>
            </a:bodyPr>
            <a:lstStyle/>
            <a:p>
              <a:pPr algn="ctr"/>
              <a:r>
                <a:rPr lang="zh-CN" altLang="en-US" sz="1200" b="1"/>
                <a:t>明星同款要亮眼</a:t>
              </a:r>
            </a:p>
          </p:txBody>
        </p:sp>
        <p:sp>
          <p:nvSpPr>
            <p:cNvPr id="23" name="文本框 22">
              <a:extLst>
                <a:ext uri="{FF2B5EF4-FFF2-40B4-BE49-F238E27FC236}">
                  <a16:creationId xmlns:a16="http://schemas.microsoft.com/office/drawing/2014/main" id="{40AB19A6-6017-FE16-07C4-3ED247233309}"/>
                </a:ext>
              </a:extLst>
            </p:cNvPr>
            <p:cNvSpPr txBox="1"/>
            <p:nvPr/>
          </p:nvSpPr>
          <p:spPr>
            <a:xfrm>
              <a:off x="7110122" y="5118469"/>
              <a:ext cx="1481199" cy="276999"/>
            </a:xfrm>
            <a:prstGeom prst="rect">
              <a:avLst/>
            </a:prstGeom>
            <a:noFill/>
          </p:spPr>
          <p:txBody>
            <a:bodyPr wrap="square">
              <a:spAutoFit/>
            </a:bodyPr>
            <a:lstStyle/>
            <a:p>
              <a:pPr algn="ctr"/>
              <a:r>
                <a:rPr lang="zh-CN" altLang="en-US" sz="1200" b="1"/>
                <a:t>评论回复要及时</a:t>
              </a:r>
            </a:p>
          </p:txBody>
        </p:sp>
        <p:sp>
          <p:nvSpPr>
            <p:cNvPr id="24" name="文本框 23">
              <a:extLst>
                <a:ext uri="{FF2B5EF4-FFF2-40B4-BE49-F238E27FC236}">
                  <a16:creationId xmlns:a16="http://schemas.microsoft.com/office/drawing/2014/main" id="{B6E68651-818E-6FC6-9C47-EB271C841A9D}"/>
                </a:ext>
              </a:extLst>
            </p:cNvPr>
            <p:cNvSpPr txBox="1"/>
            <p:nvPr/>
          </p:nvSpPr>
          <p:spPr>
            <a:xfrm>
              <a:off x="8653231" y="5118469"/>
              <a:ext cx="1481199" cy="276999"/>
            </a:xfrm>
            <a:prstGeom prst="rect">
              <a:avLst/>
            </a:prstGeom>
            <a:noFill/>
          </p:spPr>
          <p:txBody>
            <a:bodyPr wrap="square">
              <a:spAutoFit/>
            </a:bodyPr>
            <a:lstStyle/>
            <a:p>
              <a:pPr algn="ctr"/>
              <a:r>
                <a:rPr lang="zh-CN" altLang="en-US" sz="1200" b="1"/>
                <a:t>手把手教下单</a:t>
              </a:r>
            </a:p>
          </p:txBody>
        </p:sp>
        <p:sp>
          <p:nvSpPr>
            <p:cNvPr id="25" name="文本框 24">
              <a:extLst>
                <a:ext uri="{FF2B5EF4-FFF2-40B4-BE49-F238E27FC236}">
                  <a16:creationId xmlns:a16="http://schemas.microsoft.com/office/drawing/2014/main" id="{89C4D829-453F-F121-7420-891B495997F0}"/>
                </a:ext>
              </a:extLst>
            </p:cNvPr>
            <p:cNvSpPr txBox="1"/>
            <p:nvPr/>
          </p:nvSpPr>
          <p:spPr>
            <a:xfrm>
              <a:off x="10196340" y="5118468"/>
              <a:ext cx="1481199" cy="276999"/>
            </a:xfrm>
            <a:prstGeom prst="rect">
              <a:avLst/>
            </a:prstGeom>
            <a:noFill/>
          </p:spPr>
          <p:txBody>
            <a:bodyPr wrap="square">
              <a:spAutoFit/>
            </a:bodyPr>
            <a:lstStyle/>
            <a:p>
              <a:pPr algn="ctr"/>
              <a:r>
                <a:rPr lang="zh-CN" altLang="en-US" sz="1200" b="1"/>
                <a:t>售后指引保安心</a:t>
              </a:r>
            </a:p>
          </p:txBody>
        </p:sp>
        <p:pic>
          <p:nvPicPr>
            <p:cNvPr id="26" name="图片 25">
              <a:extLst>
                <a:ext uri="{FF2B5EF4-FFF2-40B4-BE49-F238E27FC236}">
                  <a16:creationId xmlns:a16="http://schemas.microsoft.com/office/drawing/2014/main" id="{10EDAAF8-959E-2167-13DD-C7100A9C7C6C}"/>
                </a:ext>
              </a:extLst>
            </p:cNvPr>
            <p:cNvPicPr>
              <a:picLocks noChangeAspect="1"/>
            </p:cNvPicPr>
            <p:nvPr/>
          </p:nvPicPr>
          <p:blipFill>
            <a:blip r:embed="rId11"/>
            <a:stretch>
              <a:fillRect/>
            </a:stretch>
          </p:blipFill>
          <p:spPr>
            <a:xfrm>
              <a:off x="7165331" y="3653551"/>
              <a:ext cx="1271517" cy="1330284"/>
            </a:xfrm>
            <a:prstGeom prst="roundRect">
              <a:avLst>
                <a:gd name="adj" fmla="val 8354"/>
              </a:avLst>
            </a:prstGeom>
          </p:spPr>
        </p:pic>
        <p:sp>
          <p:nvSpPr>
            <p:cNvPr id="27" name="矩形: 圆角 26">
              <a:extLst>
                <a:ext uri="{FF2B5EF4-FFF2-40B4-BE49-F238E27FC236}">
                  <a16:creationId xmlns:a16="http://schemas.microsoft.com/office/drawing/2014/main" id="{20288B53-4705-6FB0-F232-BF1EC7880FD8}"/>
                </a:ext>
              </a:extLst>
            </p:cNvPr>
            <p:cNvSpPr/>
            <p:nvPr/>
          </p:nvSpPr>
          <p:spPr>
            <a:xfrm>
              <a:off x="7826497" y="2853577"/>
              <a:ext cx="3036366" cy="399176"/>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回复，直接</a:t>
              </a:r>
              <a:r>
                <a:rPr lang="en-US" altLang="zh-CN" sz="1400" b="1">
                  <a:solidFill>
                    <a:schemeClr val="bg1"/>
                  </a:solidFill>
                  <a:latin typeface="Arial" panose="020B0604020202020204" pitchFamily="34" charset="0"/>
                  <a:ea typeface="微软雅黑" panose="020B0503020204020204" pitchFamily="34" charset="-122"/>
                </a:rPr>
                <a:t>cue</a:t>
              </a:r>
              <a:r>
                <a:rPr lang="zh-CN" altLang="en-US" sz="1400" b="1">
                  <a:solidFill>
                    <a:schemeClr val="bg1"/>
                  </a:solidFill>
                  <a:latin typeface="Arial" panose="020B0604020202020204" pitchFamily="34" charset="0"/>
                  <a:ea typeface="微软雅黑" panose="020B0503020204020204" pitchFamily="34" charset="-122"/>
                </a:rPr>
                <a:t>，引导，福利预告</a:t>
              </a:r>
            </a:p>
          </p:txBody>
        </p:sp>
        <p:sp>
          <p:nvSpPr>
            <p:cNvPr id="28" name="文本框 27">
              <a:extLst>
                <a:ext uri="{FF2B5EF4-FFF2-40B4-BE49-F238E27FC236}">
                  <a16:creationId xmlns:a16="http://schemas.microsoft.com/office/drawing/2014/main" id="{16256339-6AB9-1EA0-716F-1A26994D07AB}"/>
                </a:ext>
              </a:extLst>
            </p:cNvPr>
            <p:cNvSpPr txBox="1"/>
            <p:nvPr/>
          </p:nvSpPr>
          <p:spPr>
            <a:xfrm>
              <a:off x="8345646" y="2416266"/>
              <a:ext cx="1998068" cy="276999"/>
            </a:xfrm>
            <a:prstGeom prst="rect">
              <a:avLst/>
            </a:prstGeom>
            <a:noFill/>
          </p:spPr>
          <p:txBody>
            <a:bodyPr wrap="square">
              <a:spAutoFit/>
            </a:bodyPr>
            <a:lstStyle/>
            <a:p>
              <a:pPr algn="ctr"/>
              <a:r>
                <a:rPr lang="zh-CN" altLang="en-US" sz="1200" b="1"/>
                <a:t>互动引导、拉升停留</a:t>
              </a:r>
            </a:p>
          </p:txBody>
        </p:sp>
      </p:grpSp>
      <p:sp>
        <p:nvSpPr>
          <p:cNvPr id="30" name="文本框 29">
            <a:extLst>
              <a:ext uri="{FF2B5EF4-FFF2-40B4-BE49-F238E27FC236}">
                <a16:creationId xmlns:a16="http://schemas.microsoft.com/office/drawing/2014/main" id="{8D031865-D533-4C13-26D0-C03BF0281563}"/>
              </a:ext>
            </a:extLst>
          </p:cNvPr>
          <p:cNvSpPr txBox="1"/>
          <p:nvPr/>
        </p:nvSpPr>
        <p:spPr>
          <a:xfrm>
            <a:off x="3047419" y="1512883"/>
            <a:ext cx="6097162" cy="523220"/>
          </a:xfrm>
          <a:prstGeom prst="rect">
            <a:avLst/>
          </a:prstGeom>
          <a:noFill/>
        </p:spPr>
        <p:txBody>
          <a:bodyPr wrap="square">
            <a:spAutoFit/>
          </a:bodyPr>
          <a:lstStyle/>
          <a:p>
            <a:pPr algn="ctr"/>
            <a:r>
              <a:rPr lang="zh-CN" altLang="en-US" sz="2800" b="1">
                <a:solidFill>
                  <a:srgbClr val="002060"/>
                </a:solidFill>
                <a:latin typeface="Arial" panose="020B0604020202020204" pitchFamily="34" charset="0"/>
                <a:ea typeface="微软雅黑" panose="020B0503020204020204" pitchFamily="34" charset="-122"/>
              </a:rPr>
              <a:t>话术可视化指南</a:t>
            </a:r>
            <a:endParaRPr lang="en-US" altLang="zh-CN" sz="2000" b="1">
              <a:solidFill>
                <a:srgbClr val="002060"/>
              </a:solidFill>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407409233"/>
      </p:ext>
    </p:extLst>
  </p:cSld>
  <p:clrMapOvr>
    <a:masterClrMapping/>
  </p:clrMapOvr>
  <p:transition spd="slow" advClick="0" advTm="0">
    <p:comb/>
  </p:transition>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F9B48580-D6D1-33DE-FFD3-62ED670BFDB0}"/>
            </a:ext>
          </a:extLst>
        </p:cNvPr>
        <p:cNvGrpSpPr/>
        <p:nvPr/>
      </p:nvGrpSpPr>
      <p:grpSpPr>
        <a:xfrm>
          <a:off x="0" y="0"/>
          <a:ext cx="0" cy="0"/>
          <a:chOff x="0" y="0"/>
          <a:chExt cx="0" cy="0"/>
        </a:xfrm>
      </p:grpSpPr>
      <p:sp>
        <p:nvSpPr>
          <p:cNvPr id="92" name="矩形: 圆角 91">
            <a:extLst>
              <a:ext uri="{FF2B5EF4-FFF2-40B4-BE49-F238E27FC236}">
                <a16:creationId xmlns:a16="http://schemas.microsoft.com/office/drawing/2014/main" id="{36B07A76-00D6-210C-F88F-611260266B93}"/>
              </a:ext>
            </a:extLst>
          </p:cNvPr>
          <p:cNvSpPr/>
          <p:nvPr/>
        </p:nvSpPr>
        <p:spPr>
          <a:xfrm>
            <a:off x="440187" y="2168078"/>
            <a:ext cx="11300867" cy="4312186"/>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pic>
        <p:nvPicPr>
          <p:cNvPr id="5" name="图片 4">
            <a:extLst>
              <a:ext uri="{FF2B5EF4-FFF2-40B4-BE49-F238E27FC236}">
                <a16:creationId xmlns:a16="http://schemas.microsoft.com/office/drawing/2014/main" id="{A1425B7A-DF74-873F-197D-9451DFD4FF7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70409917-D880-5F20-F3B8-69711D5621F0}"/>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怎么说</a:t>
            </a:r>
            <a:r>
              <a:rPr lang="en-US" altLang="zh-CN" sz="2800" b="1">
                <a:latin typeface="Arial" panose="020B0604020202020204" pitchFamily="34" charset="0"/>
                <a:ea typeface="微软雅黑" panose="020B0503020204020204" pitchFamily="34" charset="-122"/>
              </a:rPr>
              <a:t>——</a:t>
            </a:r>
            <a:r>
              <a:rPr lang="zh-CN" altLang="en-US" sz="2800" b="1">
                <a:latin typeface="Arial" panose="020B0604020202020204" pitchFamily="34" charset="0"/>
                <a:ea typeface="微软雅黑" panose="020B0503020204020204" pitchFamily="34" charset="-122"/>
              </a:rPr>
              <a:t>举例</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9D2CB51B-2E9B-8737-36E0-1EC8DFDF911A}"/>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64</a:t>
            </a:fld>
            <a:endParaRPr lang="zh-CN" altLang="en-US" sz="1000">
              <a:solidFill>
                <a:schemeClr val="tx1"/>
              </a:solidFill>
            </a:endParaRPr>
          </a:p>
        </p:txBody>
      </p:sp>
      <p:grpSp>
        <p:nvGrpSpPr>
          <p:cNvPr id="89" name="组合 88">
            <a:extLst>
              <a:ext uri="{FF2B5EF4-FFF2-40B4-BE49-F238E27FC236}">
                <a16:creationId xmlns:a16="http://schemas.microsoft.com/office/drawing/2014/main" id="{D76C1DFF-5851-D08B-BD9A-B8F2304F8FDE}"/>
              </a:ext>
            </a:extLst>
          </p:cNvPr>
          <p:cNvGrpSpPr/>
          <p:nvPr/>
        </p:nvGrpSpPr>
        <p:grpSpPr>
          <a:xfrm>
            <a:off x="594040" y="1577275"/>
            <a:ext cx="11003920" cy="4675404"/>
            <a:chOff x="915854" y="1716878"/>
            <a:chExt cx="11003920" cy="4675404"/>
          </a:xfrm>
        </p:grpSpPr>
        <p:sp>
          <p:nvSpPr>
            <p:cNvPr id="8" name="矩形 7">
              <a:extLst>
                <a:ext uri="{FF2B5EF4-FFF2-40B4-BE49-F238E27FC236}">
                  <a16:creationId xmlns:a16="http://schemas.microsoft.com/office/drawing/2014/main" id="{AF7768BD-30CB-3D34-820C-6F44829D617A}"/>
                </a:ext>
              </a:extLst>
            </p:cNvPr>
            <p:cNvSpPr/>
            <p:nvPr/>
          </p:nvSpPr>
          <p:spPr>
            <a:xfrm>
              <a:off x="915854" y="2450034"/>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45s</a:t>
              </a:r>
              <a:endParaRPr lang="zh-CN" altLang="en-US" sz="1200" b="1"/>
            </a:p>
          </p:txBody>
        </p:sp>
        <p:sp>
          <p:nvSpPr>
            <p:cNvPr id="9" name="矩形 8">
              <a:extLst>
                <a:ext uri="{FF2B5EF4-FFF2-40B4-BE49-F238E27FC236}">
                  <a16:creationId xmlns:a16="http://schemas.microsoft.com/office/drawing/2014/main" id="{8B7BB39B-047A-D714-AD0D-157EF091E80E}"/>
                </a:ext>
              </a:extLst>
            </p:cNvPr>
            <p:cNvSpPr/>
            <p:nvPr/>
          </p:nvSpPr>
          <p:spPr>
            <a:xfrm>
              <a:off x="2071942" y="2450034"/>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25s</a:t>
              </a:r>
              <a:endParaRPr lang="zh-CN" altLang="en-US" sz="1200" b="1"/>
            </a:p>
          </p:txBody>
        </p:sp>
        <p:sp>
          <p:nvSpPr>
            <p:cNvPr id="10" name="矩形 9">
              <a:extLst>
                <a:ext uri="{FF2B5EF4-FFF2-40B4-BE49-F238E27FC236}">
                  <a16:creationId xmlns:a16="http://schemas.microsoft.com/office/drawing/2014/main" id="{52898A48-391C-602F-67A0-94133E83FC63}"/>
                </a:ext>
              </a:extLst>
            </p:cNvPr>
            <p:cNvSpPr/>
            <p:nvPr/>
          </p:nvSpPr>
          <p:spPr>
            <a:xfrm>
              <a:off x="3285325" y="2450034"/>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40s</a:t>
              </a:r>
              <a:endParaRPr lang="zh-CN" altLang="en-US" sz="1200" b="1"/>
            </a:p>
          </p:txBody>
        </p:sp>
        <p:sp>
          <p:nvSpPr>
            <p:cNvPr id="11" name="矩形 10">
              <a:extLst>
                <a:ext uri="{FF2B5EF4-FFF2-40B4-BE49-F238E27FC236}">
                  <a16:creationId xmlns:a16="http://schemas.microsoft.com/office/drawing/2014/main" id="{F4A8BAD2-D137-4E13-FCC2-D964D824AB08}"/>
                </a:ext>
              </a:extLst>
            </p:cNvPr>
            <p:cNvSpPr/>
            <p:nvPr/>
          </p:nvSpPr>
          <p:spPr>
            <a:xfrm>
              <a:off x="4496381" y="2450034"/>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1m6s</a:t>
              </a:r>
              <a:endParaRPr lang="zh-CN" altLang="en-US" sz="1200" b="1"/>
            </a:p>
          </p:txBody>
        </p:sp>
        <p:sp>
          <p:nvSpPr>
            <p:cNvPr id="12" name="矩形 11">
              <a:extLst>
                <a:ext uri="{FF2B5EF4-FFF2-40B4-BE49-F238E27FC236}">
                  <a16:creationId xmlns:a16="http://schemas.microsoft.com/office/drawing/2014/main" id="{24A072D3-87B1-A5B3-FA0A-D763C7BAF2BD}"/>
                </a:ext>
              </a:extLst>
            </p:cNvPr>
            <p:cNvSpPr/>
            <p:nvPr/>
          </p:nvSpPr>
          <p:spPr>
            <a:xfrm>
              <a:off x="5709764" y="2450034"/>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45s</a:t>
              </a:r>
              <a:endParaRPr lang="zh-CN" altLang="en-US" sz="1200" b="1"/>
            </a:p>
          </p:txBody>
        </p:sp>
        <p:sp>
          <p:nvSpPr>
            <p:cNvPr id="13" name="矩形 12">
              <a:extLst>
                <a:ext uri="{FF2B5EF4-FFF2-40B4-BE49-F238E27FC236}">
                  <a16:creationId xmlns:a16="http://schemas.microsoft.com/office/drawing/2014/main" id="{755F688A-F89F-95D7-419C-09EDA2AE8CBE}"/>
                </a:ext>
              </a:extLst>
            </p:cNvPr>
            <p:cNvSpPr/>
            <p:nvPr/>
          </p:nvSpPr>
          <p:spPr>
            <a:xfrm>
              <a:off x="6949906" y="2450034"/>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43s</a:t>
              </a:r>
              <a:endParaRPr lang="zh-CN" altLang="en-US" sz="1200" b="1"/>
            </a:p>
          </p:txBody>
        </p:sp>
        <p:sp>
          <p:nvSpPr>
            <p:cNvPr id="14" name="矩形 13">
              <a:extLst>
                <a:ext uri="{FF2B5EF4-FFF2-40B4-BE49-F238E27FC236}">
                  <a16:creationId xmlns:a16="http://schemas.microsoft.com/office/drawing/2014/main" id="{70F17FCC-85D6-2E24-1779-E7FE4CF87761}"/>
                </a:ext>
              </a:extLst>
            </p:cNvPr>
            <p:cNvSpPr/>
            <p:nvPr/>
          </p:nvSpPr>
          <p:spPr>
            <a:xfrm>
              <a:off x="8163289" y="2450034"/>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1m7s</a:t>
              </a:r>
              <a:endParaRPr lang="zh-CN" altLang="en-US" sz="1200" b="1"/>
            </a:p>
          </p:txBody>
        </p:sp>
        <p:sp>
          <p:nvSpPr>
            <p:cNvPr id="15" name="矩形 14">
              <a:extLst>
                <a:ext uri="{FF2B5EF4-FFF2-40B4-BE49-F238E27FC236}">
                  <a16:creationId xmlns:a16="http://schemas.microsoft.com/office/drawing/2014/main" id="{E7AA37BE-ECF9-1B64-2121-2BDFD540BC4A}"/>
                </a:ext>
              </a:extLst>
            </p:cNvPr>
            <p:cNvSpPr/>
            <p:nvPr/>
          </p:nvSpPr>
          <p:spPr>
            <a:xfrm>
              <a:off x="9374345" y="2450034"/>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050" b="1"/>
                <a:t>1m30s</a:t>
              </a:r>
              <a:endParaRPr lang="zh-CN" altLang="en-US" sz="1050" b="1"/>
            </a:p>
          </p:txBody>
        </p:sp>
        <p:sp>
          <p:nvSpPr>
            <p:cNvPr id="16" name="矩形 15">
              <a:extLst>
                <a:ext uri="{FF2B5EF4-FFF2-40B4-BE49-F238E27FC236}">
                  <a16:creationId xmlns:a16="http://schemas.microsoft.com/office/drawing/2014/main" id="{60396618-BA34-6002-2269-8A5356B6A134}"/>
                </a:ext>
              </a:extLst>
            </p:cNvPr>
            <p:cNvSpPr/>
            <p:nvPr/>
          </p:nvSpPr>
          <p:spPr>
            <a:xfrm>
              <a:off x="10587728" y="2450034"/>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050" b="1"/>
                <a:t>1m30s</a:t>
              </a:r>
              <a:endParaRPr lang="zh-CN" altLang="en-US" sz="1050" b="1"/>
            </a:p>
          </p:txBody>
        </p:sp>
        <p:sp>
          <p:nvSpPr>
            <p:cNvPr id="17" name="矩形 16">
              <a:extLst>
                <a:ext uri="{FF2B5EF4-FFF2-40B4-BE49-F238E27FC236}">
                  <a16:creationId xmlns:a16="http://schemas.microsoft.com/office/drawing/2014/main" id="{DDF0F693-2BFE-789C-EC9E-D7C0A749192A}"/>
                </a:ext>
              </a:extLst>
            </p:cNvPr>
            <p:cNvSpPr/>
            <p:nvPr/>
          </p:nvSpPr>
          <p:spPr>
            <a:xfrm>
              <a:off x="1444892" y="4389353"/>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25s</a:t>
              </a:r>
              <a:endParaRPr lang="zh-CN" altLang="en-US" sz="1200" b="1"/>
            </a:p>
          </p:txBody>
        </p:sp>
        <p:sp>
          <p:nvSpPr>
            <p:cNvPr id="18" name="矩形 17">
              <a:extLst>
                <a:ext uri="{FF2B5EF4-FFF2-40B4-BE49-F238E27FC236}">
                  <a16:creationId xmlns:a16="http://schemas.microsoft.com/office/drawing/2014/main" id="{865F3837-8B40-8442-09AE-56B5081F093A}"/>
                </a:ext>
              </a:extLst>
            </p:cNvPr>
            <p:cNvSpPr/>
            <p:nvPr/>
          </p:nvSpPr>
          <p:spPr>
            <a:xfrm>
              <a:off x="2658275" y="4389353"/>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40s</a:t>
              </a:r>
              <a:endParaRPr lang="zh-CN" altLang="en-US" sz="1200" b="1"/>
            </a:p>
          </p:txBody>
        </p:sp>
        <p:sp>
          <p:nvSpPr>
            <p:cNvPr id="19" name="矩形 18">
              <a:extLst>
                <a:ext uri="{FF2B5EF4-FFF2-40B4-BE49-F238E27FC236}">
                  <a16:creationId xmlns:a16="http://schemas.microsoft.com/office/drawing/2014/main" id="{1186B6BA-D68D-1E62-1EA9-CCC4F030E3A5}"/>
                </a:ext>
              </a:extLst>
            </p:cNvPr>
            <p:cNvSpPr/>
            <p:nvPr/>
          </p:nvSpPr>
          <p:spPr>
            <a:xfrm>
              <a:off x="3869331" y="4389353"/>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1m6s</a:t>
              </a:r>
              <a:endParaRPr lang="zh-CN" altLang="en-US" sz="1200" b="1"/>
            </a:p>
          </p:txBody>
        </p:sp>
        <p:sp>
          <p:nvSpPr>
            <p:cNvPr id="20" name="矩形 19">
              <a:extLst>
                <a:ext uri="{FF2B5EF4-FFF2-40B4-BE49-F238E27FC236}">
                  <a16:creationId xmlns:a16="http://schemas.microsoft.com/office/drawing/2014/main" id="{9CD54095-4B43-501E-62C8-81F4DCCA52BC}"/>
                </a:ext>
              </a:extLst>
            </p:cNvPr>
            <p:cNvSpPr/>
            <p:nvPr/>
          </p:nvSpPr>
          <p:spPr>
            <a:xfrm>
              <a:off x="5082714" y="4389353"/>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45s</a:t>
              </a:r>
              <a:endParaRPr lang="zh-CN" altLang="en-US" sz="1200" b="1"/>
            </a:p>
          </p:txBody>
        </p:sp>
        <p:sp>
          <p:nvSpPr>
            <p:cNvPr id="21" name="矩形 20">
              <a:extLst>
                <a:ext uri="{FF2B5EF4-FFF2-40B4-BE49-F238E27FC236}">
                  <a16:creationId xmlns:a16="http://schemas.microsoft.com/office/drawing/2014/main" id="{CD9F2C0B-E0D2-11DD-C59E-817FF390086F}"/>
                </a:ext>
              </a:extLst>
            </p:cNvPr>
            <p:cNvSpPr/>
            <p:nvPr/>
          </p:nvSpPr>
          <p:spPr>
            <a:xfrm>
              <a:off x="6322856" y="4389353"/>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43s</a:t>
              </a:r>
              <a:endParaRPr lang="zh-CN" altLang="en-US" sz="1200" b="1"/>
            </a:p>
          </p:txBody>
        </p:sp>
        <p:sp>
          <p:nvSpPr>
            <p:cNvPr id="22" name="矩形 21">
              <a:extLst>
                <a:ext uri="{FF2B5EF4-FFF2-40B4-BE49-F238E27FC236}">
                  <a16:creationId xmlns:a16="http://schemas.microsoft.com/office/drawing/2014/main" id="{9D149E4D-64EF-C604-717D-3FFF94A441AF}"/>
                </a:ext>
              </a:extLst>
            </p:cNvPr>
            <p:cNvSpPr/>
            <p:nvPr/>
          </p:nvSpPr>
          <p:spPr>
            <a:xfrm>
              <a:off x="7536239" y="4389353"/>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200" b="1"/>
                <a:t>1m7s</a:t>
              </a:r>
              <a:endParaRPr lang="zh-CN" altLang="en-US" sz="1200" b="1"/>
            </a:p>
          </p:txBody>
        </p:sp>
        <p:sp>
          <p:nvSpPr>
            <p:cNvPr id="23" name="矩形 22">
              <a:extLst>
                <a:ext uri="{FF2B5EF4-FFF2-40B4-BE49-F238E27FC236}">
                  <a16:creationId xmlns:a16="http://schemas.microsoft.com/office/drawing/2014/main" id="{2A7CEF0B-9971-3D03-A5A3-8EC5D7A200E5}"/>
                </a:ext>
              </a:extLst>
            </p:cNvPr>
            <p:cNvSpPr/>
            <p:nvPr/>
          </p:nvSpPr>
          <p:spPr>
            <a:xfrm>
              <a:off x="8747295" y="4389353"/>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050" b="1"/>
                <a:t>1m30s</a:t>
              </a:r>
              <a:endParaRPr lang="zh-CN" altLang="en-US" sz="1050" b="1"/>
            </a:p>
          </p:txBody>
        </p:sp>
        <p:sp>
          <p:nvSpPr>
            <p:cNvPr id="24" name="矩形 23">
              <a:extLst>
                <a:ext uri="{FF2B5EF4-FFF2-40B4-BE49-F238E27FC236}">
                  <a16:creationId xmlns:a16="http://schemas.microsoft.com/office/drawing/2014/main" id="{B08CD2ED-DB28-8348-B0C7-9899C91626EE}"/>
                </a:ext>
              </a:extLst>
            </p:cNvPr>
            <p:cNvSpPr/>
            <p:nvPr/>
          </p:nvSpPr>
          <p:spPr>
            <a:xfrm>
              <a:off x="9960678" y="4389353"/>
              <a:ext cx="586333" cy="52322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sz="1050" b="1"/>
                <a:t>1m30s</a:t>
              </a:r>
              <a:endParaRPr lang="zh-CN" altLang="en-US" sz="1050" b="1"/>
            </a:p>
          </p:txBody>
        </p:sp>
        <p:cxnSp>
          <p:nvCxnSpPr>
            <p:cNvPr id="25" name="连接符: 肘形 24">
              <a:extLst>
                <a:ext uri="{FF2B5EF4-FFF2-40B4-BE49-F238E27FC236}">
                  <a16:creationId xmlns:a16="http://schemas.microsoft.com/office/drawing/2014/main" id="{7EB9BA87-EEE2-D7D3-8278-FE80171CFF74}"/>
                </a:ext>
              </a:extLst>
            </p:cNvPr>
            <p:cNvCxnSpPr>
              <a:cxnSpLocks/>
            </p:cNvCxnSpPr>
            <p:nvPr/>
          </p:nvCxnSpPr>
          <p:spPr>
            <a:xfrm flipH="1">
              <a:off x="10750597" y="2711644"/>
              <a:ext cx="627050" cy="1939319"/>
            </a:xfrm>
            <a:prstGeom prst="bentConnector3">
              <a:avLst>
                <a:gd name="adj1" fmla="val -36456"/>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26" name="直接箭头连接符 25">
              <a:extLst>
                <a:ext uri="{FF2B5EF4-FFF2-40B4-BE49-F238E27FC236}">
                  <a16:creationId xmlns:a16="http://schemas.microsoft.com/office/drawing/2014/main" id="{6B27F52B-81A0-6660-1E0B-B6C01652F7ED}"/>
                </a:ext>
              </a:extLst>
            </p:cNvPr>
            <p:cNvCxnSpPr>
              <a:cxnSpLocks/>
            </p:cNvCxnSpPr>
            <p:nvPr/>
          </p:nvCxnSpPr>
          <p:spPr>
            <a:xfrm>
              <a:off x="1543778" y="2711644"/>
              <a:ext cx="487447"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27" name="直接箭头连接符 26">
              <a:extLst>
                <a:ext uri="{FF2B5EF4-FFF2-40B4-BE49-F238E27FC236}">
                  <a16:creationId xmlns:a16="http://schemas.microsoft.com/office/drawing/2014/main" id="{462BE4AF-13B9-BFE9-B502-6CBA8B755D7B}"/>
                </a:ext>
              </a:extLst>
            </p:cNvPr>
            <p:cNvCxnSpPr>
              <a:cxnSpLocks/>
            </p:cNvCxnSpPr>
            <p:nvPr/>
          </p:nvCxnSpPr>
          <p:spPr>
            <a:xfrm>
              <a:off x="2757161" y="2711644"/>
              <a:ext cx="487447"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28" name="直接箭头连接符 27">
              <a:extLst>
                <a:ext uri="{FF2B5EF4-FFF2-40B4-BE49-F238E27FC236}">
                  <a16:creationId xmlns:a16="http://schemas.microsoft.com/office/drawing/2014/main" id="{AA78BA2C-EE35-5F2B-46EE-CA52180DF785}"/>
                </a:ext>
              </a:extLst>
            </p:cNvPr>
            <p:cNvCxnSpPr>
              <a:cxnSpLocks/>
            </p:cNvCxnSpPr>
            <p:nvPr/>
          </p:nvCxnSpPr>
          <p:spPr>
            <a:xfrm>
              <a:off x="3968217" y="2720806"/>
              <a:ext cx="487447"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29" name="直接箭头连接符 28">
              <a:extLst>
                <a:ext uri="{FF2B5EF4-FFF2-40B4-BE49-F238E27FC236}">
                  <a16:creationId xmlns:a16="http://schemas.microsoft.com/office/drawing/2014/main" id="{F6C0A256-0BF9-E20E-8CC8-0671903F4469}"/>
                </a:ext>
              </a:extLst>
            </p:cNvPr>
            <p:cNvCxnSpPr>
              <a:cxnSpLocks/>
            </p:cNvCxnSpPr>
            <p:nvPr/>
          </p:nvCxnSpPr>
          <p:spPr>
            <a:xfrm>
              <a:off x="5181600" y="2720806"/>
              <a:ext cx="487447"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0" name="直接箭头连接符 29">
              <a:extLst>
                <a:ext uri="{FF2B5EF4-FFF2-40B4-BE49-F238E27FC236}">
                  <a16:creationId xmlns:a16="http://schemas.microsoft.com/office/drawing/2014/main" id="{BCFF71EF-7A52-3E80-BB34-81750432F7F9}"/>
                </a:ext>
              </a:extLst>
            </p:cNvPr>
            <p:cNvCxnSpPr>
              <a:cxnSpLocks/>
            </p:cNvCxnSpPr>
            <p:nvPr/>
          </p:nvCxnSpPr>
          <p:spPr>
            <a:xfrm>
              <a:off x="6412435" y="2720806"/>
              <a:ext cx="487447"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1" name="直接箭头连接符 30">
              <a:extLst>
                <a:ext uri="{FF2B5EF4-FFF2-40B4-BE49-F238E27FC236}">
                  <a16:creationId xmlns:a16="http://schemas.microsoft.com/office/drawing/2014/main" id="{16FEB10E-D1D6-F647-7D77-33C00CDE05C9}"/>
                </a:ext>
              </a:extLst>
            </p:cNvPr>
            <p:cNvCxnSpPr>
              <a:cxnSpLocks/>
            </p:cNvCxnSpPr>
            <p:nvPr/>
          </p:nvCxnSpPr>
          <p:spPr>
            <a:xfrm>
              <a:off x="7625818" y="2720806"/>
              <a:ext cx="487447"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2" name="直接箭头连接符 31">
              <a:extLst>
                <a:ext uri="{FF2B5EF4-FFF2-40B4-BE49-F238E27FC236}">
                  <a16:creationId xmlns:a16="http://schemas.microsoft.com/office/drawing/2014/main" id="{74DED67E-E827-0EC8-D052-192B12DBC5AE}"/>
                </a:ext>
              </a:extLst>
            </p:cNvPr>
            <p:cNvCxnSpPr>
              <a:cxnSpLocks/>
            </p:cNvCxnSpPr>
            <p:nvPr/>
          </p:nvCxnSpPr>
          <p:spPr>
            <a:xfrm>
              <a:off x="8836874" y="2729968"/>
              <a:ext cx="487447"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3" name="直接箭头连接符 32">
              <a:extLst>
                <a:ext uri="{FF2B5EF4-FFF2-40B4-BE49-F238E27FC236}">
                  <a16:creationId xmlns:a16="http://schemas.microsoft.com/office/drawing/2014/main" id="{9DCAAECC-8504-032E-910A-A5BF27FCBF1E}"/>
                </a:ext>
              </a:extLst>
            </p:cNvPr>
            <p:cNvCxnSpPr>
              <a:cxnSpLocks/>
            </p:cNvCxnSpPr>
            <p:nvPr/>
          </p:nvCxnSpPr>
          <p:spPr>
            <a:xfrm>
              <a:off x="10050257" y="2729968"/>
              <a:ext cx="487447"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4" name="直接箭头连接符 33">
              <a:extLst>
                <a:ext uri="{FF2B5EF4-FFF2-40B4-BE49-F238E27FC236}">
                  <a16:creationId xmlns:a16="http://schemas.microsoft.com/office/drawing/2014/main" id="{E78DBF97-4849-9CD8-0E11-F3388CBEC6E3}"/>
                </a:ext>
              </a:extLst>
            </p:cNvPr>
            <p:cNvCxnSpPr>
              <a:cxnSpLocks/>
            </p:cNvCxnSpPr>
            <p:nvPr/>
          </p:nvCxnSpPr>
          <p:spPr>
            <a:xfrm flipH="1">
              <a:off x="9374345" y="4653144"/>
              <a:ext cx="539799"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1AF4308A-5055-C2A8-C067-2475ABD4D1C9}"/>
                </a:ext>
              </a:extLst>
            </p:cNvPr>
            <p:cNvCxnSpPr>
              <a:cxnSpLocks/>
            </p:cNvCxnSpPr>
            <p:nvPr/>
          </p:nvCxnSpPr>
          <p:spPr>
            <a:xfrm flipH="1">
              <a:off x="8163289" y="4661142"/>
              <a:ext cx="539799"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6" name="直接箭头连接符 35">
              <a:extLst>
                <a:ext uri="{FF2B5EF4-FFF2-40B4-BE49-F238E27FC236}">
                  <a16:creationId xmlns:a16="http://schemas.microsoft.com/office/drawing/2014/main" id="{8E0C4DAA-D06F-DF75-0084-55C76F9CCB0A}"/>
                </a:ext>
              </a:extLst>
            </p:cNvPr>
            <p:cNvCxnSpPr>
              <a:cxnSpLocks/>
            </p:cNvCxnSpPr>
            <p:nvPr/>
          </p:nvCxnSpPr>
          <p:spPr>
            <a:xfrm flipH="1">
              <a:off x="6949906" y="4661142"/>
              <a:ext cx="539799"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7" name="直接箭头连接符 36">
              <a:extLst>
                <a:ext uri="{FF2B5EF4-FFF2-40B4-BE49-F238E27FC236}">
                  <a16:creationId xmlns:a16="http://schemas.microsoft.com/office/drawing/2014/main" id="{77A8C70F-DAE4-371B-ABAA-85DEA026E50F}"/>
                </a:ext>
              </a:extLst>
            </p:cNvPr>
            <p:cNvCxnSpPr>
              <a:cxnSpLocks/>
            </p:cNvCxnSpPr>
            <p:nvPr/>
          </p:nvCxnSpPr>
          <p:spPr>
            <a:xfrm flipH="1">
              <a:off x="5738850" y="4669140"/>
              <a:ext cx="539799"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8" name="直接箭头连接符 37">
              <a:extLst>
                <a:ext uri="{FF2B5EF4-FFF2-40B4-BE49-F238E27FC236}">
                  <a16:creationId xmlns:a16="http://schemas.microsoft.com/office/drawing/2014/main" id="{4B5D495B-BDA4-DEE4-B19D-32811B78EFDA}"/>
                </a:ext>
              </a:extLst>
            </p:cNvPr>
            <p:cNvCxnSpPr>
              <a:cxnSpLocks/>
            </p:cNvCxnSpPr>
            <p:nvPr/>
          </p:nvCxnSpPr>
          <p:spPr>
            <a:xfrm flipH="1">
              <a:off x="4496381" y="4664341"/>
              <a:ext cx="539799"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39" name="直接箭头连接符 38">
              <a:extLst>
                <a:ext uri="{FF2B5EF4-FFF2-40B4-BE49-F238E27FC236}">
                  <a16:creationId xmlns:a16="http://schemas.microsoft.com/office/drawing/2014/main" id="{304C9C16-F1FA-5676-1B72-5AEDF54BFE25}"/>
                </a:ext>
              </a:extLst>
            </p:cNvPr>
            <p:cNvCxnSpPr>
              <a:cxnSpLocks/>
            </p:cNvCxnSpPr>
            <p:nvPr/>
          </p:nvCxnSpPr>
          <p:spPr>
            <a:xfrm flipH="1">
              <a:off x="3285325" y="4672339"/>
              <a:ext cx="539799"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a:extLst>
                <a:ext uri="{FF2B5EF4-FFF2-40B4-BE49-F238E27FC236}">
                  <a16:creationId xmlns:a16="http://schemas.microsoft.com/office/drawing/2014/main" id="{22E15A2A-6E55-F1C3-AC8D-E20C18FEA217}"/>
                </a:ext>
              </a:extLst>
            </p:cNvPr>
            <p:cNvCxnSpPr>
              <a:cxnSpLocks/>
            </p:cNvCxnSpPr>
            <p:nvPr/>
          </p:nvCxnSpPr>
          <p:spPr>
            <a:xfrm flipH="1">
              <a:off x="2071942" y="4650963"/>
              <a:ext cx="539799" cy="0"/>
            </a:xfrm>
            <a:prstGeom prst="straightConnector1">
              <a:avLst/>
            </a:prstGeom>
            <a:ln w="12700">
              <a:tailEnd type="triangle"/>
            </a:ln>
          </p:spPr>
          <p:style>
            <a:lnRef idx="1">
              <a:schemeClr val="accent1"/>
            </a:lnRef>
            <a:fillRef idx="0">
              <a:schemeClr val="accent1"/>
            </a:fillRef>
            <a:effectRef idx="0">
              <a:schemeClr val="accent1"/>
            </a:effectRef>
            <a:fontRef idx="minor">
              <a:schemeClr val="tx1"/>
            </a:fontRef>
          </p:style>
        </p:cxnSp>
        <p:sp>
          <p:nvSpPr>
            <p:cNvPr id="41" name="文本框 40">
              <a:extLst>
                <a:ext uri="{FF2B5EF4-FFF2-40B4-BE49-F238E27FC236}">
                  <a16:creationId xmlns:a16="http://schemas.microsoft.com/office/drawing/2014/main" id="{AEF89C2C-3959-6E86-DE48-911FFB887A46}"/>
                </a:ext>
              </a:extLst>
            </p:cNvPr>
            <p:cNvSpPr txBox="1"/>
            <p:nvPr/>
          </p:nvSpPr>
          <p:spPr>
            <a:xfrm>
              <a:off x="1931175" y="3036513"/>
              <a:ext cx="867866" cy="261610"/>
            </a:xfrm>
            <a:prstGeom prst="rect">
              <a:avLst/>
            </a:prstGeom>
            <a:noFill/>
          </p:spPr>
          <p:txBody>
            <a:bodyPr wrap="square">
              <a:spAutoFit/>
            </a:bodyPr>
            <a:lstStyle/>
            <a:p>
              <a:pPr algn="ctr"/>
              <a:r>
                <a:rPr lang="zh-CN" altLang="en-US" sz="1100" b="1"/>
                <a:t>信任背书</a:t>
              </a:r>
            </a:p>
          </p:txBody>
        </p:sp>
        <p:sp>
          <p:nvSpPr>
            <p:cNvPr id="42" name="文本框 41">
              <a:extLst>
                <a:ext uri="{FF2B5EF4-FFF2-40B4-BE49-F238E27FC236}">
                  <a16:creationId xmlns:a16="http://schemas.microsoft.com/office/drawing/2014/main" id="{BA5A34F0-C86A-BD12-3731-6F6AF7E4E7B8}"/>
                </a:ext>
              </a:extLst>
            </p:cNvPr>
            <p:cNvSpPr txBox="1"/>
            <p:nvPr/>
          </p:nvSpPr>
          <p:spPr>
            <a:xfrm>
              <a:off x="3144557" y="3040348"/>
              <a:ext cx="951629" cy="261610"/>
            </a:xfrm>
            <a:prstGeom prst="rect">
              <a:avLst/>
            </a:prstGeom>
            <a:noFill/>
          </p:spPr>
          <p:txBody>
            <a:bodyPr wrap="square">
              <a:spAutoFit/>
            </a:bodyPr>
            <a:lstStyle/>
            <a:p>
              <a:pPr algn="ctr"/>
              <a:r>
                <a:rPr lang="zh-CN" altLang="en-US" sz="1100" b="1"/>
                <a:t>版型讲解</a:t>
              </a:r>
              <a:r>
                <a:rPr lang="en-US" altLang="zh-CN" sz="1100" b="1"/>
                <a:t>1</a:t>
              </a:r>
              <a:endParaRPr lang="zh-CN" altLang="en-US" sz="1100" b="1"/>
            </a:p>
          </p:txBody>
        </p:sp>
        <p:sp>
          <p:nvSpPr>
            <p:cNvPr id="43" name="文本框 42">
              <a:extLst>
                <a:ext uri="{FF2B5EF4-FFF2-40B4-BE49-F238E27FC236}">
                  <a16:creationId xmlns:a16="http://schemas.microsoft.com/office/drawing/2014/main" id="{3D9DC4C6-A0F1-C144-A997-45DC78DA7A5D}"/>
                </a:ext>
              </a:extLst>
            </p:cNvPr>
            <p:cNvSpPr txBox="1"/>
            <p:nvPr/>
          </p:nvSpPr>
          <p:spPr>
            <a:xfrm>
              <a:off x="4357940" y="3030688"/>
              <a:ext cx="951629" cy="261610"/>
            </a:xfrm>
            <a:prstGeom prst="rect">
              <a:avLst/>
            </a:prstGeom>
            <a:noFill/>
          </p:spPr>
          <p:txBody>
            <a:bodyPr wrap="square">
              <a:spAutoFit/>
            </a:bodyPr>
            <a:lstStyle/>
            <a:p>
              <a:pPr algn="ctr"/>
              <a:r>
                <a:rPr lang="zh-CN" altLang="en-US" sz="1100" b="1"/>
                <a:t>版型讲解</a:t>
              </a:r>
              <a:r>
                <a:rPr lang="en-US" altLang="zh-CN" sz="1100" b="1"/>
                <a:t>2</a:t>
              </a:r>
              <a:endParaRPr lang="zh-CN" altLang="en-US" sz="1100" b="1"/>
            </a:p>
          </p:txBody>
        </p:sp>
        <p:sp>
          <p:nvSpPr>
            <p:cNvPr id="44" name="文本框 43">
              <a:extLst>
                <a:ext uri="{FF2B5EF4-FFF2-40B4-BE49-F238E27FC236}">
                  <a16:creationId xmlns:a16="http://schemas.microsoft.com/office/drawing/2014/main" id="{63D87656-7E64-A543-8852-A4369173E350}"/>
                </a:ext>
              </a:extLst>
            </p:cNvPr>
            <p:cNvSpPr txBox="1"/>
            <p:nvPr/>
          </p:nvSpPr>
          <p:spPr>
            <a:xfrm>
              <a:off x="5571324" y="3034523"/>
              <a:ext cx="951628" cy="261610"/>
            </a:xfrm>
            <a:prstGeom prst="rect">
              <a:avLst/>
            </a:prstGeom>
            <a:noFill/>
          </p:spPr>
          <p:txBody>
            <a:bodyPr wrap="square">
              <a:spAutoFit/>
            </a:bodyPr>
            <a:lstStyle/>
            <a:p>
              <a:pPr algn="ctr"/>
              <a:r>
                <a:rPr lang="zh-CN" altLang="en-US" sz="1100" b="1"/>
                <a:t>版型讲解</a:t>
              </a:r>
              <a:r>
                <a:rPr lang="en-US" altLang="zh-CN" sz="1100" b="1"/>
                <a:t>3</a:t>
              </a:r>
              <a:endParaRPr lang="zh-CN" altLang="en-US" sz="1100" b="1"/>
            </a:p>
          </p:txBody>
        </p:sp>
        <p:sp>
          <p:nvSpPr>
            <p:cNvPr id="45" name="文本框 44">
              <a:extLst>
                <a:ext uri="{FF2B5EF4-FFF2-40B4-BE49-F238E27FC236}">
                  <a16:creationId xmlns:a16="http://schemas.microsoft.com/office/drawing/2014/main" id="{163EB7B9-F809-943F-F671-D5506C8AA0AD}"/>
                </a:ext>
              </a:extLst>
            </p:cNvPr>
            <p:cNvSpPr txBox="1"/>
            <p:nvPr/>
          </p:nvSpPr>
          <p:spPr>
            <a:xfrm>
              <a:off x="8051606" y="3035865"/>
              <a:ext cx="951625" cy="261610"/>
            </a:xfrm>
            <a:prstGeom prst="rect">
              <a:avLst/>
            </a:prstGeom>
            <a:noFill/>
          </p:spPr>
          <p:txBody>
            <a:bodyPr wrap="square">
              <a:spAutoFit/>
            </a:bodyPr>
            <a:lstStyle/>
            <a:p>
              <a:pPr algn="ctr"/>
              <a:r>
                <a:rPr lang="zh-CN" altLang="en-US" sz="1100" b="1"/>
                <a:t>颜色推荐</a:t>
              </a:r>
              <a:r>
                <a:rPr lang="en-US" altLang="zh-CN" sz="1100" b="1"/>
                <a:t>2</a:t>
              </a:r>
              <a:endParaRPr lang="zh-CN" altLang="en-US" sz="1100" b="1"/>
            </a:p>
          </p:txBody>
        </p:sp>
        <p:sp>
          <p:nvSpPr>
            <p:cNvPr id="46" name="文本框 45">
              <a:extLst>
                <a:ext uri="{FF2B5EF4-FFF2-40B4-BE49-F238E27FC236}">
                  <a16:creationId xmlns:a16="http://schemas.microsoft.com/office/drawing/2014/main" id="{59D20816-82CC-7431-4CB3-8908C308E5F3}"/>
                </a:ext>
              </a:extLst>
            </p:cNvPr>
            <p:cNvSpPr txBox="1"/>
            <p:nvPr/>
          </p:nvSpPr>
          <p:spPr>
            <a:xfrm>
              <a:off x="9264989" y="3026205"/>
              <a:ext cx="951625" cy="261610"/>
            </a:xfrm>
            <a:prstGeom prst="rect">
              <a:avLst/>
            </a:prstGeom>
            <a:noFill/>
          </p:spPr>
          <p:txBody>
            <a:bodyPr wrap="square">
              <a:spAutoFit/>
            </a:bodyPr>
            <a:lstStyle/>
            <a:p>
              <a:pPr algn="ctr"/>
              <a:r>
                <a:rPr lang="zh-CN" altLang="en-US" sz="1100" b="1"/>
                <a:t>颜色推荐</a:t>
              </a:r>
              <a:r>
                <a:rPr lang="en-US" altLang="zh-CN" sz="1100" b="1"/>
                <a:t>3</a:t>
              </a:r>
              <a:endParaRPr lang="zh-CN" altLang="en-US" sz="1100" b="1"/>
            </a:p>
          </p:txBody>
        </p:sp>
        <p:sp>
          <p:nvSpPr>
            <p:cNvPr id="47" name="文本框 46">
              <a:extLst>
                <a:ext uri="{FF2B5EF4-FFF2-40B4-BE49-F238E27FC236}">
                  <a16:creationId xmlns:a16="http://schemas.microsoft.com/office/drawing/2014/main" id="{76142FB7-4005-B5BF-FE4D-2FFB566A59B5}"/>
                </a:ext>
              </a:extLst>
            </p:cNvPr>
            <p:cNvSpPr txBox="1"/>
            <p:nvPr/>
          </p:nvSpPr>
          <p:spPr>
            <a:xfrm>
              <a:off x="10478372" y="3030040"/>
              <a:ext cx="951625" cy="261610"/>
            </a:xfrm>
            <a:prstGeom prst="rect">
              <a:avLst/>
            </a:prstGeom>
            <a:noFill/>
          </p:spPr>
          <p:txBody>
            <a:bodyPr wrap="square">
              <a:spAutoFit/>
            </a:bodyPr>
            <a:lstStyle/>
            <a:p>
              <a:pPr algn="ctr"/>
              <a:r>
                <a:rPr lang="zh-CN" altLang="en-US" sz="1100" b="1"/>
                <a:t>颜色推荐</a:t>
              </a:r>
              <a:r>
                <a:rPr lang="en-US" altLang="zh-CN" sz="1100" b="1"/>
                <a:t>4</a:t>
              </a:r>
              <a:endParaRPr lang="zh-CN" altLang="en-US" sz="1100" b="1"/>
            </a:p>
          </p:txBody>
        </p:sp>
        <p:sp>
          <p:nvSpPr>
            <p:cNvPr id="48" name="文本框 47">
              <a:extLst>
                <a:ext uri="{FF2B5EF4-FFF2-40B4-BE49-F238E27FC236}">
                  <a16:creationId xmlns:a16="http://schemas.microsoft.com/office/drawing/2014/main" id="{67273615-D7B8-07D2-BDFF-3F2F005B8F75}"/>
                </a:ext>
              </a:extLst>
            </p:cNvPr>
            <p:cNvSpPr txBox="1"/>
            <p:nvPr/>
          </p:nvSpPr>
          <p:spPr>
            <a:xfrm>
              <a:off x="2482595" y="5015168"/>
              <a:ext cx="927187" cy="261610"/>
            </a:xfrm>
            <a:prstGeom prst="rect">
              <a:avLst/>
            </a:prstGeom>
            <a:noFill/>
          </p:spPr>
          <p:txBody>
            <a:bodyPr wrap="square">
              <a:spAutoFit/>
            </a:bodyPr>
            <a:lstStyle/>
            <a:p>
              <a:pPr algn="ctr"/>
              <a:r>
                <a:rPr lang="zh-CN" altLang="en-US" sz="1100" b="1"/>
                <a:t>报尺码踢单</a:t>
              </a:r>
            </a:p>
          </p:txBody>
        </p:sp>
        <p:sp>
          <p:nvSpPr>
            <p:cNvPr id="49" name="文本框 48">
              <a:extLst>
                <a:ext uri="{FF2B5EF4-FFF2-40B4-BE49-F238E27FC236}">
                  <a16:creationId xmlns:a16="http://schemas.microsoft.com/office/drawing/2014/main" id="{623460DE-5E3C-ACB6-4974-7FED0AD0E0A5}"/>
                </a:ext>
              </a:extLst>
            </p:cNvPr>
            <p:cNvSpPr txBox="1"/>
            <p:nvPr/>
          </p:nvSpPr>
          <p:spPr>
            <a:xfrm>
              <a:off x="3434225" y="5015277"/>
              <a:ext cx="1437900" cy="261610"/>
            </a:xfrm>
            <a:prstGeom prst="rect">
              <a:avLst/>
            </a:prstGeom>
            <a:noFill/>
          </p:spPr>
          <p:txBody>
            <a:bodyPr wrap="square">
              <a:spAutoFit/>
            </a:bodyPr>
            <a:lstStyle/>
            <a:p>
              <a:pPr algn="ctr"/>
              <a:r>
                <a:rPr lang="zh-CN" altLang="en-US" sz="1100" b="1"/>
                <a:t>颜色推荐</a:t>
              </a:r>
              <a:r>
                <a:rPr lang="en-US" altLang="zh-CN" sz="1100" b="1"/>
                <a:t>+</a:t>
              </a:r>
              <a:r>
                <a:rPr lang="zh-CN" altLang="en-US" sz="1100" b="1"/>
                <a:t>福利促单</a:t>
              </a:r>
            </a:p>
          </p:txBody>
        </p:sp>
        <p:sp>
          <p:nvSpPr>
            <p:cNvPr id="50" name="文本框 49">
              <a:extLst>
                <a:ext uri="{FF2B5EF4-FFF2-40B4-BE49-F238E27FC236}">
                  <a16:creationId xmlns:a16="http://schemas.microsoft.com/office/drawing/2014/main" id="{3843D872-A017-D020-E623-7AE92CB2228B}"/>
                </a:ext>
              </a:extLst>
            </p:cNvPr>
            <p:cNvSpPr txBox="1"/>
            <p:nvPr/>
          </p:nvSpPr>
          <p:spPr>
            <a:xfrm>
              <a:off x="4767442" y="5022807"/>
              <a:ext cx="1242467" cy="261610"/>
            </a:xfrm>
            <a:prstGeom prst="rect">
              <a:avLst/>
            </a:prstGeom>
            <a:noFill/>
          </p:spPr>
          <p:txBody>
            <a:bodyPr wrap="square">
              <a:spAutoFit/>
            </a:bodyPr>
            <a:lstStyle/>
            <a:p>
              <a:pPr algn="ctr"/>
              <a:r>
                <a:rPr lang="zh-CN" altLang="en-US" sz="1100" b="1"/>
                <a:t>福利</a:t>
              </a:r>
              <a:r>
                <a:rPr lang="en-US" altLang="zh-CN" sz="1100" b="1"/>
                <a:t>+</a:t>
              </a:r>
              <a:r>
                <a:rPr lang="zh-CN" altLang="en-US" sz="1100" b="1"/>
                <a:t>货期促单</a:t>
              </a:r>
            </a:p>
          </p:txBody>
        </p:sp>
        <p:sp>
          <p:nvSpPr>
            <p:cNvPr id="51" name="文本框 50">
              <a:extLst>
                <a:ext uri="{FF2B5EF4-FFF2-40B4-BE49-F238E27FC236}">
                  <a16:creationId xmlns:a16="http://schemas.microsoft.com/office/drawing/2014/main" id="{93467BD6-E158-214E-3DC4-AE96ABE4F563}"/>
                </a:ext>
              </a:extLst>
            </p:cNvPr>
            <p:cNvSpPr txBox="1"/>
            <p:nvPr/>
          </p:nvSpPr>
          <p:spPr>
            <a:xfrm>
              <a:off x="6069239" y="5015277"/>
              <a:ext cx="1112167" cy="261610"/>
            </a:xfrm>
            <a:prstGeom prst="rect">
              <a:avLst/>
            </a:prstGeom>
            <a:noFill/>
          </p:spPr>
          <p:txBody>
            <a:bodyPr wrap="square">
              <a:spAutoFit/>
            </a:bodyPr>
            <a:lstStyle/>
            <a:p>
              <a:pPr algn="ctr"/>
              <a:r>
                <a:rPr lang="zh-CN" altLang="en-US" sz="1100" b="1"/>
                <a:t>主题展示环节</a:t>
              </a:r>
            </a:p>
          </p:txBody>
        </p:sp>
        <p:sp>
          <p:nvSpPr>
            <p:cNvPr id="52" name="文本框 51">
              <a:extLst>
                <a:ext uri="{FF2B5EF4-FFF2-40B4-BE49-F238E27FC236}">
                  <a16:creationId xmlns:a16="http://schemas.microsoft.com/office/drawing/2014/main" id="{0E816737-3B63-7543-BF43-01D31137530A}"/>
                </a:ext>
              </a:extLst>
            </p:cNvPr>
            <p:cNvSpPr txBox="1"/>
            <p:nvPr/>
          </p:nvSpPr>
          <p:spPr>
            <a:xfrm>
              <a:off x="7224458" y="5016966"/>
              <a:ext cx="1242467" cy="261610"/>
            </a:xfrm>
            <a:prstGeom prst="rect">
              <a:avLst/>
            </a:prstGeom>
            <a:noFill/>
          </p:spPr>
          <p:txBody>
            <a:bodyPr wrap="square">
              <a:spAutoFit/>
            </a:bodyPr>
            <a:lstStyle/>
            <a:p>
              <a:pPr algn="ctr"/>
              <a:r>
                <a:rPr lang="zh-CN" altLang="en-US" sz="1100" b="1"/>
                <a:t>福利赠品</a:t>
              </a:r>
              <a:r>
                <a:rPr lang="en-US" altLang="zh-CN" sz="1100" b="1"/>
                <a:t>+</a:t>
              </a:r>
              <a:r>
                <a:rPr lang="zh-CN" altLang="en-US" sz="1100" b="1"/>
                <a:t>开价</a:t>
              </a:r>
            </a:p>
          </p:txBody>
        </p:sp>
        <p:sp>
          <p:nvSpPr>
            <p:cNvPr id="53" name="文本框 52">
              <a:extLst>
                <a:ext uri="{FF2B5EF4-FFF2-40B4-BE49-F238E27FC236}">
                  <a16:creationId xmlns:a16="http://schemas.microsoft.com/office/drawing/2014/main" id="{4073372B-A027-F52A-244E-663B9F0898D3}"/>
                </a:ext>
              </a:extLst>
            </p:cNvPr>
            <p:cNvSpPr txBox="1"/>
            <p:nvPr/>
          </p:nvSpPr>
          <p:spPr>
            <a:xfrm>
              <a:off x="8603037" y="5016945"/>
              <a:ext cx="867866" cy="261610"/>
            </a:xfrm>
            <a:prstGeom prst="rect">
              <a:avLst/>
            </a:prstGeom>
            <a:noFill/>
          </p:spPr>
          <p:txBody>
            <a:bodyPr wrap="square">
              <a:spAutoFit/>
            </a:bodyPr>
            <a:lstStyle/>
            <a:p>
              <a:pPr algn="ctr"/>
              <a:r>
                <a:rPr lang="zh-CN" altLang="en-US" sz="1100" b="1"/>
                <a:t>报尺码</a:t>
              </a:r>
            </a:p>
          </p:txBody>
        </p:sp>
        <p:sp>
          <p:nvSpPr>
            <p:cNvPr id="54" name="文本框 53">
              <a:extLst>
                <a:ext uri="{FF2B5EF4-FFF2-40B4-BE49-F238E27FC236}">
                  <a16:creationId xmlns:a16="http://schemas.microsoft.com/office/drawing/2014/main" id="{1575C7FD-0FF7-275A-4FB6-9DC71D4CA8F1}"/>
                </a:ext>
              </a:extLst>
            </p:cNvPr>
            <p:cNvSpPr txBox="1"/>
            <p:nvPr/>
          </p:nvSpPr>
          <p:spPr>
            <a:xfrm>
              <a:off x="9816420" y="5007285"/>
              <a:ext cx="867866" cy="261610"/>
            </a:xfrm>
            <a:prstGeom prst="rect">
              <a:avLst/>
            </a:prstGeom>
            <a:noFill/>
          </p:spPr>
          <p:txBody>
            <a:bodyPr wrap="square">
              <a:spAutoFit/>
            </a:bodyPr>
            <a:lstStyle/>
            <a:p>
              <a:pPr algn="ctr"/>
              <a:r>
                <a:rPr lang="zh-CN" altLang="en-US" sz="1100" b="1"/>
                <a:t>面料讲解</a:t>
              </a:r>
            </a:p>
          </p:txBody>
        </p:sp>
        <p:sp>
          <p:nvSpPr>
            <p:cNvPr id="55" name="文本框 54">
              <a:extLst>
                <a:ext uri="{FF2B5EF4-FFF2-40B4-BE49-F238E27FC236}">
                  <a16:creationId xmlns:a16="http://schemas.microsoft.com/office/drawing/2014/main" id="{B15D7FDD-F98E-B877-164B-4B1BEEE5A48E}"/>
                </a:ext>
              </a:extLst>
            </p:cNvPr>
            <p:cNvSpPr txBox="1"/>
            <p:nvPr/>
          </p:nvSpPr>
          <p:spPr>
            <a:xfrm>
              <a:off x="2616392" y="2428219"/>
              <a:ext cx="743388" cy="258024"/>
            </a:xfrm>
            <a:prstGeom prst="rect">
              <a:avLst/>
            </a:prstGeom>
            <a:noFill/>
          </p:spPr>
          <p:txBody>
            <a:bodyPr wrap="square">
              <a:spAutoFit/>
            </a:bodyPr>
            <a:lstStyle/>
            <a:p>
              <a:pPr algn="ctr"/>
              <a:r>
                <a:rPr lang="zh-CN" altLang="en-US" sz="1050" b="1">
                  <a:solidFill>
                    <a:srgbClr val="070D9A"/>
                  </a:solidFill>
                </a:rPr>
                <a:t>穿插互动</a:t>
              </a:r>
            </a:p>
          </p:txBody>
        </p:sp>
        <p:sp>
          <p:nvSpPr>
            <p:cNvPr id="56" name="文本框 55">
              <a:extLst>
                <a:ext uri="{FF2B5EF4-FFF2-40B4-BE49-F238E27FC236}">
                  <a16:creationId xmlns:a16="http://schemas.microsoft.com/office/drawing/2014/main" id="{79AD554E-7ECD-4563-AABA-D5694000BC3F}"/>
                </a:ext>
              </a:extLst>
            </p:cNvPr>
            <p:cNvSpPr txBox="1"/>
            <p:nvPr/>
          </p:nvSpPr>
          <p:spPr>
            <a:xfrm>
              <a:off x="3821051" y="2454676"/>
              <a:ext cx="743388" cy="258024"/>
            </a:xfrm>
            <a:prstGeom prst="rect">
              <a:avLst/>
            </a:prstGeom>
            <a:noFill/>
          </p:spPr>
          <p:txBody>
            <a:bodyPr wrap="square">
              <a:spAutoFit/>
            </a:bodyPr>
            <a:lstStyle/>
            <a:p>
              <a:pPr algn="ctr"/>
              <a:r>
                <a:rPr lang="zh-CN" altLang="en-US" sz="1050" b="1">
                  <a:solidFill>
                    <a:srgbClr val="070D9A"/>
                  </a:solidFill>
                </a:rPr>
                <a:t>穿插互动</a:t>
              </a:r>
            </a:p>
          </p:txBody>
        </p:sp>
        <p:sp>
          <p:nvSpPr>
            <p:cNvPr id="57" name="文本框 56">
              <a:extLst>
                <a:ext uri="{FF2B5EF4-FFF2-40B4-BE49-F238E27FC236}">
                  <a16:creationId xmlns:a16="http://schemas.microsoft.com/office/drawing/2014/main" id="{63DCACED-7C1A-7CDE-BE74-609F3EA0C5CB}"/>
                </a:ext>
              </a:extLst>
            </p:cNvPr>
            <p:cNvSpPr txBox="1"/>
            <p:nvPr/>
          </p:nvSpPr>
          <p:spPr>
            <a:xfrm>
              <a:off x="11595195" y="3290989"/>
              <a:ext cx="324579" cy="738664"/>
            </a:xfrm>
            <a:prstGeom prst="rect">
              <a:avLst/>
            </a:prstGeom>
            <a:noFill/>
          </p:spPr>
          <p:txBody>
            <a:bodyPr wrap="square">
              <a:spAutoFit/>
            </a:bodyPr>
            <a:lstStyle/>
            <a:p>
              <a:pPr algn="ctr"/>
              <a:r>
                <a:rPr lang="zh-CN" altLang="en-US" sz="1050" b="1">
                  <a:solidFill>
                    <a:srgbClr val="070D9A"/>
                  </a:solidFill>
                </a:rPr>
                <a:t>穿插互动</a:t>
              </a:r>
            </a:p>
          </p:txBody>
        </p:sp>
        <p:sp>
          <p:nvSpPr>
            <p:cNvPr id="58" name="文本框 57">
              <a:extLst>
                <a:ext uri="{FF2B5EF4-FFF2-40B4-BE49-F238E27FC236}">
                  <a16:creationId xmlns:a16="http://schemas.microsoft.com/office/drawing/2014/main" id="{65B01D91-A475-BC52-1B94-F783F44D41C1}"/>
                </a:ext>
              </a:extLst>
            </p:cNvPr>
            <p:cNvSpPr txBox="1"/>
            <p:nvPr/>
          </p:nvSpPr>
          <p:spPr>
            <a:xfrm>
              <a:off x="7482141" y="2434925"/>
              <a:ext cx="743388" cy="258024"/>
            </a:xfrm>
            <a:prstGeom prst="rect">
              <a:avLst/>
            </a:prstGeom>
            <a:noFill/>
          </p:spPr>
          <p:txBody>
            <a:bodyPr wrap="square">
              <a:spAutoFit/>
            </a:bodyPr>
            <a:lstStyle/>
            <a:p>
              <a:pPr algn="ctr"/>
              <a:r>
                <a:rPr lang="zh-CN" altLang="en-US" sz="1050" b="1">
                  <a:solidFill>
                    <a:srgbClr val="070D9A"/>
                  </a:solidFill>
                </a:rPr>
                <a:t>穿插互动</a:t>
              </a:r>
            </a:p>
          </p:txBody>
        </p:sp>
        <p:sp>
          <p:nvSpPr>
            <p:cNvPr id="59" name="文本框 58">
              <a:extLst>
                <a:ext uri="{FF2B5EF4-FFF2-40B4-BE49-F238E27FC236}">
                  <a16:creationId xmlns:a16="http://schemas.microsoft.com/office/drawing/2014/main" id="{86F42D8F-5DFF-DB80-684F-151A26ADD74B}"/>
                </a:ext>
              </a:extLst>
            </p:cNvPr>
            <p:cNvSpPr txBox="1"/>
            <p:nvPr/>
          </p:nvSpPr>
          <p:spPr>
            <a:xfrm>
              <a:off x="8686800" y="2461382"/>
              <a:ext cx="743388" cy="258024"/>
            </a:xfrm>
            <a:prstGeom prst="rect">
              <a:avLst/>
            </a:prstGeom>
            <a:noFill/>
          </p:spPr>
          <p:txBody>
            <a:bodyPr wrap="square">
              <a:spAutoFit/>
            </a:bodyPr>
            <a:lstStyle/>
            <a:p>
              <a:pPr algn="ctr"/>
              <a:r>
                <a:rPr lang="zh-CN" altLang="en-US" sz="1050" b="1">
                  <a:solidFill>
                    <a:srgbClr val="070D9A"/>
                  </a:solidFill>
                </a:rPr>
                <a:t>穿插互动</a:t>
              </a:r>
            </a:p>
          </p:txBody>
        </p:sp>
        <p:sp>
          <p:nvSpPr>
            <p:cNvPr id="60" name="文本框 59">
              <a:extLst>
                <a:ext uri="{FF2B5EF4-FFF2-40B4-BE49-F238E27FC236}">
                  <a16:creationId xmlns:a16="http://schemas.microsoft.com/office/drawing/2014/main" id="{2C9B6545-AA50-9F30-7063-8D88EE652E1A}"/>
                </a:ext>
              </a:extLst>
            </p:cNvPr>
            <p:cNvSpPr txBox="1"/>
            <p:nvPr/>
          </p:nvSpPr>
          <p:spPr>
            <a:xfrm>
              <a:off x="9889131" y="2434925"/>
              <a:ext cx="743388" cy="258024"/>
            </a:xfrm>
            <a:prstGeom prst="rect">
              <a:avLst/>
            </a:prstGeom>
            <a:noFill/>
          </p:spPr>
          <p:txBody>
            <a:bodyPr wrap="square">
              <a:spAutoFit/>
            </a:bodyPr>
            <a:lstStyle/>
            <a:p>
              <a:pPr algn="ctr"/>
              <a:r>
                <a:rPr lang="zh-CN" altLang="en-US" sz="1050" b="1">
                  <a:solidFill>
                    <a:srgbClr val="070D9A"/>
                  </a:solidFill>
                </a:rPr>
                <a:t>穿插互动</a:t>
              </a:r>
            </a:p>
          </p:txBody>
        </p:sp>
        <p:sp>
          <p:nvSpPr>
            <p:cNvPr id="61" name="文本框 60">
              <a:extLst>
                <a:ext uri="{FF2B5EF4-FFF2-40B4-BE49-F238E27FC236}">
                  <a16:creationId xmlns:a16="http://schemas.microsoft.com/office/drawing/2014/main" id="{3DA199E5-F94D-60E2-217E-1BE907EE13FE}"/>
                </a:ext>
              </a:extLst>
            </p:cNvPr>
            <p:cNvSpPr txBox="1"/>
            <p:nvPr/>
          </p:nvSpPr>
          <p:spPr>
            <a:xfrm>
              <a:off x="6778889" y="3022332"/>
              <a:ext cx="951625" cy="261610"/>
            </a:xfrm>
            <a:prstGeom prst="rect">
              <a:avLst/>
            </a:prstGeom>
            <a:noFill/>
          </p:spPr>
          <p:txBody>
            <a:bodyPr wrap="square">
              <a:spAutoFit/>
            </a:bodyPr>
            <a:lstStyle/>
            <a:p>
              <a:pPr algn="ctr"/>
              <a:r>
                <a:rPr lang="zh-CN" altLang="en-US" sz="1100" b="1"/>
                <a:t>颜色推荐</a:t>
              </a:r>
              <a:r>
                <a:rPr lang="en-US" altLang="zh-CN" sz="1100" b="1"/>
                <a:t>1</a:t>
              </a:r>
              <a:endParaRPr lang="zh-CN" altLang="en-US" sz="1100" b="1"/>
            </a:p>
          </p:txBody>
        </p:sp>
        <p:sp>
          <p:nvSpPr>
            <p:cNvPr id="62" name="文本框 61">
              <a:extLst>
                <a:ext uri="{FF2B5EF4-FFF2-40B4-BE49-F238E27FC236}">
                  <a16:creationId xmlns:a16="http://schemas.microsoft.com/office/drawing/2014/main" id="{57BB1606-3E19-018A-1DE0-90C9FE0EF878}"/>
                </a:ext>
              </a:extLst>
            </p:cNvPr>
            <p:cNvSpPr txBox="1"/>
            <p:nvPr/>
          </p:nvSpPr>
          <p:spPr>
            <a:xfrm>
              <a:off x="1023169" y="5022807"/>
              <a:ext cx="1437900" cy="261610"/>
            </a:xfrm>
            <a:prstGeom prst="rect">
              <a:avLst/>
            </a:prstGeom>
            <a:noFill/>
          </p:spPr>
          <p:txBody>
            <a:bodyPr wrap="square">
              <a:spAutoFit/>
            </a:bodyPr>
            <a:lstStyle/>
            <a:p>
              <a:pPr algn="ctr"/>
              <a:r>
                <a:rPr lang="zh-CN" altLang="en-US" sz="1100" b="1"/>
                <a:t>颜色推荐</a:t>
              </a:r>
              <a:r>
                <a:rPr lang="en-US" altLang="zh-CN" sz="1100" b="1"/>
                <a:t>+</a:t>
              </a:r>
              <a:r>
                <a:rPr lang="zh-CN" altLang="en-US" sz="1100" b="1"/>
                <a:t>福利促单</a:t>
              </a:r>
            </a:p>
          </p:txBody>
        </p:sp>
        <p:sp>
          <p:nvSpPr>
            <p:cNvPr id="63" name="矩形 62">
              <a:extLst>
                <a:ext uri="{FF2B5EF4-FFF2-40B4-BE49-F238E27FC236}">
                  <a16:creationId xmlns:a16="http://schemas.microsoft.com/office/drawing/2014/main" id="{E6AA37C9-0F58-E6AF-25C4-3A988AB7CAD6}"/>
                </a:ext>
              </a:extLst>
            </p:cNvPr>
            <p:cNvSpPr/>
            <p:nvPr/>
          </p:nvSpPr>
          <p:spPr>
            <a:xfrm>
              <a:off x="2014073" y="3382663"/>
              <a:ext cx="702069"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建立用户信任感</a:t>
              </a:r>
            </a:p>
          </p:txBody>
        </p:sp>
        <p:sp>
          <p:nvSpPr>
            <p:cNvPr id="64" name="矩形 63">
              <a:extLst>
                <a:ext uri="{FF2B5EF4-FFF2-40B4-BE49-F238E27FC236}">
                  <a16:creationId xmlns:a16="http://schemas.microsoft.com/office/drawing/2014/main" id="{2FD6D9D7-6B41-F609-A48E-3077E6102B16}"/>
                </a:ext>
              </a:extLst>
            </p:cNvPr>
            <p:cNvSpPr/>
            <p:nvPr/>
          </p:nvSpPr>
          <p:spPr>
            <a:xfrm>
              <a:off x="3144557" y="3387508"/>
              <a:ext cx="3368787"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通过分析版型（如收腰位置</a:t>
              </a:r>
              <a:r>
                <a:rPr lang="en-US" altLang="zh-CN" sz="1000" b="1">
                  <a:solidFill>
                    <a:srgbClr val="7030A0"/>
                  </a:solidFill>
                </a:rPr>
                <a:t>)</a:t>
              </a:r>
              <a:r>
                <a:rPr lang="zh-CN" altLang="en-US" sz="1000" b="1">
                  <a:solidFill>
                    <a:srgbClr val="7030A0"/>
                  </a:solidFill>
                </a:rPr>
                <a:t>结合消费者常见体型痛点将设计语言转化为直观利益点</a:t>
              </a:r>
            </a:p>
          </p:txBody>
        </p:sp>
        <p:sp>
          <p:nvSpPr>
            <p:cNvPr id="65" name="矩形 64">
              <a:extLst>
                <a:ext uri="{FF2B5EF4-FFF2-40B4-BE49-F238E27FC236}">
                  <a16:creationId xmlns:a16="http://schemas.microsoft.com/office/drawing/2014/main" id="{28903FA2-27AB-91AA-13FE-60B7DD042F9E}"/>
                </a:ext>
              </a:extLst>
            </p:cNvPr>
            <p:cNvSpPr/>
            <p:nvPr/>
          </p:nvSpPr>
          <p:spPr>
            <a:xfrm>
              <a:off x="6678542" y="3387508"/>
              <a:ext cx="4751455"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增强互动与决策效率：发起颜色投票，观众参与，弹幕问题速答，提供即时解决方案提升连带销售</a:t>
              </a:r>
              <a:r>
                <a:rPr lang="en-US" altLang="zh-CN" sz="1000" b="1">
                  <a:solidFill>
                    <a:srgbClr val="7030A0"/>
                  </a:solidFill>
                </a:rPr>
                <a:t>:</a:t>
              </a:r>
              <a:r>
                <a:rPr lang="zh-CN" altLang="en-US" sz="1000" b="1">
                  <a:solidFill>
                    <a:srgbClr val="7030A0"/>
                  </a:solidFill>
                </a:rPr>
                <a:t>穿搭方案打包，季节限定色策略，通过季节限定感制造紧迫感</a:t>
              </a:r>
            </a:p>
          </p:txBody>
        </p:sp>
        <p:sp>
          <p:nvSpPr>
            <p:cNvPr id="66" name="矩形 65">
              <a:extLst>
                <a:ext uri="{FF2B5EF4-FFF2-40B4-BE49-F238E27FC236}">
                  <a16:creationId xmlns:a16="http://schemas.microsoft.com/office/drawing/2014/main" id="{68FE6653-B2F7-2B7E-65DB-0EBE3849C15D}"/>
                </a:ext>
              </a:extLst>
            </p:cNvPr>
            <p:cNvSpPr/>
            <p:nvPr/>
          </p:nvSpPr>
          <p:spPr>
            <a:xfrm>
              <a:off x="9946715" y="5363607"/>
              <a:ext cx="702069"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匹配季节使用场景</a:t>
              </a:r>
            </a:p>
          </p:txBody>
        </p:sp>
        <p:sp>
          <p:nvSpPr>
            <p:cNvPr id="67" name="矩形 66">
              <a:extLst>
                <a:ext uri="{FF2B5EF4-FFF2-40B4-BE49-F238E27FC236}">
                  <a16:creationId xmlns:a16="http://schemas.microsoft.com/office/drawing/2014/main" id="{D11ED9C6-4860-434D-A966-FD5ABEE6FC47}"/>
                </a:ext>
              </a:extLst>
            </p:cNvPr>
            <p:cNvSpPr/>
            <p:nvPr/>
          </p:nvSpPr>
          <p:spPr>
            <a:xfrm>
              <a:off x="8703234" y="5363607"/>
              <a:ext cx="702069"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提供数据化参考</a:t>
              </a:r>
            </a:p>
          </p:txBody>
        </p:sp>
        <p:sp>
          <p:nvSpPr>
            <p:cNvPr id="68" name="矩形 67">
              <a:extLst>
                <a:ext uri="{FF2B5EF4-FFF2-40B4-BE49-F238E27FC236}">
                  <a16:creationId xmlns:a16="http://schemas.microsoft.com/office/drawing/2014/main" id="{64A757DB-115A-4BF8-D583-20809802F507}"/>
                </a:ext>
              </a:extLst>
            </p:cNvPr>
            <p:cNvSpPr/>
            <p:nvPr/>
          </p:nvSpPr>
          <p:spPr>
            <a:xfrm>
              <a:off x="7181406" y="5363607"/>
              <a:ext cx="1285519"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利益刺激＋时间压力让观众快速下单</a:t>
              </a:r>
            </a:p>
          </p:txBody>
        </p:sp>
        <p:sp>
          <p:nvSpPr>
            <p:cNvPr id="69" name="矩形 68">
              <a:extLst>
                <a:ext uri="{FF2B5EF4-FFF2-40B4-BE49-F238E27FC236}">
                  <a16:creationId xmlns:a16="http://schemas.microsoft.com/office/drawing/2014/main" id="{E95EB118-0B2D-2876-D5E3-7F4B89B25342}"/>
                </a:ext>
              </a:extLst>
            </p:cNvPr>
            <p:cNvSpPr/>
            <p:nvPr/>
          </p:nvSpPr>
          <p:spPr>
            <a:xfrm>
              <a:off x="6264987" y="5357903"/>
              <a:ext cx="702069"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多维度呈现版型</a:t>
              </a:r>
            </a:p>
          </p:txBody>
        </p:sp>
        <p:sp>
          <p:nvSpPr>
            <p:cNvPr id="70" name="矩形 69">
              <a:extLst>
                <a:ext uri="{FF2B5EF4-FFF2-40B4-BE49-F238E27FC236}">
                  <a16:creationId xmlns:a16="http://schemas.microsoft.com/office/drawing/2014/main" id="{96EDFCE6-ABC0-CB0D-84C8-DCE7BE574847}"/>
                </a:ext>
              </a:extLst>
            </p:cNvPr>
            <p:cNvSpPr/>
            <p:nvPr/>
          </p:nvSpPr>
          <p:spPr>
            <a:xfrm>
              <a:off x="5020489" y="5363607"/>
              <a:ext cx="702069"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制造紧迫氛围</a:t>
              </a:r>
            </a:p>
          </p:txBody>
        </p:sp>
        <p:sp>
          <p:nvSpPr>
            <p:cNvPr id="71" name="矩形 70">
              <a:extLst>
                <a:ext uri="{FF2B5EF4-FFF2-40B4-BE49-F238E27FC236}">
                  <a16:creationId xmlns:a16="http://schemas.microsoft.com/office/drawing/2014/main" id="{48EA9EB1-B229-146B-8B15-5AA67AB50C41}"/>
                </a:ext>
              </a:extLst>
            </p:cNvPr>
            <p:cNvSpPr/>
            <p:nvPr/>
          </p:nvSpPr>
          <p:spPr>
            <a:xfrm>
              <a:off x="3679408" y="5363607"/>
              <a:ext cx="947534"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精准需求匹配降低决策成本</a:t>
              </a:r>
            </a:p>
          </p:txBody>
        </p:sp>
        <p:sp>
          <p:nvSpPr>
            <p:cNvPr id="72" name="矩形 71">
              <a:extLst>
                <a:ext uri="{FF2B5EF4-FFF2-40B4-BE49-F238E27FC236}">
                  <a16:creationId xmlns:a16="http://schemas.microsoft.com/office/drawing/2014/main" id="{D1533DC2-5BD5-9D2C-A3DB-CD1F5B2965B3}"/>
                </a:ext>
              </a:extLst>
            </p:cNvPr>
            <p:cNvSpPr/>
            <p:nvPr/>
          </p:nvSpPr>
          <p:spPr>
            <a:xfrm>
              <a:off x="1214250" y="5356723"/>
              <a:ext cx="947534"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精准需求匹配降低决策成本</a:t>
              </a:r>
            </a:p>
          </p:txBody>
        </p:sp>
        <p:sp>
          <p:nvSpPr>
            <p:cNvPr id="73" name="矩形 72">
              <a:extLst>
                <a:ext uri="{FF2B5EF4-FFF2-40B4-BE49-F238E27FC236}">
                  <a16:creationId xmlns:a16="http://schemas.microsoft.com/office/drawing/2014/main" id="{D6811467-9923-9CAC-B546-824D18F20C14}"/>
                </a:ext>
              </a:extLst>
            </p:cNvPr>
            <p:cNvSpPr/>
            <p:nvPr/>
          </p:nvSpPr>
          <p:spPr>
            <a:xfrm>
              <a:off x="2500218" y="5356723"/>
              <a:ext cx="947534"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a:solidFill>
                    <a:srgbClr val="7030A0"/>
                  </a:solidFill>
                </a:rPr>
                <a:t>营造抢购</a:t>
              </a:r>
              <a:endParaRPr lang="en-US" altLang="zh-CN" sz="1000" b="1">
                <a:solidFill>
                  <a:srgbClr val="7030A0"/>
                </a:solidFill>
              </a:endParaRPr>
            </a:p>
            <a:p>
              <a:pPr algn="ctr"/>
              <a:r>
                <a:rPr lang="zh-CN" altLang="en-US" sz="1000" b="1">
                  <a:solidFill>
                    <a:srgbClr val="7030A0"/>
                  </a:solidFill>
                </a:rPr>
                <a:t>制造紧迫感</a:t>
              </a:r>
            </a:p>
          </p:txBody>
        </p:sp>
        <p:sp>
          <p:nvSpPr>
            <p:cNvPr id="74" name="椭圆 73">
              <a:extLst>
                <a:ext uri="{FF2B5EF4-FFF2-40B4-BE49-F238E27FC236}">
                  <a16:creationId xmlns:a16="http://schemas.microsoft.com/office/drawing/2014/main" id="{E3ACCD6C-452A-4561-CDB8-941DD58FCDE6}"/>
                </a:ext>
              </a:extLst>
            </p:cNvPr>
            <p:cNvSpPr/>
            <p:nvPr/>
          </p:nvSpPr>
          <p:spPr>
            <a:xfrm>
              <a:off x="970241" y="1835780"/>
              <a:ext cx="180000" cy="181484"/>
            </a:xfrm>
            <a:prstGeom prst="ellipse">
              <a:avLst/>
            </a:prstGeom>
            <a:solidFill>
              <a:srgbClr val="070D9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文本框 74">
              <a:extLst>
                <a:ext uri="{FF2B5EF4-FFF2-40B4-BE49-F238E27FC236}">
                  <a16:creationId xmlns:a16="http://schemas.microsoft.com/office/drawing/2014/main" id="{F83C9D99-5068-8F7D-E13D-648810AB8096}"/>
                </a:ext>
              </a:extLst>
            </p:cNvPr>
            <p:cNvSpPr txBox="1"/>
            <p:nvPr/>
          </p:nvSpPr>
          <p:spPr>
            <a:xfrm>
              <a:off x="1214250" y="1716878"/>
              <a:ext cx="2071075" cy="369332"/>
            </a:xfrm>
            <a:prstGeom prst="rect">
              <a:avLst/>
            </a:prstGeom>
            <a:noFill/>
          </p:spPr>
          <p:txBody>
            <a:bodyPr wrap="square">
              <a:spAutoFit/>
            </a:bodyPr>
            <a:lstStyle/>
            <a:p>
              <a:r>
                <a:rPr lang="zh-CN" altLang="en-US" b="1">
                  <a:solidFill>
                    <a:srgbClr val="070D9A"/>
                  </a:solidFill>
                </a:rPr>
                <a:t>13min卖货节奏</a:t>
              </a:r>
            </a:p>
          </p:txBody>
        </p:sp>
        <p:sp>
          <p:nvSpPr>
            <p:cNvPr id="76" name="文本框 75">
              <a:extLst>
                <a:ext uri="{FF2B5EF4-FFF2-40B4-BE49-F238E27FC236}">
                  <a16:creationId xmlns:a16="http://schemas.microsoft.com/office/drawing/2014/main" id="{602BF017-47D1-3B3F-F253-A974DFAA3F35}"/>
                </a:ext>
              </a:extLst>
            </p:cNvPr>
            <p:cNvSpPr txBox="1"/>
            <p:nvPr/>
          </p:nvSpPr>
          <p:spPr>
            <a:xfrm>
              <a:off x="3216104" y="4373778"/>
              <a:ext cx="743388" cy="258024"/>
            </a:xfrm>
            <a:prstGeom prst="rect">
              <a:avLst/>
            </a:prstGeom>
            <a:noFill/>
          </p:spPr>
          <p:txBody>
            <a:bodyPr wrap="square">
              <a:spAutoFit/>
            </a:bodyPr>
            <a:lstStyle/>
            <a:p>
              <a:pPr algn="ctr"/>
              <a:r>
                <a:rPr lang="zh-CN" altLang="en-US" sz="1050" b="1">
                  <a:solidFill>
                    <a:srgbClr val="070D9A"/>
                  </a:solidFill>
                </a:rPr>
                <a:t>穿插互动</a:t>
              </a:r>
            </a:p>
          </p:txBody>
        </p:sp>
        <p:sp>
          <p:nvSpPr>
            <p:cNvPr id="77" name="文本框 76">
              <a:extLst>
                <a:ext uri="{FF2B5EF4-FFF2-40B4-BE49-F238E27FC236}">
                  <a16:creationId xmlns:a16="http://schemas.microsoft.com/office/drawing/2014/main" id="{9E75BDDE-CB24-AABC-194E-B5E8FB7BC500}"/>
                </a:ext>
              </a:extLst>
            </p:cNvPr>
            <p:cNvSpPr txBox="1"/>
            <p:nvPr/>
          </p:nvSpPr>
          <p:spPr>
            <a:xfrm>
              <a:off x="4419599" y="4373679"/>
              <a:ext cx="743388" cy="258024"/>
            </a:xfrm>
            <a:prstGeom prst="rect">
              <a:avLst/>
            </a:prstGeom>
            <a:noFill/>
          </p:spPr>
          <p:txBody>
            <a:bodyPr wrap="square">
              <a:spAutoFit/>
            </a:bodyPr>
            <a:lstStyle/>
            <a:p>
              <a:pPr algn="ctr"/>
              <a:r>
                <a:rPr lang="zh-CN" altLang="en-US" sz="1050" b="1">
                  <a:solidFill>
                    <a:srgbClr val="070D9A"/>
                  </a:solidFill>
                </a:rPr>
                <a:t>穿插互动</a:t>
              </a:r>
            </a:p>
          </p:txBody>
        </p:sp>
        <p:sp>
          <p:nvSpPr>
            <p:cNvPr id="78" name="文本框 77">
              <a:extLst>
                <a:ext uri="{FF2B5EF4-FFF2-40B4-BE49-F238E27FC236}">
                  <a16:creationId xmlns:a16="http://schemas.microsoft.com/office/drawing/2014/main" id="{C8D71E90-ED9B-AA3F-133E-539FA5252C69}"/>
                </a:ext>
              </a:extLst>
            </p:cNvPr>
            <p:cNvSpPr txBox="1"/>
            <p:nvPr/>
          </p:nvSpPr>
          <p:spPr>
            <a:xfrm>
              <a:off x="5623094" y="4373778"/>
              <a:ext cx="743388" cy="258024"/>
            </a:xfrm>
            <a:prstGeom prst="rect">
              <a:avLst/>
            </a:prstGeom>
            <a:noFill/>
          </p:spPr>
          <p:txBody>
            <a:bodyPr wrap="square">
              <a:spAutoFit/>
            </a:bodyPr>
            <a:lstStyle/>
            <a:p>
              <a:pPr algn="ctr"/>
              <a:r>
                <a:rPr lang="zh-CN" altLang="en-US" sz="1050" b="1">
                  <a:solidFill>
                    <a:srgbClr val="070D9A"/>
                  </a:solidFill>
                </a:rPr>
                <a:t>穿插互动</a:t>
              </a:r>
            </a:p>
          </p:txBody>
        </p:sp>
        <p:sp>
          <p:nvSpPr>
            <p:cNvPr id="79" name="文本框 78">
              <a:extLst>
                <a:ext uri="{FF2B5EF4-FFF2-40B4-BE49-F238E27FC236}">
                  <a16:creationId xmlns:a16="http://schemas.microsoft.com/office/drawing/2014/main" id="{92FA6C93-F9B1-9036-D6AF-2BFBD7B14795}"/>
                </a:ext>
              </a:extLst>
            </p:cNvPr>
            <p:cNvSpPr txBox="1"/>
            <p:nvPr/>
          </p:nvSpPr>
          <p:spPr>
            <a:xfrm>
              <a:off x="6849857" y="4389075"/>
              <a:ext cx="743388" cy="258024"/>
            </a:xfrm>
            <a:prstGeom prst="rect">
              <a:avLst/>
            </a:prstGeom>
            <a:noFill/>
          </p:spPr>
          <p:txBody>
            <a:bodyPr wrap="square">
              <a:spAutoFit/>
            </a:bodyPr>
            <a:lstStyle/>
            <a:p>
              <a:pPr algn="ctr"/>
              <a:r>
                <a:rPr lang="zh-CN" altLang="en-US" sz="1050" b="1">
                  <a:solidFill>
                    <a:srgbClr val="070D9A"/>
                  </a:solidFill>
                </a:rPr>
                <a:t>穿插互动</a:t>
              </a:r>
            </a:p>
          </p:txBody>
        </p:sp>
        <p:grpSp>
          <p:nvGrpSpPr>
            <p:cNvPr id="80" name="组合 79">
              <a:extLst>
                <a:ext uri="{FF2B5EF4-FFF2-40B4-BE49-F238E27FC236}">
                  <a16:creationId xmlns:a16="http://schemas.microsoft.com/office/drawing/2014/main" id="{F1C18E8A-FA81-3428-1A8E-50A2B810AA8A}"/>
                </a:ext>
              </a:extLst>
            </p:cNvPr>
            <p:cNvGrpSpPr/>
            <p:nvPr/>
          </p:nvGrpSpPr>
          <p:grpSpPr>
            <a:xfrm>
              <a:off x="1072767" y="5940144"/>
              <a:ext cx="10101294" cy="452138"/>
              <a:chOff x="1072767" y="6226329"/>
              <a:chExt cx="10101294" cy="452138"/>
            </a:xfrm>
          </p:grpSpPr>
          <p:sp>
            <p:nvSpPr>
              <p:cNvPr id="81" name="矩形 80">
                <a:extLst>
                  <a:ext uri="{FF2B5EF4-FFF2-40B4-BE49-F238E27FC236}">
                    <a16:creationId xmlns:a16="http://schemas.microsoft.com/office/drawing/2014/main" id="{435AC5F2-38DA-072D-A12D-B32C0444460F}"/>
                  </a:ext>
                </a:extLst>
              </p:cNvPr>
              <p:cNvSpPr/>
              <p:nvPr/>
            </p:nvSpPr>
            <p:spPr>
              <a:xfrm>
                <a:off x="1072767" y="6226329"/>
                <a:ext cx="10101294" cy="452138"/>
              </a:xfrm>
              <a:prstGeom prst="rect">
                <a:avLst/>
              </a:prstGeom>
              <a:noFill/>
              <a:ln>
                <a:solidFill>
                  <a:srgbClr val="7030A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1000" b="1">
                  <a:solidFill>
                    <a:schemeClr val="accent4">
                      <a:lumMod val="75000"/>
                    </a:schemeClr>
                  </a:solidFill>
                </a:endParaRPr>
              </a:p>
            </p:txBody>
          </p:sp>
          <p:sp>
            <p:nvSpPr>
              <p:cNvPr id="82" name="文本框 81">
                <a:extLst>
                  <a:ext uri="{FF2B5EF4-FFF2-40B4-BE49-F238E27FC236}">
                    <a16:creationId xmlns:a16="http://schemas.microsoft.com/office/drawing/2014/main" id="{1DA2AE88-2936-7393-66CD-FAB24286E075}"/>
                  </a:ext>
                </a:extLst>
              </p:cNvPr>
              <p:cNvSpPr txBox="1"/>
              <p:nvPr/>
            </p:nvSpPr>
            <p:spPr>
              <a:xfrm>
                <a:off x="1188367" y="6298509"/>
                <a:ext cx="825706" cy="307777"/>
              </a:xfrm>
              <a:prstGeom prst="rect">
                <a:avLst/>
              </a:prstGeom>
              <a:noFill/>
            </p:spPr>
            <p:txBody>
              <a:bodyPr wrap="square">
                <a:spAutoFit/>
              </a:bodyPr>
              <a:lstStyle/>
              <a:p>
                <a:pPr algn="ctr"/>
                <a:r>
                  <a:rPr lang="zh-CN" altLang="en-US" sz="1400" b="1">
                    <a:solidFill>
                      <a:srgbClr val="070D9A"/>
                    </a:solidFill>
                  </a:rPr>
                  <a:t>互动</a:t>
                </a:r>
                <a:endParaRPr lang="zh-CN" altLang="en-US" sz="1400">
                  <a:solidFill>
                    <a:srgbClr val="070D9A"/>
                  </a:solidFill>
                </a:endParaRPr>
              </a:p>
            </p:txBody>
          </p:sp>
          <p:sp>
            <p:nvSpPr>
              <p:cNvPr id="83" name="文本框 82">
                <a:extLst>
                  <a:ext uri="{FF2B5EF4-FFF2-40B4-BE49-F238E27FC236}">
                    <a16:creationId xmlns:a16="http://schemas.microsoft.com/office/drawing/2014/main" id="{9BAA3E92-51F4-5163-AFCC-64539CBEC9CD}"/>
                  </a:ext>
                </a:extLst>
              </p:cNvPr>
              <p:cNvSpPr txBox="1"/>
              <p:nvPr/>
            </p:nvSpPr>
            <p:spPr>
              <a:xfrm>
                <a:off x="2459619" y="6309503"/>
                <a:ext cx="1065358" cy="307777"/>
              </a:xfrm>
              <a:prstGeom prst="rect">
                <a:avLst/>
              </a:prstGeom>
              <a:noFill/>
            </p:spPr>
            <p:txBody>
              <a:bodyPr wrap="square">
                <a:spAutoFit/>
              </a:bodyPr>
              <a:lstStyle/>
              <a:p>
                <a:pPr algn="ctr"/>
                <a:r>
                  <a:rPr lang="zh-CN" altLang="en-US" sz="1400" b="1"/>
                  <a:t>话术引导</a:t>
                </a:r>
              </a:p>
            </p:txBody>
          </p:sp>
          <p:sp>
            <p:nvSpPr>
              <p:cNvPr id="84" name="矩形: 圆角 83">
                <a:extLst>
                  <a:ext uri="{FF2B5EF4-FFF2-40B4-BE49-F238E27FC236}">
                    <a16:creationId xmlns:a16="http://schemas.microsoft.com/office/drawing/2014/main" id="{F2A039AF-30B8-D47D-C82B-59534EEE6640}"/>
                  </a:ext>
                </a:extLst>
              </p:cNvPr>
              <p:cNvSpPr/>
              <p:nvPr/>
            </p:nvSpPr>
            <p:spPr>
              <a:xfrm>
                <a:off x="3516215" y="6333004"/>
                <a:ext cx="1365217" cy="307777"/>
              </a:xfrm>
              <a:prstGeom prst="roundRect">
                <a:avLst>
                  <a:gd name="adj" fmla="val 50000"/>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bg1"/>
                    </a:solidFill>
                    <a:latin typeface="Arial" panose="020B0604020202020204" pitchFamily="34" charset="0"/>
                    <a:ea typeface="微软雅黑" panose="020B0503020204020204" pitchFamily="34" charset="-122"/>
                  </a:rPr>
                  <a:t>引导点赞、关注</a:t>
                </a:r>
              </a:p>
            </p:txBody>
          </p:sp>
          <p:sp>
            <p:nvSpPr>
              <p:cNvPr id="85" name="文本框 84">
                <a:extLst>
                  <a:ext uri="{FF2B5EF4-FFF2-40B4-BE49-F238E27FC236}">
                    <a16:creationId xmlns:a16="http://schemas.microsoft.com/office/drawing/2014/main" id="{28D576FF-1004-7150-448F-C50D6A0924E7}"/>
                  </a:ext>
                </a:extLst>
              </p:cNvPr>
              <p:cNvSpPr txBox="1"/>
              <p:nvPr/>
            </p:nvSpPr>
            <p:spPr>
              <a:xfrm>
                <a:off x="4911829" y="6298508"/>
                <a:ext cx="1065358" cy="307777"/>
              </a:xfrm>
              <a:prstGeom prst="rect">
                <a:avLst/>
              </a:prstGeom>
              <a:noFill/>
            </p:spPr>
            <p:txBody>
              <a:bodyPr wrap="square">
                <a:spAutoFit/>
              </a:bodyPr>
              <a:lstStyle/>
              <a:p>
                <a:pPr algn="ctr"/>
                <a:r>
                  <a:rPr lang="zh-CN" altLang="en-US" sz="1400" b="1"/>
                  <a:t>超级福袋</a:t>
                </a:r>
              </a:p>
            </p:txBody>
          </p:sp>
          <p:sp>
            <p:nvSpPr>
              <p:cNvPr id="86" name="矩形: 圆角 85">
                <a:extLst>
                  <a:ext uri="{FF2B5EF4-FFF2-40B4-BE49-F238E27FC236}">
                    <a16:creationId xmlns:a16="http://schemas.microsoft.com/office/drawing/2014/main" id="{EF5BDB04-FBAE-BAC0-113B-3A9173378342}"/>
                  </a:ext>
                </a:extLst>
              </p:cNvPr>
              <p:cNvSpPr/>
              <p:nvPr/>
            </p:nvSpPr>
            <p:spPr>
              <a:xfrm>
                <a:off x="5973548" y="6323870"/>
                <a:ext cx="1823283" cy="307777"/>
              </a:xfrm>
              <a:prstGeom prst="roundRect">
                <a:avLst>
                  <a:gd name="adj" fmla="val 50000"/>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bg1"/>
                    </a:solidFill>
                    <a:latin typeface="Arial" panose="020B0604020202020204" pitchFamily="34" charset="0"/>
                    <a:ea typeface="微软雅黑" panose="020B0503020204020204" pitchFamily="34" charset="-122"/>
                  </a:rPr>
                  <a:t>礼品：围巾 关注评论</a:t>
                </a:r>
              </a:p>
            </p:txBody>
          </p:sp>
          <p:sp>
            <p:nvSpPr>
              <p:cNvPr id="87" name="矩形: 圆角 86">
                <a:extLst>
                  <a:ext uri="{FF2B5EF4-FFF2-40B4-BE49-F238E27FC236}">
                    <a16:creationId xmlns:a16="http://schemas.microsoft.com/office/drawing/2014/main" id="{E61A1B52-B2C0-AC9C-2ED5-AF6C7D5957ED}"/>
                  </a:ext>
                </a:extLst>
              </p:cNvPr>
              <p:cNvSpPr/>
              <p:nvPr/>
            </p:nvSpPr>
            <p:spPr>
              <a:xfrm>
                <a:off x="9264989" y="6309502"/>
                <a:ext cx="1761625" cy="307777"/>
              </a:xfrm>
              <a:prstGeom prst="roundRect">
                <a:avLst>
                  <a:gd name="adj" fmla="val 50000"/>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100" b="1">
                    <a:solidFill>
                      <a:schemeClr val="bg1"/>
                    </a:solidFill>
                    <a:latin typeface="Arial" panose="020B0604020202020204" pitchFamily="34" charset="0"/>
                    <a:ea typeface="微软雅黑" panose="020B0503020204020204" pitchFamily="34" charset="-122"/>
                  </a:rPr>
                  <a:t>加入会员，下单享积分</a:t>
                </a:r>
              </a:p>
            </p:txBody>
          </p:sp>
          <p:sp>
            <p:nvSpPr>
              <p:cNvPr id="88" name="文本框 87">
                <a:extLst>
                  <a:ext uri="{FF2B5EF4-FFF2-40B4-BE49-F238E27FC236}">
                    <a16:creationId xmlns:a16="http://schemas.microsoft.com/office/drawing/2014/main" id="{419232B8-2FC9-2220-8480-3DE31E131603}"/>
                  </a:ext>
                </a:extLst>
              </p:cNvPr>
              <p:cNvSpPr txBox="1"/>
              <p:nvPr/>
            </p:nvSpPr>
            <p:spPr>
              <a:xfrm>
                <a:off x="7869541" y="6310372"/>
                <a:ext cx="1065358" cy="307777"/>
              </a:xfrm>
              <a:prstGeom prst="rect">
                <a:avLst/>
              </a:prstGeom>
              <a:noFill/>
            </p:spPr>
            <p:txBody>
              <a:bodyPr wrap="square">
                <a:spAutoFit/>
              </a:bodyPr>
              <a:lstStyle/>
              <a:p>
                <a:pPr algn="ctr"/>
                <a:r>
                  <a:rPr lang="zh-CN" altLang="en-US" sz="1400" b="1"/>
                  <a:t>切片引导</a:t>
                </a:r>
              </a:p>
            </p:txBody>
          </p:sp>
        </p:grpSp>
      </p:grpSp>
      <p:sp>
        <p:nvSpPr>
          <p:cNvPr id="91" name="文本框 90">
            <a:extLst>
              <a:ext uri="{FF2B5EF4-FFF2-40B4-BE49-F238E27FC236}">
                <a16:creationId xmlns:a16="http://schemas.microsoft.com/office/drawing/2014/main" id="{83E03551-F849-313F-83F9-24F66398B296}"/>
              </a:ext>
            </a:extLst>
          </p:cNvPr>
          <p:cNvSpPr txBox="1"/>
          <p:nvPr/>
        </p:nvSpPr>
        <p:spPr>
          <a:xfrm>
            <a:off x="3051927" y="1460482"/>
            <a:ext cx="6097162" cy="400110"/>
          </a:xfrm>
          <a:prstGeom prst="rect">
            <a:avLst/>
          </a:prstGeom>
          <a:noFill/>
        </p:spPr>
        <p:txBody>
          <a:bodyPr wrap="square">
            <a:spAutoFit/>
          </a:bodyPr>
          <a:lstStyle/>
          <a:p>
            <a:pPr algn="ctr"/>
            <a:r>
              <a:rPr lang="zh-CN" altLang="en-US" sz="2000" b="1">
                <a:solidFill>
                  <a:srgbClr val="070D9A"/>
                </a:solidFill>
                <a:latin typeface="Arial" panose="020B0604020202020204" pitchFamily="34" charset="0"/>
                <a:ea typeface="微软雅黑" panose="020B0503020204020204" pitchFamily="34" charset="-122"/>
              </a:rPr>
              <a:t>毛呢大衣直播间话术节奏</a:t>
            </a:r>
            <a:r>
              <a:rPr lang="zh-CN" altLang="en-US" sz="1800" b="1">
                <a:latin typeface="Arial" panose="020B0604020202020204" pitchFamily="34" charset="0"/>
                <a:ea typeface="微软雅黑" panose="020B0503020204020204" pitchFamily="34" charset="-122"/>
              </a:rPr>
              <a:t>参考</a:t>
            </a:r>
          </a:p>
        </p:txBody>
      </p:sp>
    </p:spTree>
    <p:extLst>
      <p:ext uri="{BB962C8B-B14F-4D97-AF65-F5344CB8AC3E}">
        <p14:creationId xmlns:p14="http://schemas.microsoft.com/office/powerpoint/2010/main" val="752128044"/>
      </p:ext>
    </p:extLst>
  </p:cSld>
  <p:clrMapOvr>
    <a:masterClrMapping/>
  </p:clrMapOvr>
  <p:transition spd="slow" advClick="0" advTm="0">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6C5ED-97EA-AF69-9B08-E2D81BC265C5}"/>
            </a:ext>
          </a:extLst>
        </p:cNvPr>
        <p:cNvGrpSpPr/>
        <p:nvPr/>
      </p:nvGrpSpPr>
      <p:grpSpPr>
        <a:xfrm>
          <a:off x="0" y="0"/>
          <a:ext cx="0" cy="0"/>
          <a:chOff x="0" y="0"/>
          <a:chExt cx="0" cy="0"/>
        </a:xfrm>
      </p:grpSpPr>
      <p:sp>
        <p:nvSpPr>
          <p:cNvPr id="4" name="灯片编号占位符 3">
            <a:extLst>
              <a:ext uri="{FF2B5EF4-FFF2-40B4-BE49-F238E27FC236}">
                <a16:creationId xmlns:a16="http://schemas.microsoft.com/office/drawing/2014/main" id="{ACAD19B9-9CBC-FC3F-4726-5380589BC401}"/>
              </a:ext>
            </a:extLst>
          </p:cNvPr>
          <p:cNvSpPr>
            <a:spLocks noGrp="1"/>
          </p:cNvSpPr>
          <p:nvPr>
            <p:ph type="sldNum" sz="quarter" idx="12"/>
          </p:nvPr>
        </p:nvSpPr>
        <p:spPr/>
        <p:txBody>
          <a:bodyPr/>
          <a:lstStyle/>
          <a:p>
            <a:fld id="{860A9ACD-59A9-4FAD-8556-D1EF2DF60A60}" type="slidenum">
              <a:rPr lang="zh-CN" altLang="en-US" smtClean="0"/>
              <a:t>65</a:t>
            </a:fld>
            <a:endParaRPr lang="zh-CN" altLang="en-US"/>
          </a:p>
        </p:txBody>
      </p:sp>
      <p:grpSp>
        <p:nvGrpSpPr>
          <p:cNvPr id="39" name="组合 38">
            <a:extLst>
              <a:ext uri="{FF2B5EF4-FFF2-40B4-BE49-F238E27FC236}">
                <a16:creationId xmlns:a16="http://schemas.microsoft.com/office/drawing/2014/main" id="{C6887FE9-03BF-D20B-ABBE-5F20CCEF1041}"/>
              </a:ext>
            </a:extLst>
          </p:cNvPr>
          <p:cNvGrpSpPr/>
          <p:nvPr/>
        </p:nvGrpSpPr>
        <p:grpSpPr>
          <a:xfrm>
            <a:off x="918612" y="531426"/>
            <a:ext cx="10354776" cy="5632694"/>
            <a:chOff x="902522" y="531426"/>
            <a:chExt cx="10354776" cy="5632694"/>
          </a:xfrm>
        </p:grpSpPr>
        <p:sp>
          <p:nvSpPr>
            <p:cNvPr id="8" name="Shape 147">
              <a:extLst>
                <a:ext uri="{FF2B5EF4-FFF2-40B4-BE49-F238E27FC236}">
                  <a16:creationId xmlns:a16="http://schemas.microsoft.com/office/drawing/2014/main" id="{2112065F-F2A0-0569-977C-64DEDD12FCD9}"/>
                </a:ext>
              </a:extLst>
            </p:cNvPr>
            <p:cNvSpPr/>
            <p:nvPr/>
          </p:nvSpPr>
          <p:spPr>
            <a:xfrm>
              <a:off x="5628330" y="2205520"/>
              <a:ext cx="5628968" cy="3115732"/>
            </a:xfrm>
            <a:custGeom>
              <a:avLst/>
              <a:gdLst/>
              <a:ahLst/>
              <a:cxnLst>
                <a:cxn ang="0">
                  <a:pos x="wd2" y="hd2"/>
                </a:cxn>
                <a:cxn ang="5400000">
                  <a:pos x="wd2" y="hd2"/>
                </a:cxn>
                <a:cxn ang="10800000">
                  <a:pos x="wd2" y="hd2"/>
                </a:cxn>
                <a:cxn ang="16200000">
                  <a:pos x="wd2" y="hd2"/>
                </a:cxn>
              </a:cxnLst>
              <a:rect l="0" t="0" r="r" b="b"/>
              <a:pathLst>
                <a:path w="21600" h="21600" extrusionOk="0">
                  <a:moveTo>
                    <a:pt x="6900" y="0"/>
                  </a:moveTo>
                  <a:lnTo>
                    <a:pt x="0" y="21600"/>
                  </a:lnTo>
                  <a:lnTo>
                    <a:pt x="21600" y="21600"/>
                  </a:lnTo>
                  <a:lnTo>
                    <a:pt x="21600" y="0"/>
                  </a:lnTo>
                  <a:lnTo>
                    <a:pt x="6900" y="0"/>
                  </a:lnTo>
                  <a:close/>
                </a:path>
              </a:pathLst>
            </a:custGeom>
            <a:blipFill>
              <a:blip r:embed="rId2">
                <a:extLst>
                  <a:ext uri="{28A0092B-C50C-407E-A947-70E740481C1C}">
                    <a14:useLocalDpi xmlns:a14="http://schemas.microsoft.com/office/drawing/2010/main" val="0"/>
                  </a:ext>
                </a:extLst>
              </a:blip>
              <a:stretch>
                <a:fillRect/>
              </a:stretch>
            </a:blipFill>
            <a:ln w="12700">
              <a:miter lim="400000"/>
            </a:ln>
          </p:spPr>
          <p:txBody>
            <a:bodyPr lIns="45719" rIns="45719" anchor="ctr"/>
            <a:lstStyle/>
            <a:p>
              <a:pPr>
                <a:lnSpc>
                  <a:spcPct val="150000"/>
                </a:lnSpc>
                <a:defRPr sz="600">
                  <a:solidFill>
                    <a:srgbClr val="FFFFFF"/>
                  </a:solidFill>
                  <a:latin typeface="Roboto"/>
                  <a:ea typeface="Roboto"/>
                  <a:cs typeface="Roboto"/>
                  <a:sym typeface="Roboto"/>
                </a:defRPr>
              </a:pPr>
              <a:endParaRPr sz="600" dirty="0">
                <a:solidFill>
                  <a:schemeClr val="tx2"/>
                </a:solidFill>
                <a:latin typeface="字魂59号-创粗黑" panose="00000500000000000000" pitchFamily="2" charset="-122"/>
                <a:ea typeface="字魂59号-创粗黑" panose="00000500000000000000" pitchFamily="2" charset="-122"/>
              </a:endParaRPr>
            </a:p>
          </p:txBody>
        </p:sp>
        <p:grpSp>
          <p:nvGrpSpPr>
            <p:cNvPr id="38" name="组合 37">
              <a:extLst>
                <a:ext uri="{FF2B5EF4-FFF2-40B4-BE49-F238E27FC236}">
                  <a16:creationId xmlns:a16="http://schemas.microsoft.com/office/drawing/2014/main" id="{33AD2C41-7930-DABC-30DE-0EA57F3F23E4}"/>
                </a:ext>
              </a:extLst>
            </p:cNvPr>
            <p:cNvGrpSpPr/>
            <p:nvPr/>
          </p:nvGrpSpPr>
          <p:grpSpPr>
            <a:xfrm>
              <a:off x="902522" y="531426"/>
              <a:ext cx="5105547" cy="5632694"/>
              <a:chOff x="902522" y="531426"/>
              <a:chExt cx="5105547" cy="5632694"/>
            </a:xfrm>
          </p:grpSpPr>
          <p:sp>
            <p:nvSpPr>
              <p:cNvPr id="33" name="任意多边形: 形状 32">
                <a:extLst>
                  <a:ext uri="{FF2B5EF4-FFF2-40B4-BE49-F238E27FC236}">
                    <a16:creationId xmlns:a16="http://schemas.microsoft.com/office/drawing/2014/main" id="{30BB797E-B81C-ECEC-9740-1524A1B2E2FA}"/>
                  </a:ext>
                </a:extLst>
              </p:cNvPr>
              <p:cNvSpPr/>
              <p:nvPr/>
            </p:nvSpPr>
            <p:spPr>
              <a:xfrm rot="1806103">
                <a:off x="902522" y="531426"/>
                <a:ext cx="5105547" cy="5632694"/>
              </a:xfrm>
              <a:custGeom>
                <a:avLst/>
                <a:gdLst>
                  <a:gd name="connsiteX0" fmla="*/ 73238 w 5105547"/>
                  <a:gd name="connsiteY0" fmla="*/ 2917329 h 5632694"/>
                  <a:gd name="connsiteX1" fmla="*/ 5105547 w 5105547"/>
                  <a:gd name="connsiteY1" fmla="*/ 0 h 5632694"/>
                  <a:gd name="connsiteX2" fmla="*/ 5105547 w 5105547"/>
                  <a:gd name="connsiteY2" fmla="*/ 3601434 h 5632694"/>
                  <a:gd name="connsiteX3" fmla="*/ 1635891 w 5105547"/>
                  <a:gd name="connsiteY3" fmla="*/ 5612862 h 5632694"/>
                  <a:gd name="connsiteX4" fmla="*/ 1435160 w 5105547"/>
                  <a:gd name="connsiteY4" fmla="*/ 5559458 h 5632694"/>
                  <a:gd name="connsiteX5" fmla="*/ 19833 w 5105547"/>
                  <a:gd name="connsiteY5" fmla="*/ 3118060 h 5632694"/>
                  <a:gd name="connsiteX6" fmla="*/ 73238 w 5105547"/>
                  <a:gd name="connsiteY6" fmla="*/ 2917329 h 5632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05547" h="5632694">
                    <a:moveTo>
                      <a:pt x="73238" y="2917329"/>
                    </a:moveTo>
                    <a:lnTo>
                      <a:pt x="5105547" y="0"/>
                    </a:lnTo>
                    <a:lnTo>
                      <a:pt x="5105547" y="3601434"/>
                    </a:lnTo>
                    <a:lnTo>
                      <a:pt x="1635891" y="5612862"/>
                    </a:lnTo>
                    <a:cubicBezTo>
                      <a:pt x="1565714" y="5653545"/>
                      <a:pt x="1475843" y="5629635"/>
                      <a:pt x="1435160" y="5559458"/>
                    </a:cubicBezTo>
                    <a:lnTo>
                      <a:pt x="19833" y="3118060"/>
                    </a:lnTo>
                    <a:cubicBezTo>
                      <a:pt x="-20850" y="3047883"/>
                      <a:pt x="3060" y="2958012"/>
                      <a:pt x="73238" y="2917329"/>
                    </a:cubicBezTo>
                    <a:close/>
                  </a:path>
                </a:pathLst>
              </a:custGeom>
              <a:solidFill>
                <a:schemeClr val="bg1">
                  <a:lumMod val="95000"/>
                  <a:alpha val="51000"/>
                </a:scheme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5" name="文本框 34">
                <a:extLst>
                  <a:ext uri="{FF2B5EF4-FFF2-40B4-BE49-F238E27FC236}">
                    <a16:creationId xmlns:a16="http://schemas.microsoft.com/office/drawing/2014/main" id="{8055D464-9157-2591-D73A-8042E15935A1}"/>
                  </a:ext>
                </a:extLst>
              </p:cNvPr>
              <p:cNvSpPr txBox="1"/>
              <p:nvPr/>
            </p:nvSpPr>
            <p:spPr>
              <a:xfrm>
                <a:off x="1582750" y="3429000"/>
                <a:ext cx="4045580" cy="806888"/>
              </a:xfrm>
              <a:prstGeom prst="rect">
                <a:avLst/>
              </a:prstGeom>
              <a:noFill/>
            </p:spPr>
            <p:txBody>
              <a:bodyPr wrap="square">
                <a:spAutoFit/>
              </a:bodyPr>
              <a:lstStyle/>
              <a:p>
                <a:r>
                  <a:rPr lang="zh-CN" altLang="en-US" sz="2000" b="1">
                    <a:solidFill>
                      <a:schemeClr val="bg2">
                        <a:lumMod val="25000"/>
                      </a:schemeClr>
                    </a:solidFill>
                  </a:rPr>
                  <a:t>怎么互动：</a:t>
                </a:r>
                <a:endParaRPr lang="en-US" altLang="zh-CN" sz="2000" b="1">
                  <a:solidFill>
                    <a:schemeClr val="bg2">
                      <a:lumMod val="25000"/>
                    </a:schemeClr>
                  </a:solidFill>
                </a:endParaRPr>
              </a:p>
              <a:p>
                <a:pPr>
                  <a:lnSpc>
                    <a:spcPct val="150000"/>
                  </a:lnSpc>
                </a:pPr>
                <a:r>
                  <a:rPr lang="zh-CN" altLang="en-US" sz="2000" b="1">
                    <a:solidFill>
                      <a:schemeClr val="bg2">
                        <a:lumMod val="25000"/>
                      </a:schemeClr>
                    </a:solidFill>
                  </a:rPr>
                  <a:t>掌握工具库，互动零难度！</a:t>
                </a:r>
              </a:p>
            </p:txBody>
          </p:sp>
          <p:sp>
            <p:nvSpPr>
              <p:cNvPr id="37" name="文本框 36">
                <a:extLst>
                  <a:ext uri="{FF2B5EF4-FFF2-40B4-BE49-F238E27FC236}">
                    <a16:creationId xmlns:a16="http://schemas.microsoft.com/office/drawing/2014/main" id="{654C5125-7830-4CE3-5A52-29C5F6BBD745}"/>
                  </a:ext>
                </a:extLst>
              </p:cNvPr>
              <p:cNvSpPr txBox="1"/>
              <p:nvPr/>
            </p:nvSpPr>
            <p:spPr>
              <a:xfrm>
                <a:off x="1582750" y="2702986"/>
                <a:ext cx="3415039" cy="523220"/>
              </a:xfrm>
              <a:prstGeom prst="rect">
                <a:avLst/>
              </a:prstGeom>
              <a:noFill/>
            </p:spPr>
            <p:txBody>
              <a:bodyPr wrap="square">
                <a:spAutoFit/>
              </a:bodyPr>
              <a:lstStyle/>
              <a:p>
                <a:r>
                  <a:rPr lang="zh-CN" altLang="en-US" sz="2800" b="1">
                    <a:solidFill>
                      <a:schemeClr val="tx2"/>
                    </a:solidFill>
                  </a:rPr>
                  <a:t>秘籍七</a:t>
                </a:r>
                <a:endParaRPr lang="en-US" altLang="zh-CN" sz="2800" b="1">
                  <a:solidFill>
                    <a:schemeClr val="tx2"/>
                  </a:solidFill>
                </a:endParaRPr>
              </a:p>
            </p:txBody>
          </p:sp>
        </p:grpSp>
      </p:grpSp>
    </p:spTree>
    <p:extLst>
      <p:ext uri="{BB962C8B-B14F-4D97-AF65-F5344CB8AC3E}">
        <p14:creationId xmlns:p14="http://schemas.microsoft.com/office/powerpoint/2010/main" val="1394576738"/>
      </p:ext>
    </p:extLst>
  </p:cSld>
  <p:clrMapOvr>
    <a:masterClrMapping/>
  </p:clrMapOvr>
  <p:transition spd="slow" advClick="0" advTm="0">
    <p:comb/>
  </p:transition>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1545AD6D-373E-ECA2-E5CB-4C29E74B87E2}"/>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B5230BE0-102A-199D-60BF-AB7015CCCD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C1FAC392-3238-A14B-EF97-E963A7060C2B}"/>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用好营销福利工具，停留互动都能涨</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953370A4-F77C-8E0D-5D35-8BB3E2FB0EEE}"/>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66</a:t>
            </a:fld>
            <a:endParaRPr lang="zh-CN" altLang="en-US" sz="1000">
              <a:solidFill>
                <a:schemeClr val="tx1"/>
              </a:solidFill>
            </a:endParaRPr>
          </a:p>
        </p:txBody>
      </p:sp>
      <p:grpSp>
        <p:nvGrpSpPr>
          <p:cNvPr id="11" name="组合 10">
            <a:extLst>
              <a:ext uri="{FF2B5EF4-FFF2-40B4-BE49-F238E27FC236}">
                <a16:creationId xmlns:a16="http://schemas.microsoft.com/office/drawing/2014/main" id="{1E1D3D7A-49C6-37D3-0ADC-9754D3FFCA8B}"/>
              </a:ext>
            </a:extLst>
          </p:cNvPr>
          <p:cNvGrpSpPr/>
          <p:nvPr/>
        </p:nvGrpSpPr>
        <p:grpSpPr>
          <a:xfrm>
            <a:off x="528466" y="2403085"/>
            <a:ext cx="4571154" cy="2965602"/>
            <a:chOff x="1226481" y="2340263"/>
            <a:chExt cx="4571154" cy="2965602"/>
          </a:xfrm>
        </p:grpSpPr>
        <p:pic>
          <p:nvPicPr>
            <p:cNvPr id="3" name="图片 2">
              <a:extLst>
                <a:ext uri="{FF2B5EF4-FFF2-40B4-BE49-F238E27FC236}">
                  <a16:creationId xmlns:a16="http://schemas.microsoft.com/office/drawing/2014/main" id="{52B7F491-20A7-0A2C-8614-DEAD554BF426}"/>
                </a:ext>
              </a:extLst>
            </p:cNvPr>
            <p:cNvPicPr>
              <a:picLocks noChangeAspect="1"/>
            </p:cNvPicPr>
            <p:nvPr/>
          </p:nvPicPr>
          <p:blipFill>
            <a:blip r:embed="rId5"/>
            <a:stretch>
              <a:fillRect/>
            </a:stretch>
          </p:blipFill>
          <p:spPr>
            <a:xfrm>
              <a:off x="1226481" y="2340263"/>
              <a:ext cx="1460575" cy="2959252"/>
            </a:xfrm>
            <a:prstGeom prst="roundRect">
              <a:avLst>
                <a:gd name="adj" fmla="val 14755"/>
              </a:avLst>
            </a:prstGeom>
          </p:spPr>
        </p:pic>
        <p:pic>
          <p:nvPicPr>
            <p:cNvPr id="8" name="图片 7">
              <a:extLst>
                <a:ext uri="{FF2B5EF4-FFF2-40B4-BE49-F238E27FC236}">
                  <a16:creationId xmlns:a16="http://schemas.microsoft.com/office/drawing/2014/main" id="{B34C0D77-28FC-02EF-0AB5-A132178AD7EB}"/>
                </a:ext>
              </a:extLst>
            </p:cNvPr>
            <p:cNvPicPr>
              <a:picLocks noChangeAspect="1"/>
            </p:cNvPicPr>
            <p:nvPr/>
          </p:nvPicPr>
          <p:blipFill>
            <a:blip r:embed="rId6"/>
            <a:stretch>
              <a:fillRect/>
            </a:stretch>
          </p:blipFill>
          <p:spPr>
            <a:xfrm>
              <a:off x="2829398" y="2340263"/>
              <a:ext cx="1409772" cy="2965602"/>
            </a:xfrm>
            <a:prstGeom prst="roundRect">
              <a:avLst>
                <a:gd name="adj" fmla="val 14191"/>
              </a:avLst>
            </a:prstGeom>
          </p:spPr>
        </p:pic>
        <p:pic>
          <p:nvPicPr>
            <p:cNvPr id="10" name="图片 9">
              <a:extLst>
                <a:ext uri="{FF2B5EF4-FFF2-40B4-BE49-F238E27FC236}">
                  <a16:creationId xmlns:a16="http://schemas.microsoft.com/office/drawing/2014/main" id="{B2AA23A6-15B0-77C5-EB6A-F6190D521587}"/>
                </a:ext>
              </a:extLst>
            </p:cNvPr>
            <p:cNvPicPr>
              <a:picLocks noChangeAspect="1"/>
            </p:cNvPicPr>
            <p:nvPr/>
          </p:nvPicPr>
          <p:blipFill>
            <a:blip r:embed="rId7"/>
            <a:stretch>
              <a:fillRect/>
            </a:stretch>
          </p:blipFill>
          <p:spPr>
            <a:xfrm>
              <a:off x="4381512" y="2340263"/>
              <a:ext cx="1416123" cy="2940201"/>
            </a:xfrm>
            <a:prstGeom prst="roundRect">
              <a:avLst>
                <a:gd name="adj" fmla="val 14202"/>
              </a:avLst>
            </a:prstGeom>
          </p:spPr>
        </p:pic>
      </p:grpSp>
      <p:grpSp>
        <p:nvGrpSpPr>
          <p:cNvPr id="18" name="组合 17">
            <a:extLst>
              <a:ext uri="{FF2B5EF4-FFF2-40B4-BE49-F238E27FC236}">
                <a16:creationId xmlns:a16="http://schemas.microsoft.com/office/drawing/2014/main" id="{E049BCAC-6AC5-91E8-2482-18F31DAFAB2B}"/>
              </a:ext>
            </a:extLst>
          </p:cNvPr>
          <p:cNvGrpSpPr/>
          <p:nvPr/>
        </p:nvGrpSpPr>
        <p:grpSpPr>
          <a:xfrm>
            <a:off x="1342128" y="1662734"/>
            <a:ext cx="1042539" cy="677951"/>
            <a:chOff x="1467771" y="1662734"/>
            <a:chExt cx="1042539" cy="677951"/>
          </a:xfrm>
        </p:grpSpPr>
        <p:sp>
          <p:nvSpPr>
            <p:cNvPr id="12" name="文本框 11">
              <a:extLst>
                <a:ext uri="{FF2B5EF4-FFF2-40B4-BE49-F238E27FC236}">
                  <a16:creationId xmlns:a16="http://schemas.microsoft.com/office/drawing/2014/main" id="{9EABA432-F860-E144-B657-A7B78E36F2F0}"/>
                </a:ext>
              </a:extLst>
            </p:cNvPr>
            <p:cNvSpPr txBox="1"/>
            <p:nvPr/>
          </p:nvSpPr>
          <p:spPr>
            <a:xfrm>
              <a:off x="1467771" y="1662734"/>
              <a:ext cx="1042539" cy="461665"/>
            </a:xfrm>
            <a:prstGeom prst="rect">
              <a:avLst/>
            </a:prstGeom>
            <a:noFill/>
          </p:spPr>
          <p:txBody>
            <a:bodyPr wrap="square">
              <a:spAutoFit/>
            </a:bodyPr>
            <a:lstStyle/>
            <a:p>
              <a:r>
                <a:rPr lang="en-US" altLang="zh-CN" sz="2400" b="1">
                  <a:solidFill>
                    <a:srgbClr val="7030A0"/>
                  </a:solidFill>
                </a:rPr>
                <a:t>+1X%</a:t>
              </a:r>
              <a:endParaRPr lang="zh-CN" altLang="en-US" sz="2400" b="1">
                <a:solidFill>
                  <a:srgbClr val="7030A0"/>
                </a:solidFill>
              </a:endParaRPr>
            </a:p>
          </p:txBody>
        </p:sp>
        <p:sp>
          <p:nvSpPr>
            <p:cNvPr id="13" name="文本框 12">
              <a:extLst>
                <a:ext uri="{FF2B5EF4-FFF2-40B4-BE49-F238E27FC236}">
                  <a16:creationId xmlns:a16="http://schemas.microsoft.com/office/drawing/2014/main" id="{43A6A0B1-FC96-2E4E-938D-14962E4F769C}"/>
                </a:ext>
              </a:extLst>
            </p:cNvPr>
            <p:cNvSpPr txBox="1"/>
            <p:nvPr/>
          </p:nvSpPr>
          <p:spPr>
            <a:xfrm>
              <a:off x="1467771" y="2086769"/>
              <a:ext cx="1042539" cy="253916"/>
            </a:xfrm>
            <a:prstGeom prst="rect">
              <a:avLst/>
            </a:prstGeom>
            <a:noFill/>
          </p:spPr>
          <p:txBody>
            <a:bodyPr wrap="square">
              <a:spAutoFit/>
            </a:bodyPr>
            <a:lstStyle/>
            <a:p>
              <a:pPr algn="ctr"/>
              <a:r>
                <a:rPr lang="zh-CN" altLang="en-US" sz="1050" b="1"/>
                <a:t>直播间停留</a:t>
              </a:r>
            </a:p>
          </p:txBody>
        </p:sp>
      </p:grpSp>
      <p:sp>
        <p:nvSpPr>
          <p:cNvPr id="14" name="文本框 13">
            <a:extLst>
              <a:ext uri="{FF2B5EF4-FFF2-40B4-BE49-F238E27FC236}">
                <a16:creationId xmlns:a16="http://schemas.microsoft.com/office/drawing/2014/main" id="{79E5F404-3ACF-97A7-342A-7DFD1553403A}"/>
              </a:ext>
            </a:extLst>
          </p:cNvPr>
          <p:cNvSpPr txBox="1"/>
          <p:nvPr/>
        </p:nvSpPr>
        <p:spPr>
          <a:xfrm>
            <a:off x="800069" y="5501305"/>
            <a:ext cx="928361" cy="276999"/>
          </a:xfrm>
          <a:prstGeom prst="rect">
            <a:avLst/>
          </a:prstGeom>
          <a:noFill/>
        </p:spPr>
        <p:txBody>
          <a:bodyPr wrap="square">
            <a:spAutoFit/>
          </a:bodyPr>
          <a:lstStyle/>
          <a:p>
            <a:pPr algn="ctr"/>
            <a:r>
              <a:rPr lang="zh-CN" altLang="en-US" sz="1200" b="1"/>
              <a:t>福袋</a:t>
            </a:r>
          </a:p>
        </p:txBody>
      </p:sp>
      <p:sp>
        <p:nvSpPr>
          <p:cNvPr id="15" name="文本框 14">
            <a:extLst>
              <a:ext uri="{FF2B5EF4-FFF2-40B4-BE49-F238E27FC236}">
                <a16:creationId xmlns:a16="http://schemas.microsoft.com/office/drawing/2014/main" id="{000D5E2F-6C30-298B-7342-BA27906DC405}"/>
              </a:ext>
            </a:extLst>
          </p:cNvPr>
          <p:cNvSpPr txBox="1"/>
          <p:nvPr/>
        </p:nvSpPr>
        <p:spPr>
          <a:xfrm>
            <a:off x="2284048" y="5501304"/>
            <a:ext cx="928361" cy="276999"/>
          </a:xfrm>
          <a:prstGeom prst="rect">
            <a:avLst/>
          </a:prstGeom>
          <a:noFill/>
        </p:spPr>
        <p:txBody>
          <a:bodyPr wrap="square">
            <a:spAutoFit/>
          </a:bodyPr>
          <a:lstStyle/>
          <a:p>
            <a:pPr algn="ctr"/>
            <a:r>
              <a:rPr lang="zh-CN" altLang="en-US" sz="1200" b="1"/>
              <a:t>优惠券</a:t>
            </a:r>
          </a:p>
        </p:txBody>
      </p:sp>
      <p:sp>
        <p:nvSpPr>
          <p:cNvPr id="16" name="文本框 15">
            <a:extLst>
              <a:ext uri="{FF2B5EF4-FFF2-40B4-BE49-F238E27FC236}">
                <a16:creationId xmlns:a16="http://schemas.microsoft.com/office/drawing/2014/main" id="{9947FE5F-3392-FB57-94D2-D161A99AEE4B}"/>
              </a:ext>
            </a:extLst>
          </p:cNvPr>
          <p:cNvSpPr txBox="1"/>
          <p:nvPr/>
        </p:nvSpPr>
        <p:spPr>
          <a:xfrm>
            <a:off x="3927377" y="5501304"/>
            <a:ext cx="928361" cy="276999"/>
          </a:xfrm>
          <a:prstGeom prst="rect">
            <a:avLst/>
          </a:prstGeom>
          <a:noFill/>
        </p:spPr>
        <p:txBody>
          <a:bodyPr wrap="square">
            <a:spAutoFit/>
          </a:bodyPr>
          <a:lstStyle/>
          <a:p>
            <a:pPr algn="ctr"/>
            <a:r>
              <a:rPr lang="zh-CN" altLang="en-US" sz="1200" b="1"/>
              <a:t>红包</a:t>
            </a:r>
          </a:p>
        </p:txBody>
      </p:sp>
      <p:sp>
        <p:nvSpPr>
          <p:cNvPr id="17" name="文本框 16">
            <a:extLst>
              <a:ext uri="{FF2B5EF4-FFF2-40B4-BE49-F238E27FC236}">
                <a16:creationId xmlns:a16="http://schemas.microsoft.com/office/drawing/2014/main" id="{3B9702AE-C242-AEEC-2C53-DF217E22B20B}"/>
              </a:ext>
            </a:extLst>
          </p:cNvPr>
          <p:cNvSpPr txBox="1"/>
          <p:nvPr/>
        </p:nvSpPr>
        <p:spPr>
          <a:xfrm>
            <a:off x="1807465" y="1320036"/>
            <a:ext cx="2057608" cy="338554"/>
          </a:xfrm>
          <a:prstGeom prst="rect">
            <a:avLst/>
          </a:prstGeom>
          <a:noFill/>
        </p:spPr>
        <p:txBody>
          <a:bodyPr wrap="square">
            <a:spAutoFit/>
          </a:bodyPr>
          <a:lstStyle/>
          <a:p>
            <a:pPr algn="ctr"/>
            <a:r>
              <a:rPr lang="zh-CN" altLang="en-US" sz="1600" b="1"/>
              <a:t>有福利</a:t>
            </a:r>
            <a:r>
              <a:rPr lang="en-US" altLang="zh-CN" sz="1600" b="1"/>
              <a:t>VS.</a:t>
            </a:r>
            <a:r>
              <a:rPr lang="zh-CN" altLang="en-US" sz="1600" b="1"/>
              <a:t>无福利</a:t>
            </a:r>
          </a:p>
        </p:txBody>
      </p:sp>
      <p:grpSp>
        <p:nvGrpSpPr>
          <p:cNvPr id="19" name="组合 18">
            <a:extLst>
              <a:ext uri="{FF2B5EF4-FFF2-40B4-BE49-F238E27FC236}">
                <a16:creationId xmlns:a16="http://schemas.microsoft.com/office/drawing/2014/main" id="{C048A59F-0964-5ADD-9D50-E13E84E0EAE3}"/>
              </a:ext>
            </a:extLst>
          </p:cNvPr>
          <p:cNvGrpSpPr/>
          <p:nvPr/>
        </p:nvGrpSpPr>
        <p:grpSpPr>
          <a:xfrm>
            <a:off x="3406107" y="1662734"/>
            <a:ext cx="1042539" cy="677951"/>
            <a:chOff x="1467771" y="1662734"/>
            <a:chExt cx="1042539" cy="677951"/>
          </a:xfrm>
        </p:grpSpPr>
        <p:sp>
          <p:nvSpPr>
            <p:cNvPr id="20" name="文本框 19">
              <a:extLst>
                <a:ext uri="{FF2B5EF4-FFF2-40B4-BE49-F238E27FC236}">
                  <a16:creationId xmlns:a16="http://schemas.microsoft.com/office/drawing/2014/main" id="{381B88C4-6E34-2D89-AFDB-DD9DC6427213}"/>
                </a:ext>
              </a:extLst>
            </p:cNvPr>
            <p:cNvSpPr txBox="1"/>
            <p:nvPr/>
          </p:nvSpPr>
          <p:spPr>
            <a:xfrm>
              <a:off x="1467771" y="1662734"/>
              <a:ext cx="1042539" cy="461665"/>
            </a:xfrm>
            <a:prstGeom prst="rect">
              <a:avLst/>
            </a:prstGeom>
            <a:noFill/>
          </p:spPr>
          <p:txBody>
            <a:bodyPr wrap="square">
              <a:spAutoFit/>
            </a:bodyPr>
            <a:lstStyle/>
            <a:p>
              <a:r>
                <a:rPr lang="en-US" altLang="zh-CN" sz="2400" b="1">
                  <a:solidFill>
                    <a:srgbClr val="7030A0"/>
                  </a:solidFill>
                </a:rPr>
                <a:t>+2X%</a:t>
              </a:r>
              <a:endParaRPr lang="zh-CN" altLang="en-US" sz="2400" b="1">
                <a:solidFill>
                  <a:srgbClr val="7030A0"/>
                </a:solidFill>
              </a:endParaRPr>
            </a:p>
          </p:txBody>
        </p:sp>
        <p:sp>
          <p:nvSpPr>
            <p:cNvPr id="21" name="文本框 20">
              <a:extLst>
                <a:ext uri="{FF2B5EF4-FFF2-40B4-BE49-F238E27FC236}">
                  <a16:creationId xmlns:a16="http://schemas.microsoft.com/office/drawing/2014/main" id="{F08C30C6-A4F2-BACC-9D78-4A96B7EAA191}"/>
                </a:ext>
              </a:extLst>
            </p:cNvPr>
            <p:cNvSpPr txBox="1"/>
            <p:nvPr/>
          </p:nvSpPr>
          <p:spPr>
            <a:xfrm>
              <a:off x="1467771" y="2086769"/>
              <a:ext cx="1042539" cy="253916"/>
            </a:xfrm>
            <a:prstGeom prst="rect">
              <a:avLst/>
            </a:prstGeom>
            <a:noFill/>
          </p:spPr>
          <p:txBody>
            <a:bodyPr wrap="square">
              <a:spAutoFit/>
            </a:bodyPr>
            <a:lstStyle/>
            <a:p>
              <a:pPr algn="ctr"/>
              <a:r>
                <a:rPr lang="zh-CN" altLang="en-US" sz="1050" b="1"/>
                <a:t>直播间互动</a:t>
              </a:r>
            </a:p>
          </p:txBody>
        </p:sp>
      </p:grpSp>
      <p:cxnSp>
        <p:nvCxnSpPr>
          <p:cNvPr id="23" name="直接连接符 22">
            <a:extLst>
              <a:ext uri="{FF2B5EF4-FFF2-40B4-BE49-F238E27FC236}">
                <a16:creationId xmlns:a16="http://schemas.microsoft.com/office/drawing/2014/main" id="{E8E89ECF-04DC-7671-E51E-40FA6B0E8D64}"/>
              </a:ext>
            </a:extLst>
          </p:cNvPr>
          <p:cNvCxnSpPr>
            <a:cxnSpLocks/>
          </p:cNvCxnSpPr>
          <p:nvPr/>
        </p:nvCxnSpPr>
        <p:spPr>
          <a:xfrm>
            <a:off x="2836269" y="1786919"/>
            <a:ext cx="0" cy="426808"/>
          </a:xfrm>
          <a:prstGeom prst="line">
            <a:avLst/>
          </a:prstGeom>
          <a:ln w="12700">
            <a:solidFill>
              <a:srgbClr val="7864FF"/>
            </a:solidFill>
          </a:ln>
        </p:spPr>
        <p:style>
          <a:lnRef idx="1">
            <a:schemeClr val="accent1"/>
          </a:lnRef>
          <a:fillRef idx="0">
            <a:schemeClr val="accent1"/>
          </a:fillRef>
          <a:effectRef idx="0">
            <a:schemeClr val="accent1"/>
          </a:effectRef>
          <a:fontRef idx="minor">
            <a:schemeClr val="tx1"/>
          </a:fontRef>
        </p:style>
      </p:cxnSp>
      <p:sp>
        <p:nvSpPr>
          <p:cNvPr id="25" name="矩形: 圆角 24">
            <a:extLst>
              <a:ext uri="{FF2B5EF4-FFF2-40B4-BE49-F238E27FC236}">
                <a16:creationId xmlns:a16="http://schemas.microsoft.com/office/drawing/2014/main" id="{E1DCFF65-ADB1-B887-F4F9-D963143E63A1}"/>
              </a:ext>
            </a:extLst>
          </p:cNvPr>
          <p:cNvSpPr/>
          <p:nvPr/>
        </p:nvSpPr>
        <p:spPr>
          <a:xfrm>
            <a:off x="7132663" y="1601147"/>
            <a:ext cx="3036366" cy="399176"/>
          </a:xfrm>
          <a:prstGeom prst="roundRect">
            <a:avLst>
              <a:gd name="adj" fmla="val 50000"/>
            </a:avLst>
          </a:prstGeom>
          <a:gradFill>
            <a:gsLst>
              <a:gs pos="0">
                <a:srgbClr val="7030A0"/>
              </a:gs>
              <a:gs pos="100000">
                <a:srgbClr val="070D9A"/>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营销工具怎么使用</a:t>
            </a:r>
          </a:p>
        </p:txBody>
      </p:sp>
      <p:sp>
        <p:nvSpPr>
          <p:cNvPr id="27" name="文本框 26">
            <a:extLst>
              <a:ext uri="{FF2B5EF4-FFF2-40B4-BE49-F238E27FC236}">
                <a16:creationId xmlns:a16="http://schemas.microsoft.com/office/drawing/2014/main" id="{89711D2A-5C06-79BD-523D-29D41A9C5909}"/>
              </a:ext>
            </a:extLst>
          </p:cNvPr>
          <p:cNvSpPr txBox="1"/>
          <p:nvPr/>
        </p:nvSpPr>
        <p:spPr>
          <a:xfrm>
            <a:off x="5754956" y="2207765"/>
            <a:ext cx="5791781" cy="3698833"/>
          </a:xfrm>
          <a:prstGeom prst="rect">
            <a:avLst/>
          </a:prstGeom>
          <a:noFill/>
        </p:spPr>
        <p:txBody>
          <a:bodyPr wrap="square">
            <a:spAutoFit/>
          </a:bodyPr>
          <a:lstStyle/>
          <a:p>
            <a:pPr algn="ctr"/>
            <a:r>
              <a:rPr lang="zh-CN" altLang="en-US" sz="1400" b="1"/>
              <a:t>福袋</a:t>
            </a:r>
            <a:endParaRPr lang="en-US" altLang="zh-CN" sz="1400" b="1"/>
          </a:p>
          <a:p>
            <a:pPr marL="171450" indent="-171450">
              <a:lnSpc>
                <a:spcPct val="200000"/>
              </a:lnSpc>
              <a:buFont typeface="Arial" panose="020B0604020202020204" pitchFamily="34" charset="0"/>
              <a:buChar char="•"/>
            </a:pPr>
            <a:r>
              <a:rPr lang="zh-CN" altLang="en-US" sz="1200"/>
              <a:t>内容：小场直播配饰等有价值感的小件单品，大场直播选高价值商品;</a:t>
            </a:r>
            <a:endParaRPr lang="en-US" altLang="zh-CN" sz="1200"/>
          </a:p>
          <a:p>
            <a:pPr marL="171450" indent="-171450">
              <a:lnSpc>
                <a:spcPct val="200000"/>
              </a:lnSpc>
              <a:buFont typeface="Arial" panose="020B0604020202020204" pitchFamily="34" charset="0"/>
              <a:buChar char="•"/>
            </a:pPr>
            <a:r>
              <a:rPr lang="zh-CN" altLang="en-US" sz="1200"/>
              <a:t>时间：在线人数高峰期发，设置10-15分钟开奖，稳住在线;</a:t>
            </a:r>
            <a:endParaRPr lang="en-US" altLang="zh-CN" sz="1200"/>
          </a:p>
          <a:p>
            <a:pPr marL="171450" indent="-171450">
              <a:lnSpc>
                <a:spcPct val="200000"/>
              </a:lnSpc>
              <a:buFont typeface="Arial" panose="020B0604020202020204" pitchFamily="34" charset="0"/>
              <a:buChar char="•"/>
            </a:pPr>
            <a:r>
              <a:rPr lang="zh-CN" altLang="en-US" sz="1200"/>
              <a:t>门槛：加入粉丝团、会员或领券才能参与;设置的评论关键词要与直播间活动相关。</a:t>
            </a:r>
            <a:endParaRPr lang="en-US" altLang="zh-CN" sz="1200"/>
          </a:p>
          <a:p>
            <a:pPr algn="ctr">
              <a:lnSpc>
                <a:spcPct val="200000"/>
              </a:lnSpc>
            </a:pPr>
            <a:r>
              <a:rPr lang="zh-CN" altLang="en-US" sz="1400" b="1"/>
              <a:t>优惠券</a:t>
            </a:r>
            <a:endParaRPr lang="en-US" altLang="zh-CN" sz="1400" b="1"/>
          </a:p>
          <a:p>
            <a:pPr marL="171450" indent="-171450">
              <a:lnSpc>
                <a:spcPct val="200000"/>
              </a:lnSpc>
              <a:buFont typeface="Arial" panose="020B0604020202020204" pitchFamily="34" charset="0"/>
              <a:buChar char="•"/>
            </a:pPr>
            <a:r>
              <a:rPr lang="zh-CN" altLang="en-US" sz="1200"/>
              <a:t>优惠券类型：粉丝券拉关注、无门槛券拉转化、满减券拉客单;</a:t>
            </a:r>
            <a:endParaRPr lang="en-US" altLang="zh-CN" sz="1200"/>
          </a:p>
          <a:p>
            <a:pPr marL="171450" indent="-171450">
              <a:lnSpc>
                <a:spcPct val="200000"/>
              </a:lnSpc>
              <a:buFont typeface="Arial" panose="020B0604020202020204" pitchFamily="34" charset="0"/>
              <a:buChar char="•"/>
            </a:pPr>
            <a:r>
              <a:rPr lang="zh-CN" altLang="en-US" sz="1200"/>
              <a:t>发放时间：开场发、整点发，搭配停留时长作为条件。</a:t>
            </a:r>
            <a:endParaRPr lang="en-US" altLang="zh-CN" sz="1200"/>
          </a:p>
          <a:p>
            <a:pPr algn="ctr">
              <a:lnSpc>
                <a:spcPct val="200000"/>
              </a:lnSpc>
            </a:pPr>
            <a:r>
              <a:rPr lang="zh-CN" altLang="en-US" sz="1400" b="1"/>
              <a:t>红包</a:t>
            </a:r>
            <a:endParaRPr lang="en-US" altLang="zh-CN" sz="1400" b="1"/>
          </a:p>
          <a:p>
            <a:pPr marL="285750" indent="-285750">
              <a:lnSpc>
                <a:spcPct val="200000"/>
              </a:lnSpc>
              <a:buFont typeface="Arial" panose="020B0604020202020204" pitchFamily="34" charset="0"/>
              <a:buChar char="•"/>
            </a:pPr>
            <a:r>
              <a:rPr lang="zh-CN" altLang="en-US" sz="1200"/>
              <a:t>主播口播提示用户关注账号，有机会领取惊喜红包；</a:t>
            </a:r>
            <a:endParaRPr lang="en-US" altLang="zh-CN" sz="1200"/>
          </a:p>
          <a:p>
            <a:pPr marL="285750" indent="-285750">
              <a:lnSpc>
                <a:spcPct val="200000"/>
              </a:lnSpc>
              <a:buFont typeface="Arial" panose="020B0604020202020204" pitchFamily="34" charset="0"/>
              <a:buChar char="•"/>
            </a:pPr>
            <a:r>
              <a:rPr lang="zh-CN" altLang="en-US" sz="1200"/>
              <a:t>500在线人数以上的直播间可优先考虑，设置领取后6小时内可以有效使用。</a:t>
            </a:r>
          </a:p>
        </p:txBody>
      </p:sp>
    </p:spTree>
    <p:extLst>
      <p:ext uri="{BB962C8B-B14F-4D97-AF65-F5344CB8AC3E}">
        <p14:creationId xmlns:p14="http://schemas.microsoft.com/office/powerpoint/2010/main" val="2572346983"/>
      </p:ext>
    </p:extLst>
  </p:cSld>
  <p:clrMapOvr>
    <a:masterClrMapping/>
  </p:clrMapOvr>
  <p:transition spd="slow" advClick="0" advTm="0">
    <p:comb/>
  </p:transition>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1CDFECF2-6B20-09B9-59AC-B50E5A677D02}"/>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C712261E-9E3F-6456-EE95-6A0AD98C2F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7826111B-7B15-82B8-A18E-DB7AFBB459E0}"/>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用好营销福利工具，停留互动都能涨</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6DE31FAE-2944-1FE4-52FA-E7FE4A11C302}"/>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67</a:t>
            </a:fld>
            <a:endParaRPr lang="zh-CN" altLang="en-US" sz="1000">
              <a:solidFill>
                <a:schemeClr val="tx1"/>
              </a:solidFill>
            </a:endParaRPr>
          </a:p>
        </p:txBody>
      </p:sp>
      <p:grpSp>
        <p:nvGrpSpPr>
          <p:cNvPr id="7" name="组合 6">
            <a:extLst>
              <a:ext uri="{FF2B5EF4-FFF2-40B4-BE49-F238E27FC236}">
                <a16:creationId xmlns:a16="http://schemas.microsoft.com/office/drawing/2014/main" id="{25F8FE98-ABF1-3750-3A4D-D23230E6C138}"/>
              </a:ext>
            </a:extLst>
          </p:cNvPr>
          <p:cNvGrpSpPr/>
          <p:nvPr/>
        </p:nvGrpSpPr>
        <p:grpSpPr>
          <a:xfrm>
            <a:off x="1112748" y="1619885"/>
            <a:ext cx="3367117" cy="4451743"/>
            <a:chOff x="1112748" y="2143396"/>
            <a:chExt cx="3367117" cy="4451743"/>
          </a:xfrm>
        </p:grpSpPr>
        <p:sp>
          <p:nvSpPr>
            <p:cNvPr id="37" name="矩形: 圆角 36">
              <a:extLst>
                <a:ext uri="{FF2B5EF4-FFF2-40B4-BE49-F238E27FC236}">
                  <a16:creationId xmlns:a16="http://schemas.microsoft.com/office/drawing/2014/main" id="{1954C136-632A-06E7-5DC9-F73B32DB6E89}"/>
                </a:ext>
              </a:extLst>
            </p:cNvPr>
            <p:cNvSpPr/>
            <p:nvPr/>
          </p:nvSpPr>
          <p:spPr>
            <a:xfrm>
              <a:off x="1671166" y="2143396"/>
              <a:ext cx="2021335" cy="399176"/>
            </a:xfrm>
            <a:prstGeom prst="roundRect">
              <a:avLst>
                <a:gd name="adj" fmla="val 50000"/>
              </a:avLst>
            </a:prstGeom>
            <a:solidFill>
              <a:srgbClr val="070D9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拉停留互动</a:t>
              </a:r>
            </a:p>
          </p:txBody>
        </p:sp>
        <p:grpSp>
          <p:nvGrpSpPr>
            <p:cNvPr id="38" name="组合 37">
              <a:extLst>
                <a:ext uri="{FF2B5EF4-FFF2-40B4-BE49-F238E27FC236}">
                  <a16:creationId xmlns:a16="http://schemas.microsoft.com/office/drawing/2014/main" id="{2EE190FF-E785-5F17-AE1D-5C0F11DA0D65}"/>
                </a:ext>
              </a:extLst>
            </p:cNvPr>
            <p:cNvGrpSpPr/>
            <p:nvPr/>
          </p:nvGrpSpPr>
          <p:grpSpPr>
            <a:xfrm>
              <a:off x="1112748" y="2766352"/>
              <a:ext cx="1524078" cy="3828787"/>
              <a:chOff x="1112748" y="2766352"/>
              <a:chExt cx="1524078" cy="3828787"/>
            </a:xfrm>
          </p:grpSpPr>
          <p:sp>
            <p:nvSpPr>
              <p:cNvPr id="43" name="文本框 42">
                <a:extLst>
                  <a:ext uri="{FF2B5EF4-FFF2-40B4-BE49-F238E27FC236}">
                    <a16:creationId xmlns:a16="http://schemas.microsoft.com/office/drawing/2014/main" id="{59D128AB-4455-99AF-AFDE-8FC9AA6AA22E}"/>
                  </a:ext>
                </a:extLst>
              </p:cNvPr>
              <p:cNvSpPr txBox="1"/>
              <p:nvPr/>
            </p:nvSpPr>
            <p:spPr>
              <a:xfrm>
                <a:off x="1134187" y="6318140"/>
                <a:ext cx="1481199" cy="276999"/>
              </a:xfrm>
              <a:prstGeom prst="rect">
                <a:avLst/>
              </a:prstGeom>
              <a:noFill/>
            </p:spPr>
            <p:txBody>
              <a:bodyPr wrap="square">
                <a:spAutoFit/>
              </a:bodyPr>
              <a:lstStyle/>
              <a:p>
                <a:pPr algn="ctr"/>
                <a:r>
                  <a:rPr lang="zh-CN" altLang="en-US" sz="1200" b="1"/>
                  <a:t>实物福袋</a:t>
                </a:r>
              </a:p>
            </p:txBody>
          </p:sp>
          <p:pic>
            <p:nvPicPr>
              <p:cNvPr id="44" name="图片 43">
                <a:extLst>
                  <a:ext uri="{FF2B5EF4-FFF2-40B4-BE49-F238E27FC236}">
                    <a16:creationId xmlns:a16="http://schemas.microsoft.com/office/drawing/2014/main" id="{1518F6F5-B0E6-6070-5511-4559B494AE68}"/>
                  </a:ext>
                </a:extLst>
              </p:cNvPr>
              <p:cNvPicPr>
                <a:picLocks noChangeAspect="1"/>
              </p:cNvPicPr>
              <p:nvPr/>
            </p:nvPicPr>
            <p:blipFill>
              <a:blip r:embed="rId5"/>
              <a:stretch>
                <a:fillRect/>
              </a:stretch>
            </p:blipFill>
            <p:spPr>
              <a:xfrm>
                <a:off x="1112748" y="2766352"/>
                <a:ext cx="1524078" cy="3111660"/>
              </a:xfrm>
              <a:prstGeom prst="roundRect">
                <a:avLst>
                  <a:gd name="adj" fmla="val 7965"/>
                </a:avLst>
              </a:prstGeom>
            </p:spPr>
          </p:pic>
          <p:sp>
            <p:nvSpPr>
              <p:cNvPr id="45" name="矩形: 圆角 44">
                <a:extLst>
                  <a:ext uri="{FF2B5EF4-FFF2-40B4-BE49-F238E27FC236}">
                    <a16:creationId xmlns:a16="http://schemas.microsoft.com/office/drawing/2014/main" id="{74CC6F71-5379-254F-4F92-A5C1EBB60EFC}"/>
                  </a:ext>
                </a:extLst>
              </p:cNvPr>
              <p:cNvSpPr/>
              <p:nvPr/>
            </p:nvSpPr>
            <p:spPr>
              <a:xfrm>
                <a:off x="1163403" y="5962821"/>
                <a:ext cx="1473423" cy="336585"/>
              </a:xfrm>
              <a:prstGeom prst="roundRect">
                <a:avLst>
                  <a:gd name="adj" fmla="val 50000"/>
                </a:avLst>
              </a:prstGeom>
              <a:gradFill>
                <a:gsLst>
                  <a:gs pos="0">
                    <a:srgbClr val="070D9A"/>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超级福袋</a:t>
                </a:r>
              </a:p>
            </p:txBody>
          </p:sp>
        </p:grpSp>
        <p:grpSp>
          <p:nvGrpSpPr>
            <p:cNvPr id="39" name="组合 38">
              <a:extLst>
                <a:ext uri="{FF2B5EF4-FFF2-40B4-BE49-F238E27FC236}">
                  <a16:creationId xmlns:a16="http://schemas.microsoft.com/office/drawing/2014/main" id="{B4685A5D-7C32-89AB-EAE6-7D666F7ABD7C}"/>
                </a:ext>
              </a:extLst>
            </p:cNvPr>
            <p:cNvGrpSpPr/>
            <p:nvPr/>
          </p:nvGrpSpPr>
          <p:grpSpPr>
            <a:xfrm>
              <a:off x="2955787" y="2766352"/>
              <a:ext cx="1524078" cy="3828787"/>
              <a:chOff x="1112748" y="2766352"/>
              <a:chExt cx="1524078" cy="3828787"/>
            </a:xfrm>
          </p:grpSpPr>
          <p:sp>
            <p:nvSpPr>
              <p:cNvPr id="40" name="文本框 39">
                <a:extLst>
                  <a:ext uri="{FF2B5EF4-FFF2-40B4-BE49-F238E27FC236}">
                    <a16:creationId xmlns:a16="http://schemas.microsoft.com/office/drawing/2014/main" id="{DB9A5B58-2982-0797-9081-3DA32BA9623B}"/>
                  </a:ext>
                </a:extLst>
              </p:cNvPr>
              <p:cNvSpPr txBox="1"/>
              <p:nvPr/>
            </p:nvSpPr>
            <p:spPr>
              <a:xfrm>
                <a:off x="1134187" y="6318140"/>
                <a:ext cx="1481199" cy="276999"/>
              </a:xfrm>
              <a:prstGeom prst="rect">
                <a:avLst/>
              </a:prstGeom>
              <a:noFill/>
            </p:spPr>
            <p:txBody>
              <a:bodyPr wrap="square">
                <a:spAutoFit/>
              </a:bodyPr>
              <a:lstStyle/>
              <a:p>
                <a:pPr algn="ctr"/>
                <a:r>
                  <a:rPr lang="zh-CN" altLang="en-US" sz="1200" b="1"/>
                  <a:t>买指定链接送礼品</a:t>
                </a:r>
              </a:p>
            </p:txBody>
          </p:sp>
          <p:pic>
            <p:nvPicPr>
              <p:cNvPr id="41" name="图片 40">
                <a:extLst>
                  <a:ext uri="{FF2B5EF4-FFF2-40B4-BE49-F238E27FC236}">
                    <a16:creationId xmlns:a16="http://schemas.microsoft.com/office/drawing/2014/main" id="{95B56DC5-9399-42F3-0F41-D2F6AD82C202}"/>
                  </a:ext>
                </a:extLst>
              </p:cNvPr>
              <p:cNvPicPr>
                <a:picLocks noChangeAspect="1"/>
              </p:cNvPicPr>
              <p:nvPr/>
            </p:nvPicPr>
            <p:blipFill>
              <a:blip r:embed="rId6">
                <a:extLst>
                  <a:ext uri="{28A0092B-C50C-407E-A947-70E740481C1C}">
                    <a14:useLocalDpi xmlns:a14="http://schemas.microsoft.com/office/drawing/2010/main" val="0"/>
                  </a:ext>
                </a:extLst>
              </a:blip>
              <a:srcRect l="102" r="102"/>
              <a:stretch/>
            </p:blipFill>
            <p:spPr>
              <a:xfrm>
                <a:off x="1112748" y="2766352"/>
                <a:ext cx="1524078" cy="3111660"/>
              </a:xfrm>
              <a:prstGeom prst="roundRect">
                <a:avLst>
                  <a:gd name="adj" fmla="val 7965"/>
                </a:avLst>
              </a:prstGeom>
            </p:spPr>
          </p:pic>
          <p:sp>
            <p:nvSpPr>
              <p:cNvPr id="42" name="矩形: 圆角 41">
                <a:extLst>
                  <a:ext uri="{FF2B5EF4-FFF2-40B4-BE49-F238E27FC236}">
                    <a16:creationId xmlns:a16="http://schemas.microsoft.com/office/drawing/2014/main" id="{AB6463A7-FC8E-9CA6-BFA2-7094848AE582}"/>
                  </a:ext>
                </a:extLst>
              </p:cNvPr>
              <p:cNvSpPr/>
              <p:nvPr/>
            </p:nvSpPr>
            <p:spPr>
              <a:xfrm>
                <a:off x="1163403" y="5962821"/>
                <a:ext cx="1473423" cy="336585"/>
              </a:xfrm>
              <a:prstGeom prst="roundRect">
                <a:avLst>
                  <a:gd name="adj" fmla="val 50000"/>
                </a:avLst>
              </a:prstGeom>
              <a:gradFill>
                <a:gsLst>
                  <a:gs pos="0">
                    <a:srgbClr val="070D9A"/>
                  </a:gs>
                  <a:gs pos="100000">
                    <a:schemeClr val="accent6">
                      <a:lumMod val="25000"/>
                      <a:alpha val="63000"/>
                    </a:schemeClr>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福利任务</a:t>
                </a:r>
              </a:p>
            </p:txBody>
          </p:sp>
        </p:grpSp>
      </p:grpSp>
      <p:grpSp>
        <p:nvGrpSpPr>
          <p:cNvPr id="9" name="组合 8">
            <a:extLst>
              <a:ext uri="{FF2B5EF4-FFF2-40B4-BE49-F238E27FC236}">
                <a16:creationId xmlns:a16="http://schemas.microsoft.com/office/drawing/2014/main" id="{2D1910C1-9FA3-8860-C05A-20BA82F33944}"/>
              </a:ext>
            </a:extLst>
          </p:cNvPr>
          <p:cNvGrpSpPr/>
          <p:nvPr/>
        </p:nvGrpSpPr>
        <p:grpSpPr>
          <a:xfrm>
            <a:off x="5477118" y="1619885"/>
            <a:ext cx="5551478" cy="4451743"/>
            <a:chOff x="5477118" y="2143396"/>
            <a:chExt cx="5551478" cy="4451743"/>
          </a:xfrm>
        </p:grpSpPr>
        <p:sp>
          <p:nvSpPr>
            <p:cNvPr id="22" name="矩形: 圆角 21">
              <a:extLst>
                <a:ext uri="{FF2B5EF4-FFF2-40B4-BE49-F238E27FC236}">
                  <a16:creationId xmlns:a16="http://schemas.microsoft.com/office/drawing/2014/main" id="{84E69B15-33B6-9805-5AA0-8FA4450E91E4}"/>
                </a:ext>
              </a:extLst>
            </p:cNvPr>
            <p:cNvSpPr/>
            <p:nvPr/>
          </p:nvSpPr>
          <p:spPr>
            <a:xfrm>
              <a:off x="7313777" y="2143396"/>
              <a:ext cx="2112141" cy="399176"/>
            </a:xfrm>
            <a:prstGeom prst="roundRect">
              <a:avLst>
                <a:gd name="adj" fmla="val 50000"/>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提转化</a:t>
              </a:r>
            </a:p>
          </p:txBody>
        </p:sp>
        <p:sp>
          <p:nvSpPr>
            <p:cNvPr id="26" name="文本框 25">
              <a:extLst>
                <a:ext uri="{FF2B5EF4-FFF2-40B4-BE49-F238E27FC236}">
                  <a16:creationId xmlns:a16="http://schemas.microsoft.com/office/drawing/2014/main" id="{2F01ACD5-AC10-356A-DD9B-2925C33A5BBE}"/>
                </a:ext>
              </a:extLst>
            </p:cNvPr>
            <p:cNvSpPr txBox="1"/>
            <p:nvPr/>
          </p:nvSpPr>
          <p:spPr>
            <a:xfrm>
              <a:off x="5631229" y="6318140"/>
              <a:ext cx="1481199" cy="276999"/>
            </a:xfrm>
            <a:prstGeom prst="rect">
              <a:avLst/>
            </a:prstGeom>
            <a:noFill/>
          </p:spPr>
          <p:txBody>
            <a:bodyPr wrap="square">
              <a:spAutoFit/>
            </a:bodyPr>
            <a:lstStyle/>
            <a:p>
              <a:pPr algn="ctr"/>
              <a:r>
                <a:rPr lang="zh-CN" altLang="en-US" sz="1200" b="1"/>
                <a:t>实物福袋</a:t>
              </a:r>
            </a:p>
          </p:txBody>
        </p:sp>
        <p:sp>
          <p:nvSpPr>
            <p:cNvPr id="28" name="文本框 27">
              <a:extLst>
                <a:ext uri="{FF2B5EF4-FFF2-40B4-BE49-F238E27FC236}">
                  <a16:creationId xmlns:a16="http://schemas.microsoft.com/office/drawing/2014/main" id="{0F5C7E91-EE0C-DEA2-960D-FBE1AC26927B}"/>
                </a:ext>
              </a:extLst>
            </p:cNvPr>
            <p:cNvSpPr txBox="1"/>
            <p:nvPr/>
          </p:nvSpPr>
          <p:spPr>
            <a:xfrm>
              <a:off x="7603921" y="6318140"/>
              <a:ext cx="1481199" cy="276999"/>
            </a:xfrm>
            <a:prstGeom prst="rect">
              <a:avLst/>
            </a:prstGeom>
            <a:noFill/>
          </p:spPr>
          <p:txBody>
            <a:bodyPr wrap="square">
              <a:spAutoFit/>
            </a:bodyPr>
            <a:lstStyle/>
            <a:p>
              <a:pPr algn="ctr"/>
              <a:r>
                <a:rPr lang="zh-CN" altLang="en-US" sz="1200" b="1"/>
                <a:t>年卡免单准点抽</a:t>
              </a:r>
            </a:p>
          </p:txBody>
        </p:sp>
        <p:sp>
          <p:nvSpPr>
            <p:cNvPr id="29" name="文本框 28">
              <a:extLst>
                <a:ext uri="{FF2B5EF4-FFF2-40B4-BE49-F238E27FC236}">
                  <a16:creationId xmlns:a16="http://schemas.microsoft.com/office/drawing/2014/main" id="{F8BAF719-78C1-565B-3DD3-8B171F95E0CA}"/>
                </a:ext>
              </a:extLst>
            </p:cNvPr>
            <p:cNvSpPr txBox="1"/>
            <p:nvPr/>
          </p:nvSpPr>
          <p:spPr>
            <a:xfrm>
              <a:off x="9525958" y="6318140"/>
              <a:ext cx="1481199" cy="276999"/>
            </a:xfrm>
            <a:prstGeom prst="rect">
              <a:avLst/>
            </a:prstGeom>
            <a:noFill/>
          </p:spPr>
          <p:txBody>
            <a:bodyPr wrap="square">
              <a:spAutoFit/>
            </a:bodyPr>
            <a:lstStyle/>
            <a:p>
              <a:pPr algn="ctr"/>
              <a:r>
                <a:rPr lang="zh-CN" altLang="en-US" sz="1200" b="1"/>
                <a:t>会员专享券</a:t>
              </a:r>
            </a:p>
          </p:txBody>
        </p:sp>
        <p:sp>
          <p:nvSpPr>
            <p:cNvPr id="30" name="矩形: 圆角 29">
              <a:extLst>
                <a:ext uri="{FF2B5EF4-FFF2-40B4-BE49-F238E27FC236}">
                  <a16:creationId xmlns:a16="http://schemas.microsoft.com/office/drawing/2014/main" id="{70C586DC-FE03-63FC-2B39-B7E1B93873C1}"/>
                </a:ext>
              </a:extLst>
            </p:cNvPr>
            <p:cNvSpPr/>
            <p:nvPr/>
          </p:nvSpPr>
          <p:spPr>
            <a:xfrm>
              <a:off x="5631229" y="5962820"/>
              <a:ext cx="1502638" cy="336586"/>
            </a:xfrm>
            <a:prstGeom prst="roundRect">
              <a:avLst>
                <a:gd name="adj" fmla="val 50000"/>
              </a:avLst>
            </a:prstGeom>
            <a:gradFill>
              <a:gsLst>
                <a:gs pos="0">
                  <a:schemeClr val="accent1">
                    <a:lumMod val="60000"/>
                    <a:lumOff val="40000"/>
                    <a:alpha val="55000"/>
                  </a:schemeClr>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关注红包</a:t>
              </a:r>
            </a:p>
          </p:txBody>
        </p:sp>
        <p:sp>
          <p:nvSpPr>
            <p:cNvPr id="31" name="矩形: 圆角 30">
              <a:extLst>
                <a:ext uri="{FF2B5EF4-FFF2-40B4-BE49-F238E27FC236}">
                  <a16:creationId xmlns:a16="http://schemas.microsoft.com/office/drawing/2014/main" id="{7720F587-C951-6D09-9EE8-CD18B02C8F6D}"/>
                </a:ext>
              </a:extLst>
            </p:cNvPr>
            <p:cNvSpPr/>
            <p:nvPr/>
          </p:nvSpPr>
          <p:spPr>
            <a:xfrm>
              <a:off x="7593201" y="5962820"/>
              <a:ext cx="1502638" cy="336586"/>
            </a:xfrm>
            <a:prstGeom prst="roundRect">
              <a:avLst>
                <a:gd name="adj" fmla="val 50000"/>
              </a:avLst>
            </a:prstGeom>
            <a:gradFill>
              <a:gsLst>
                <a:gs pos="0">
                  <a:schemeClr val="accent1">
                    <a:lumMod val="60000"/>
                    <a:lumOff val="40000"/>
                    <a:alpha val="55000"/>
                  </a:schemeClr>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抽免单</a:t>
              </a:r>
            </a:p>
          </p:txBody>
        </p:sp>
        <p:sp>
          <p:nvSpPr>
            <p:cNvPr id="32" name="矩形: 圆角 31">
              <a:extLst>
                <a:ext uri="{FF2B5EF4-FFF2-40B4-BE49-F238E27FC236}">
                  <a16:creationId xmlns:a16="http://schemas.microsoft.com/office/drawing/2014/main" id="{5C510FA7-DE18-2510-7F71-BF3DE1F85D4F}"/>
                </a:ext>
              </a:extLst>
            </p:cNvPr>
            <p:cNvSpPr/>
            <p:nvPr/>
          </p:nvSpPr>
          <p:spPr>
            <a:xfrm>
              <a:off x="9525958" y="5961012"/>
              <a:ext cx="1502638" cy="336586"/>
            </a:xfrm>
            <a:prstGeom prst="roundRect">
              <a:avLst>
                <a:gd name="adj" fmla="val 50000"/>
              </a:avLst>
            </a:prstGeom>
            <a:gradFill>
              <a:gsLst>
                <a:gs pos="0">
                  <a:schemeClr val="accent1">
                    <a:lumMod val="60000"/>
                    <a:lumOff val="40000"/>
                    <a:alpha val="55000"/>
                  </a:schemeClr>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a:solidFill>
                    <a:schemeClr val="bg1"/>
                  </a:solidFill>
                  <a:latin typeface="Arial" panose="020B0604020202020204" pitchFamily="34" charset="0"/>
                  <a:ea typeface="微软雅黑" panose="020B0503020204020204" pitchFamily="34" charset="-122"/>
                </a:rPr>
                <a:t>优惠券</a:t>
              </a:r>
            </a:p>
          </p:txBody>
        </p:sp>
        <p:pic>
          <p:nvPicPr>
            <p:cNvPr id="33" name="图片 32">
              <a:extLst>
                <a:ext uri="{FF2B5EF4-FFF2-40B4-BE49-F238E27FC236}">
                  <a16:creationId xmlns:a16="http://schemas.microsoft.com/office/drawing/2014/main" id="{CD445C16-9662-EAC9-FCE5-623128C58298}"/>
                </a:ext>
              </a:extLst>
            </p:cNvPr>
            <p:cNvPicPr>
              <a:picLocks noChangeAspect="1"/>
            </p:cNvPicPr>
            <p:nvPr/>
          </p:nvPicPr>
          <p:blipFill>
            <a:blip r:embed="rId7"/>
            <a:stretch>
              <a:fillRect/>
            </a:stretch>
          </p:blipFill>
          <p:spPr>
            <a:xfrm>
              <a:off x="5477118" y="2766352"/>
              <a:ext cx="1744096" cy="3111660"/>
            </a:xfrm>
            <a:prstGeom prst="roundRect">
              <a:avLst>
                <a:gd name="adj" fmla="val 7462"/>
              </a:avLst>
            </a:prstGeom>
          </p:spPr>
        </p:pic>
        <p:pic>
          <p:nvPicPr>
            <p:cNvPr id="34" name="图片 33">
              <a:extLst>
                <a:ext uri="{FF2B5EF4-FFF2-40B4-BE49-F238E27FC236}">
                  <a16:creationId xmlns:a16="http://schemas.microsoft.com/office/drawing/2014/main" id="{792A6F98-4037-E214-D8A5-1A2F69DF66E2}"/>
                </a:ext>
              </a:extLst>
            </p:cNvPr>
            <p:cNvPicPr>
              <a:picLocks noChangeAspect="1"/>
            </p:cNvPicPr>
            <p:nvPr/>
          </p:nvPicPr>
          <p:blipFill>
            <a:blip r:embed="rId8"/>
            <a:stretch>
              <a:fillRect/>
            </a:stretch>
          </p:blipFill>
          <p:spPr>
            <a:xfrm>
              <a:off x="7553904" y="2766352"/>
              <a:ext cx="1584464" cy="3111660"/>
            </a:xfrm>
            <a:prstGeom prst="roundRect">
              <a:avLst>
                <a:gd name="adj" fmla="val 6535"/>
              </a:avLst>
            </a:prstGeom>
          </p:spPr>
        </p:pic>
        <p:pic>
          <p:nvPicPr>
            <p:cNvPr id="35" name="图片 34">
              <a:extLst>
                <a:ext uri="{FF2B5EF4-FFF2-40B4-BE49-F238E27FC236}">
                  <a16:creationId xmlns:a16="http://schemas.microsoft.com/office/drawing/2014/main" id="{52E754EF-CA75-368A-D45B-C39F13C518C3}"/>
                </a:ext>
              </a:extLst>
            </p:cNvPr>
            <p:cNvPicPr>
              <a:picLocks noChangeAspect="1"/>
            </p:cNvPicPr>
            <p:nvPr/>
          </p:nvPicPr>
          <p:blipFill>
            <a:blip r:embed="rId9"/>
            <a:stretch>
              <a:fillRect/>
            </a:stretch>
          </p:blipFill>
          <p:spPr>
            <a:xfrm>
              <a:off x="9488545" y="2766352"/>
              <a:ext cx="1540051" cy="3111660"/>
            </a:xfrm>
            <a:prstGeom prst="roundRect">
              <a:avLst>
                <a:gd name="adj" fmla="val 6242"/>
              </a:avLst>
            </a:prstGeom>
          </p:spPr>
        </p:pic>
      </p:grpSp>
    </p:spTree>
    <p:extLst>
      <p:ext uri="{BB962C8B-B14F-4D97-AF65-F5344CB8AC3E}">
        <p14:creationId xmlns:p14="http://schemas.microsoft.com/office/powerpoint/2010/main" val="3277572928"/>
      </p:ext>
    </p:extLst>
  </p:cSld>
  <p:clrMapOvr>
    <a:masterClrMapping/>
  </p:clrMapOvr>
  <p:transition spd="slow" advClick="0" advTm="0">
    <p:comb/>
  </p:transition>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AD70B870-5E65-2706-9B61-38DDF206C2BD}"/>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3EBCBC62-BE11-1981-8E37-8965686308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314CDF9-29FD-35DD-840A-76463A40D893}"/>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用好营销福利工具，停留互动都能涨</a:t>
            </a:r>
            <a:endParaRPr lang="zh-CN" altLang="en-US"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EBCF3D3E-CD15-66F5-BAA6-DAC8FFA3061D}"/>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68</a:t>
            </a:fld>
            <a:endParaRPr lang="zh-CN" altLang="en-US" sz="1000">
              <a:solidFill>
                <a:schemeClr val="tx1"/>
              </a:solidFill>
            </a:endParaRPr>
          </a:p>
        </p:txBody>
      </p:sp>
      <p:grpSp>
        <p:nvGrpSpPr>
          <p:cNvPr id="2" name="组合 1">
            <a:extLst>
              <a:ext uri="{FF2B5EF4-FFF2-40B4-BE49-F238E27FC236}">
                <a16:creationId xmlns:a16="http://schemas.microsoft.com/office/drawing/2014/main" id="{7C096654-4BA3-B53C-2EA4-A6B34BBF2C89}"/>
              </a:ext>
            </a:extLst>
          </p:cNvPr>
          <p:cNvGrpSpPr/>
          <p:nvPr/>
        </p:nvGrpSpPr>
        <p:grpSpPr>
          <a:xfrm>
            <a:off x="1671166" y="1787408"/>
            <a:ext cx="8849667" cy="4088253"/>
            <a:chOff x="1671165" y="2136416"/>
            <a:chExt cx="8849667" cy="4088253"/>
          </a:xfrm>
        </p:grpSpPr>
        <p:grpSp>
          <p:nvGrpSpPr>
            <p:cNvPr id="8" name="组合 7">
              <a:extLst>
                <a:ext uri="{FF2B5EF4-FFF2-40B4-BE49-F238E27FC236}">
                  <a16:creationId xmlns:a16="http://schemas.microsoft.com/office/drawing/2014/main" id="{05930320-DE47-383F-334C-6EC231D427FC}"/>
                </a:ext>
              </a:extLst>
            </p:cNvPr>
            <p:cNvGrpSpPr/>
            <p:nvPr/>
          </p:nvGrpSpPr>
          <p:grpSpPr>
            <a:xfrm>
              <a:off x="1671165" y="2136416"/>
              <a:ext cx="2021335" cy="4079784"/>
              <a:chOff x="1671165" y="2136416"/>
              <a:chExt cx="2021335" cy="4079784"/>
            </a:xfrm>
          </p:grpSpPr>
          <p:sp>
            <p:nvSpPr>
              <p:cNvPr id="18" name="矩形: 圆角 17">
                <a:extLst>
                  <a:ext uri="{FF2B5EF4-FFF2-40B4-BE49-F238E27FC236}">
                    <a16:creationId xmlns:a16="http://schemas.microsoft.com/office/drawing/2014/main" id="{6F80C241-3585-C242-2881-E15AB3D66746}"/>
                  </a:ext>
                </a:extLst>
              </p:cNvPr>
              <p:cNvSpPr/>
              <p:nvPr/>
            </p:nvSpPr>
            <p:spPr>
              <a:xfrm>
                <a:off x="1671165" y="2136416"/>
                <a:ext cx="2021335" cy="399176"/>
              </a:xfrm>
              <a:prstGeom prst="roundRect">
                <a:avLst>
                  <a:gd name="adj" fmla="val 50000"/>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超级福袋</a:t>
                </a:r>
                <a:r>
                  <a:rPr lang="zh-CN" altLang="en-US" sz="1400">
                    <a:solidFill>
                      <a:schemeClr val="bg1"/>
                    </a:solidFill>
                    <a:latin typeface="Arial" panose="020B0604020202020204" pitchFamily="34" charset="0"/>
                    <a:ea typeface="微软雅黑" panose="020B0503020204020204" pitchFamily="34" charset="-122"/>
                  </a:rPr>
                  <a:t>拉停留</a:t>
                </a:r>
              </a:p>
            </p:txBody>
          </p:sp>
          <p:pic>
            <p:nvPicPr>
              <p:cNvPr id="19" name="图片 18">
                <a:extLst>
                  <a:ext uri="{FF2B5EF4-FFF2-40B4-BE49-F238E27FC236}">
                    <a16:creationId xmlns:a16="http://schemas.microsoft.com/office/drawing/2014/main" id="{67DF4E65-7EAC-214A-2FB6-32D32725404B}"/>
                  </a:ext>
                </a:extLst>
              </p:cNvPr>
              <p:cNvPicPr>
                <a:picLocks noChangeAspect="1"/>
              </p:cNvPicPr>
              <p:nvPr/>
            </p:nvPicPr>
            <p:blipFill>
              <a:blip r:embed="rId5"/>
              <a:stretch>
                <a:fillRect/>
              </a:stretch>
            </p:blipFill>
            <p:spPr>
              <a:xfrm>
                <a:off x="1919793" y="3104540"/>
                <a:ext cx="1524078" cy="3111660"/>
              </a:xfrm>
              <a:prstGeom prst="roundRect">
                <a:avLst>
                  <a:gd name="adj" fmla="val 7965"/>
                </a:avLst>
              </a:prstGeom>
            </p:spPr>
          </p:pic>
          <p:sp>
            <p:nvSpPr>
              <p:cNvPr id="20" name="文本框 19">
                <a:extLst>
                  <a:ext uri="{FF2B5EF4-FFF2-40B4-BE49-F238E27FC236}">
                    <a16:creationId xmlns:a16="http://schemas.microsoft.com/office/drawing/2014/main" id="{B7466C0E-F06E-DE28-2A43-85FFD7416E8A}"/>
                  </a:ext>
                </a:extLst>
              </p:cNvPr>
              <p:cNvSpPr txBox="1"/>
              <p:nvPr/>
            </p:nvSpPr>
            <p:spPr>
              <a:xfrm>
                <a:off x="1919793" y="2704135"/>
                <a:ext cx="1524078" cy="276999"/>
              </a:xfrm>
              <a:prstGeom prst="rect">
                <a:avLst/>
              </a:prstGeom>
              <a:noFill/>
            </p:spPr>
            <p:txBody>
              <a:bodyPr wrap="square">
                <a:spAutoFit/>
              </a:bodyPr>
              <a:lstStyle/>
              <a:p>
                <a:pPr algn="ctr"/>
                <a:r>
                  <a:rPr lang="zh-CN" altLang="en-US" sz="1200" b="1"/>
                  <a:t>抽实物奖品</a:t>
                </a:r>
              </a:p>
            </p:txBody>
          </p:sp>
        </p:grpSp>
        <p:grpSp>
          <p:nvGrpSpPr>
            <p:cNvPr id="10" name="组合 9">
              <a:extLst>
                <a:ext uri="{FF2B5EF4-FFF2-40B4-BE49-F238E27FC236}">
                  <a16:creationId xmlns:a16="http://schemas.microsoft.com/office/drawing/2014/main" id="{47BF5B96-D5A1-1070-0A5E-38565E65F7AA}"/>
                </a:ext>
              </a:extLst>
            </p:cNvPr>
            <p:cNvGrpSpPr/>
            <p:nvPr/>
          </p:nvGrpSpPr>
          <p:grpSpPr>
            <a:xfrm>
              <a:off x="5085331" y="2136416"/>
              <a:ext cx="2021335" cy="844718"/>
              <a:chOff x="1671165" y="2136416"/>
              <a:chExt cx="2021335" cy="844718"/>
            </a:xfrm>
          </p:grpSpPr>
          <p:sp>
            <p:nvSpPr>
              <p:cNvPr id="16" name="矩形: 圆角 15">
                <a:extLst>
                  <a:ext uri="{FF2B5EF4-FFF2-40B4-BE49-F238E27FC236}">
                    <a16:creationId xmlns:a16="http://schemas.microsoft.com/office/drawing/2014/main" id="{E07F7DC5-B113-9A35-E526-E5E70EB10E84}"/>
                  </a:ext>
                </a:extLst>
              </p:cNvPr>
              <p:cNvSpPr/>
              <p:nvPr/>
            </p:nvSpPr>
            <p:spPr>
              <a:xfrm>
                <a:off x="1671165" y="2136416"/>
                <a:ext cx="2021335" cy="399176"/>
              </a:xfrm>
              <a:prstGeom prst="roundRect">
                <a:avLst>
                  <a:gd name="adj" fmla="val 50000"/>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入会</a:t>
                </a:r>
                <a:r>
                  <a:rPr lang="zh-CN" altLang="en-US" sz="1400">
                    <a:solidFill>
                      <a:schemeClr val="bg1"/>
                    </a:solidFill>
                    <a:latin typeface="Arial" panose="020B0604020202020204" pitchFamily="34" charset="0"/>
                    <a:ea typeface="微软雅黑" panose="020B0503020204020204" pitchFamily="34" charset="-122"/>
                  </a:rPr>
                  <a:t>引导互动</a:t>
                </a:r>
              </a:p>
            </p:txBody>
          </p:sp>
          <p:sp>
            <p:nvSpPr>
              <p:cNvPr id="17" name="文本框 16">
                <a:extLst>
                  <a:ext uri="{FF2B5EF4-FFF2-40B4-BE49-F238E27FC236}">
                    <a16:creationId xmlns:a16="http://schemas.microsoft.com/office/drawing/2014/main" id="{2B253CBD-AA71-A911-9970-626D58E2811C}"/>
                  </a:ext>
                </a:extLst>
              </p:cNvPr>
              <p:cNvSpPr txBox="1"/>
              <p:nvPr/>
            </p:nvSpPr>
            <p:spPr>
              <a:xfrm>
                <a:off x="1919793" y="2704135"/>
                <a:ext cx="1524078" cy="276999"/>
              </a:xfrm>
              <a:prstGeom prst="rect">
                <a:avLst/>
              </a:prstGeom>
              <a:noFill/>
            </p:spPr>
            <p:txBody>
              <a:bodyPr wrap="square">
                <a:spAutoFit/>
              </a:bodyPr>
              <a:lstStyle/>
              <a:p>
                <a:pPr algn="ctr"/>
                <a:r>
                  <a:rPr lang="zh-CN" altLang="en-US" sz="1200" b="1"/>
                  <a:t>入会下单立减</a:t>
                </a:r>
                <a:r>
                  <a:rPr lang="en-US" altLang="zh-CN" sz="1200" b="1"/>
                  <a:t>80</a:t>
                </a:r>
                <a:endParaRPr lang="zh-CN" altLang="en-US" sz="1200" b="1"/>
              </a:p>
            </p:txBody>
          </p:sp>
        </p:grpSp>
        <p:grpSp>
          <p:nvGrpSpPr>
            <p:cNvPr id="11" name="组合 10">
              <a:extLst>
                <a:ext uri="{FF2B5EF4-FFF2-40B4-BE49-F238E27FC236}">
                  <a16:creationId xmlns:a16="http://schemas.microsoft.com/office/drawing/2014/main" id="{9F2B602A-71F8-DE1F-0977-2C603C0B7828}"/>
                </a:ext>
              </a:extLst>
            </p:cNvPr>
            <p:cNvGrpSpPr/>
            <p:nvPr/>
          </p:nvGrpSpPr>
          <p:grpSpPr>
            <a:xfrm>
              <a:off x="8499497" y="2136416"/>
              <a:ext cx="2021335" cy="844718"/>
              <a:chOff x="1671165" y="2136416"/>
              <a:chExt cx="2021335" cy="844718"/>
            </a:xfrm>
          </p:grpSpPr>
          <p:sp>
            <p:nvSpPr>
              <p:cNvPr id="14" name="矩形: 圆角 13">
                <a:extLst>
                  <a:ext uri="{FF2B5EF4-FFF2-40B4-BE49-F238E27FC236}">
                    <a16:creationId xmlns:a16="http://schemas.microsoft.com/office/drawing/2014/main" id="{2EE8C629-FD50-8B16-AF45-9474B93D3C4A}"/>
                  </a:ext>
                </a:extLst>
              </p:cNvPr>
              <p:cNvSpPr/>
              <p:nvPr/>
            </p:nvSpPr>
            <p:spPr>
              <a:xfrm>
                <a:off x="1671165" y="2136416"/>
                <a:ext cx="2021335" cy="399176"/>
              </a:xfrm>
              <a:prstGeom prst="roundRect">
                <a:avLst>
                  <a:gd name="adj" fmla="val 50000"/>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Arial" panose="020B0604020202020204" pitchFamily="34" charset="0"/>
                    <a:ea typeface="微软雅黑" panose="020B0503020204020204" pitchFamily="34" charset="-122"/>
                  </a:rPr>
                  <a:t>领券</a:t>
                </a:r>
                <a:r>
                  <a:rPr lang="zh-CN" altLang="en-US" sz="1400">
                    <a:solidFill>
                      <a:schemeClr val="bg1"/>
                    </a:solidFill>
                    <a:latin typeface="Arial" panose="020B0604020202020204" pitchFamily="34" charset="0"/>
                    <a:ea typeface="微软雅黑" panose="020B0503020204020204" pitchFamily="34" charset="-122"/>
                  </a:rPr>
                  <a:t>再下单</a:t>
                </a:r>
              </a:p>
            </p:txBody>
          </p:sp>
          <p:sp>
            <p:nvSpPr>
              <p:cNvPr id="15" name="文本框 14">
                <a:extLst>
                  <a:ext uri="{FF2B5EF4-FFF2-40B4-BE49-F238E27FC236}">
                    <a16:creationId xmlns:a16="http://schemas.microsoft.com/office/drawing/2014/main" id="{BAC2C53B-F8F7-2675-1B71-8F0927C063B1}"/>
                  </a:ext>
                </a:extLst>
              </p:cNvPr>
              <p:cNvSpPr txBox="1"/>
              <p:nvPr/>
            </p:nvSpPr>
            <p:spPr>
              <a:xfrm>
                <a:off x="1919793" y="2704135"/>
                <a:ext cx="1524078" cy="276999"/>
              </a:xfrm>
              <a:prstGeom prst="rect">
                <a:avLst/>
              </a:prstGeom>
              <a:noFill/>
            </p:spPr>
            <p:txBody>
              <a:bodyPr wrap="square">
                <a:spAutoFit/>
              </a:bodyPr>
              <a:lstStyle/>
              <a:p>
                <a:pPr algn="ctr"/>
                <a:r>
                  <a:rPr lang="zh-CN" altLang="en-US" sz="1200" b="1"/>
                  <a:t>领券下单更优惠</a:t>
                </a:r>
              </a:p>
            </p:txBody>
          </p:sp>
        </p:grpSp>
        <p:pic>
          <p:nvPicPr>
            <p:cNvPr id="12" name="图片 11">
              <a:extLst>
                <a:ext uri="{FF2B5EF4-FFF2-40B4-BE49-F238E27FC236}">
                  <a16:creationId xmlns:a16="http://schemas.microsoft.com/office/drawing/2014/main" id="{4142DBB6-79F5-9E69-91F2-3603B98A8E32}"/>
                </a:ext>
              </a:extLst>
            </p:cNvPr>
            <p:cNvPicPr>
              <a:picLocks noChangeAspect="1"/>
            </p:cNvPicPr>
            <p:nvPr/>
          </p:nvPicPr>
          <p:blipFill>
            <a:blip r:embed="rId6"/>
            <a:stretch>
              <a:fillRect/>
            </a:stretch>
          </p:blipFill>
          <p:spPr>
            <a:xfrm>
              <a:off x="5257753" y="3104540"/>
              <a:ext cx="1676487" cy="3120129"/>
            </a:xfrm>
            <a:prstGeom prst="roundRect">
              <a:avLst>
                <a:gd name="adj" fmla="val 6674"/>
              </a:avLst>
            </a:prstGeom>
          </p:spPr>
        </p:pic>
        <p:pic>
          <p:nvPicPr>
            <p:cNvPr id="13" name="图片 12">
              <a:extLst>
                <a:ext uri="{FF2B5EF4-FFF2-40B4-BE49-F238E27FC236}">
                  <a16:creationId xmlns:a16="http://schemas.microsoft.com/office/drawing/2014/main" id="{A28A01DB-5E4D-2907-3C86-503AFF0A3667}"/>
                </a:ext>
              </a:extLst>
            </p:cNvPr>
            <p:cNvPicPr>
              <a:picLocks noChangeAspect="1"/>
            </p:cNvPicPr>
            <p:nvPr/>
          </p:nvPicPr>
          <p:blipFill>
            <a:blip r:embed="rId7"/>
            <a:stretch>
              <a:fillRect/>
            </a:stretch>
          </p:blipFill>
          <p:spPr>
            <a:xfrm>
              <a:off x="8775499" y="3104540"/>
              <a:ext cx="1469329" cy="3120129"/>
            </a:xfrm>
            <a:prstGeom prst="roundRect">
              <a:avLst>
                <a:gd name="adj" fmla="val 6691"/>
              </a:avLst>
            </a:prstGeom>
          </p:spPr>
        </p:pic>
      </p:grpSp>
    </p:spTree>
    <p:extLst>
      <p:ext uri="{BB962C8B-B14F-4D97-AF65-F5344CB8AC3E}">
        <p14:creationId xmlns:p14="http://schemas.microsoft.com/office/powerpoint/2010/main" val="3617335519"/>
      </p:ext>
    </p:extLst>
  </p:cSld>
  <p:clrMapOvr>
    <a:masterClrMapping/>
  </p:clrMapOvr>
  <p:transition spd="slow" advClick="0" advTm="0">
    <p:comb/>
  </p:transition>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10120102-CD01-7CE9-3840-E96AD4061AD4}"/>
            </a:ext>
          </a:extLst>
        </p:cNvPr>
        <p:cNvGrpSpPr/>
        <p:nvPr/>
      </p:nvGrpSpPr>
      <p:grpSpPr>
        <a:xfrm>
          <a:off x="0" y="0"/>
          <a:ext cx="0" cy="0"/>
          <a:chOff x="0" y="0"/>
          <a:chExt cx="0" cy="0"/>
        </a:xfrm>
      </p:grpSpPr>
      <p:grpSp>
        <p:nvGrpSpPr>
          <p:cNvPr id="11" name="组合 10">
            <a:extLst>
              <a:ext uri="{FF2B5EF4-FFF2-40B4-BE49-F238E27FC236}">
                <a16:creationId xmlns:a16="http://schemas.microsoft.com/office/drawing/2014/main" id="{8023FAF9-5347-F7CA-5528-FF331EAE9D6E}"/>
              </a:ext>
            </a:extLst>
          </p:cNvPr>
          <p:cNvGrpSpPr/>
          <p:nvPr/>
        </p:nvGrpSpPr>
        <p:grpSpPr>
          <a:xfrm rot="16200000">
            <a:off x="11117278" y="196713"/>
            <a:ext cx="221331" cy="594613"/>
            <a:chOff x="9046097" y="2240416"/>
            <a:chExt cx="526206" cy="1413669"/>
          </a:xfrm>
          <a:solidFill>
            <a:schemeClr val="bg1"/>
          </a:solidFill>
        </p:grpSpPr>
        <p:sp>
          <p:nvSpPr>
            <p:cNvPr id="12" name="等腰三角形 11">
              <a:extLst>
                <a:ext uri="{FF2B5EF4-FFF2-40B4-BE49-F238E27FC236}">
                  <a16:creationId xmlns:a16="http://schemas.microsoft.com/office/drawing/2014/main" id="{B75D9447-5BF1-8177-5053-5715737D03DC}"/>
                </a:ext>
              </a:extLst>
            </p:cNvPr>
            <p:cNvSpPr/>
            <p:nvPr/>
          </p:nvSpPr>
          <p:spPr>
            <a:xfrm>
              <a:off x="9046097" y="2240416"/>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3" name="等腰三角形 12">
              <a:extLst>
                <a:ext uri="{FF2B5EF4-FFF2-40B4-BE49-F238E27FC236}">
                  <a16:creationId xmlns:a16="http://schemas.microsoft.com/office/drawing/2014/main" id="{B670F4CA-EF14-C48C-60B1-D2C933349403}"/>
                </a:ext>
              </a:extLst>
            </p:cNvPr>
            <p:cNvSpPr/>
            <p:nvPr/>
          </p:nvSpPr>
          <p:spPr>
            <a:xfrm>
              <a:off x="9046097" y="2720438"/>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4" name="等腰三角形 13">
              <a:extLst>
                <a:ext uri="{FF2B5EF4-FFF2-40B4-BE49-F238E27FC236}">
                  <a16:creationId xmlns:a16="http://schemas.microsoft.com/office/drawing/2014/main" id="{DFD06A15-75FB-C0EF-2602-D195B81A046A}"/>
                </a:ext>
              </a:extLst>
            </p:cNvPr>
            <p:cNvSpPr/>
            <p:nvPr/>
          </p:nvSpPr>
          <p:spPr>
            <a:xfrm>
              <a:off x="9046097" y="3200459"/>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grpSp>
        <p:nvGrpSpPr>
          <p:cNvPr id="23" name="组合 22">
            <a:extLst>
              <a:ext uri="{FF2B5EF4-FFF2-40B4-BE49-F238E27FC236}">
                <a16:creationId xmlns:a16="http://schemas.microsoft.com/office/drawing/2014/main" id="{66D8EF6A-7DF9-69FA-2E53-8354573BFFD9}"/>
              </a:ext>
            </a:extLst>
          </p:cNvPr>
          <p:cNvGrpSpPr/>
          <p:nvPr/>
        </p:nvGrpSpPr>
        <p:grpSpPr>
          <a:xfrm>
            <a:off x="1274075" y="2548976"/>
            <a:ext cx="4379901" cy="1760048"/>
            <a:chOff x="5917096" y="1424426"/>
            <a:chExt cx="4379901" cy="1760048"/>
          </a:xfrm>
        </p:grpSpPr>
        <p:grpSp>
          <p:nvGrpSpPr>
            <p:cNvPr id="2" name="组合 1">
              <a:extLst>
                <a:ext uri="{FF2B5EF4-FFF2-40B4-BE49-F238E27FC236}">
                  <a16:creationId xmlns:a16="http://schemas.microsoft.com/office/drawing/2014/main" id="{84E73901-596E-2F28-BA70-C8943A3BCA61}"/>
                </a:ext>
              </a:extLst>
            </p:cNvPr>
            <p:cNvGrpSpPr/>
            <p:nvPr/>
          </p:nvGrpSpPr>
          <p:grpSpPr>
            <a:xfrm>
              <a:off x="5917096" y="2306365"/>
              <a:ext cx="4379901" cy="878109"/>
              <a:chOff x="666750" y="1148876"/>
              <a:chExt cx="4379901" cy="878109"/>
            </a:xfrm>
          </p:grpSpPr>
          <p:sp>
            <p:nvSpPr>
              <p:cNvPr id="7" name="PA-îşḻïďè">
                <a:extLst>
                  <a:ext uri="{FF2B5EF4-FFF2-40B4-BE49-F238E27FC236}">
                    <a16:creationId xmlns:a16="http://schemas.microsoft.com/office/drawing/2014/main" id="{A39B1E52-50D4-3A44-D78D-37B52D874F46}"/>
                  </a:ext>
                </a:extLst>
              </p:cNvPr>
              <p:cNvSpPr txBox="1"/>
              <p:nvPr>
                <p:custDataLst>
                  <p:tags r:id="rId1"/>
                </p:custDataLst>
              </p:nvPr>
            </p:nvSpPr>
            <p:spPr>
              <a:xfrm>
                <a:off x="919156" y="1503765"/>
                <a:ext cx="4127495" cy="523220"/>
              </a:xfrm>
              <a:prstGeom prst="rect">
                <a:avLst/>
              </a:prstGeom>
              <a:noFill/>
            </p:spPr>
            <p:txBody>
              <a:bodyPr wrap="square" rtlCol="0">
                <a:spAutoFit/>
              </a:bodyPr>
              <a:lstStyle/>
              <a:p>
                <a:r>
                  <a:rPr lang="zh-CN" altLang="en-US" sz="2800" b="1">
                    <a:solidFill>
                      <a:schemeClr val="bg1"/>
                    </a:solidFill>
                    <a:latin typeface="Arial" panose="020B0604020202020204" pitchFamily="34" charset="0"/>
                    <a:ea typeface="微软雅黑" panose="020B0503020204020204" pitchFamily="34" charset="-122"/>
                  </a:rPr>
                  <a:t>直播团队目标拆解</a:t>
                </a:r>
                <a:endParaRPr lang="zh-CN" altLang="en-US" sz="2800" b="1" dirty="0">
                  <a:solidFill>
                    <a:schemeClr val="bg1"/>
                  </a:solidFill>
                  <a:latin typeface="Arial" panose="020B0604020202020204" pitchFamily="34" charset="0"/>
                  <a:ea typeface="微软雅黑" panose="020B0503020204020204" pitchFamily="34" charset="-122"/>
                </a:endParaRPr>
              </a:p>
            </p:txBody>
          </p:sp>
          <p:sp>
            <p:nvSpPr>
              <p:cNvPr id="9" name="îsļïḓé">
                <a:extLst>
                  <a:ext uri="{FF2B5EF4-FFF2-40B4-BE49-F238E27FC236}">
                    <a16:creationId xmlns:a16="http://schemas.microsoft.com/office/drawing/2014/main" id="{E2F91DE5-3C1D-5EEE-2BC9-1633ECFB8297}"/>
                  </a:ext>
                </a:extLst>
              </p:cNvPr>
              <p:cNvSpPr/>
              <p:nvPr/>
            </p:nvSpPr>
            <p:spPr>
              <a:xfrm>
                <a:off x="666750" y="1165274"/>
                <a:ext cx="113667" cy="796920"/>
              </a:xfrm>
              <a:prstGeom prst="roundRect">
                <a:avLst>
                  <a:gd name="adj" fmla="val 37700"/>
                </a:avLst>
              </a:prstGeom>
              <a:solidFill>
                <a:schemeClr val="bg1"/>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p>
                <a:pPr algn="ctr" defTabSz="914354"/>
                <a:endParaRPr lang="zh-CN" altLang="en-US" sz="2000" b="1" dirty="0">
                  <a:solidFill>
                    <a:schemeClr val="bg1"/>
                  </a:solidFill>
                </a:endParaRPr>
              </a:p>
            </p:txBody>
          </p:sp>
          <p:sp>
            <p:nvSpPr>
              <p:cNvPr id="10" name="îşḻïďè">
                <a:extLst>
                  <a:ext uri="{FF2B5EF4-FFF2-40B4-BE49-F238E27FC236}">
                    <a16:creationId xmlns:a16="http://schemas.microsoft.com/office/drawing/2014/main" id="{91FDFD39-39F8-B3E0-340D-E18044218486}"/>
                  </a:ext>
                </a:extLst>
              </p:cNvPr>
              <p:cNvSpPr txBox="1"/>
              <p:nvPr/>
            </p:nvSpPr>
            <p:spPr>
              <a:xfrm>
                <a:off x="919156" y="1148876"/>
                <a:ext cx="1492909" cy="400110"/>
              </a:xfrm>
              <a:prstGeom prst="rect">
                <a:avLst/>
              </a:prstGeom>
              <a:noFill/>
            </p:spPr>
            <p:txBody>
              <a:bodyPr wrap="none" rtlCol="0">
                <a:spAutoFit/>
              </a:bodyPr>
              <a:lstStyle/>
              <a:p>
                <a:r>
                  <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rPr>
                  <a:t>PART ONE</a:t>
                </a:r>
              </a:p>
            </p:txBody>
          </p:sp>
        </p:grpSp>
        <p:sp>
          <p:nvSpPr>
            <p:cNvPr id="15" name="文本框 14">
              <a:extLst>
                <a:ext uri="{FF2B5EF4-FFF2-40B4-BE49-F238E27FC236}">
                  <a16:creationId xmlns:a16="http://schemas.microsoft.com/office/drawing/2014/main" id="{7DCDF8A2-5D0F-C331-763C-2C7EB73B9EDD}"/>
                </a:ext>
              </a:extLst>
            </p:cNvPr>
            <p:cNvSpPr txBox="1"/>
            <p:nvPr/>
          </p:nvSpPr>
          <p:spPr>
            <a:xfrm>
              <a:off x="5917096" y="1424426"/>
              <a:ext cx="1023516" cy="614429"/>
            </a:xfrm>
            <a:prstGeom prst="rect">
              <a:avLst/>
            </a:prstGeom>
            <a:noFill/>
            <a:ln w="117475">
              <a:noFill/>
            </a:ln>
          </p:spPr>
          <p:txBody>
            <a:bodyPr wrap="none" rtlCol="0">
              <a:prstTxWarp prst="textPlain">
                <a:avLst/>
              </a:prstTxWarp>
              <a:spAutoFit/>
            </a:bodyPr>
            <a:lstStyle/>
            <a:p>
              <a:r>
                <a:rPr lang="en-US" altLang="zh-CN" b="1" spc="100">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zh-CN" altLang="en-US" b="1" spc="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1674178152"/>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3CB43311-62A0-A162-A026-B5FB3C73CB4B}"/>
            </a:ext>
          </a:extLst>
        </p:cNvPr>
        <p:cNvGrpSpPr/>
        <p:nvPr/>
      </p:nvGrpSpPr>
      <p:grpSpPr>
        <a:xfrm>
          <a:off x="0" y="0"/>
          <a:ext cx="0" cy="0"/>
          <a:chOff x="0" y="0"/>
          <a:chExt cx="0" cy="0"/>
        </a:xfrm>
      </p:grpSpPr>
      <p:sp>
        <p:nvSpPr>
          <p:cNvPr id="24" name="矩形: 圆角 23">
            <a:extLst>
              <a:ext uri="{FF2B5EF4-FFF2-40B4-BE49-F238E27FC236}">
                <a16:creationId xmlns:a16="http://schemas.microsoft.com/office/drawing/2014/main" id="{C9E06D7F-C48D-2038-864F-DF8B093A06F5}"/>
              </a:ext>
            </a:extLst>
          </p:cNvPr>
          <p:cNvSpPr/>
          <p:nvPr/>
        </p:nvSpPr>
        <p:spPr>
          <a:xfrm>
            <a:off x="541618" y="1641883"/>
            <a:ext cx="11352562" cy="3516450"/>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pic>
        <p:nvPicPr>
          <p:cNvPr id="5" name="图片 4">
            <a:extLst>
              <a:ext uri="{FF2B5EF4-FFF2-40B4-BE49-F238E27FC236}">
                <a16:creationId xmlns:a16="http://schemas.microsoft.com/office/drawing/2014/main" id="{797041E9-9EF0-7002-DA7F-6FDBF51A74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76DC09D4-0905-39E5-82DF-5AD8A3966B27}"/>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cs typeface="Arial" panose="020B0604020202020204" pitchFamily="34" charset="0"/>
              </a:rPr>
              <a:t>好执行才能带来好结果</a:t>
            </a:r>
            <a:endParaRPr lang="en-US" altLang="zh-CN" sz="2800" b="1" dirty="0">
              <a:latin typeface="Arial" panose="020B0604020202020204" pitchFamily="34" charset="0"/>
              <a:ea typeface="微软雅黑" panose="020B0503020204020204" pitchFamily="34" charset="-122"/>
              <a:cs typeface="Arial" panose="020B0604020202020204" pitchFamily="34" charset="0"/>
            </a:endParaRPr>
          </a:p>
        </p:txBody>
      </p:sp>
      <p:sp>
        <p:nvSpPr>
          <p:cNvPr id="4" name="灯片编号占位符 3">
            <a:extLst>
              <a:ext uri="{FF2B5EF4-FFF2-40B4-BE49-F238E27FC236}">
                <a16:creationId xmlns:a16="http://schemas.microsoft.com/office/drawing/2014/main" id="{36367401-10F4-D28E-1837-54B4FA71F6D1}"/>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70</a:t>
            </a:fld>
            <a:endParaRPr lang="zh-CN" altLang="en-US" sz="1000">
              <a:solidFill>
                <a:schemeClr val="tx1"/>
              </a:solidFill>
            </a:endParaRPr>
          </a:p>
        </p:txBody>
      </p:sp>
      <p:grpSp>
        <p:nvGrpSpPr>
          <p:cNvPr id="19" name="组合 18">
            <a:extLst>
              <a:ext uri="{FF2B5EF4-FFF2-40B4-BE49-F238E27FC236}">
                <a16:creationId xmlns:a16="http://schemas.microsoft.com/office/drawing/2014/main" id="{FCD3B9CC-CC55-B329-0940-8F118ECF0DAE}"/>
              </a:ext>
            </a:extLst>
          </p:cNvPr>
          <p:cNvGrpSpPr/>
          <p:nvPr/>
        </p:nvGrpSpPr>
        <p:grpSpPr>
          <a:xfrm>
            <a:off x="676492" y="2443054"/>
            <a:ext cx="10839015" cy="1507713"/>
            <a:chOff x="788757" y="1786919"/>
            <a:chExt cx="10839015" cy="1507713"/>
          </a:xfrm>
        </p:grpSpPr>
        <p:sp>
          <p:nvSpPr>
            <p:cNvPr id="27" name="文本框 26">
              <a:extLst>
                <a:ext uri="{FF2B5EF4-FFF2-40B4-BE49-F238E27FC236}">
                  <a16:creationId xmlns:a16="http://schemas.microsoft.com/office/drawing/2014/main" id="{EB50E3BD-17C1-8EE7-2316-BB73D5546C72}"/>
                </a:ext>
              </a:extLst>
            </p:cNvPr>
            <p:cNvSpPr txBox="1"/>
            <p:nvPr/>
          </p:nvSpPr>
          <p:spPr>
            <a:xfrm>
              <a:off x="7797487" y="2238723"/>
              <a:ext cx="3727763" cy="402291"/>
            </a:xfrm>
            <a:prstGeom prst="rect">
              <a:avLst/>
            </a:prstGeom>
            <a:noFill/>
          </p:spPr>
          <p:txBody>
            <a:bodyPr wrap="square" lIns="90000" tIns="46800" rIns="90000" bIns="46800" rtlCol="0" anchor="ctr" anchorCtr="0">
              <a:spAutoFit/>
            </a:bodyPr>
            <a:lstStyle/>
            <a:p>
              <a:pPr marL="342900" indent="-342900">
                <a:buFont typeface="Arial" panose="020B0604020202020204" pitchFamily="34" charset="0"/>
                <a:buChar char="•"/>
              </a:pPr>
              <a:r>
                <a:rPr lang="zh-CN" altLang="en-US" sz="2000" b="1">
                  <a:latin typeface="Arial" panose="020B0604020202020204" pitchFamily="34" charset="0"/>
                  <a:ea typeface="微软雅黑" panose="020B0503020204020204" pitchFamily="34" charset="-122"/>
                </a:rPr>
                <a:t>目标拆解，有效激励</a:t>
              </a:r>
              <a:endParaRPr lang="zh-CN" altLang="en-US" sz="2000" b="1" dirty="0">
                <a:latin typeface="Arial" panose="020B0604020202020204" pitchFamily="34" charset="0"/>
                <a:ea typeface="微软雅黑" panose="020B0503020204020204" pitchFamily="34" charset="-122"/>
              </a:endParaRPr>
            </a:p>
          </p:txBody>
        </p:sp>
        <p:grpSp>
          <p:nvGrpSpPr>
            <p:cNvPr id="8" name="组合 7">
              <a:extLst>
                <a:ext uri="{FF2B5EF4-FFF2-40B4-BE49-F238E27FC236}">
                  <a16:creationId xmlns:a16="http://schemas.microsoft.com/office/drawing/2014/main" id="{8B1A6944-73F8-535B-C553-FE60003E34D9}"/>
                </a:ext>
              </a:extLst>
            </p:cNvPr>
            <p:cNvGrpSpPr/>
            <p:nvPr/>
          </p:nvGrpSpPr>
          <p:grpSpPr>
            <a:xfrm>
              <a:off x="788757" y="1786919"/>
              <a:ext cx="4865167" cy="1507713"/>
              <a:chOff x="788757" y="1786919"/>
              <a:chExt cx="4865167" cy="1507713"/>
            </a:xfrm>
          </p:grpSpPr>
          <p:sp>
            <p:nvSpPr>
              <p:cNvPr id="17" name="椭圆 16">
                <a:extLst>
                  <a:ext uri="{FF2B5EF4-FFF2-40B4-BE49-F238E27FC236}">
                    <a16:creationId xmlns:a16="http://schemas.microsoft.com/office/drawing/2014/main" id="{66ABFDD4-0689-A63E-4208-1519428D858C}"/>
                  </a:ext>
                </a:extLst>
              </p:cNvPr>
              <p:cNvSpPr/>
              <p:nvPr/>
            </p:nvSpPr>
            <p:spPr>
              <a:xfrm>
                <a:off x="894813" y="1970345"/>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8" name="文本框 17">
                <a:extLst>
                  <a:ext uri="{FF2B5EF4-FFF2-40B4-BE49-F238E27FC236}">
                    <a16:creationId xmlns:a16="http://schemas.microsoft.com/office/drawing/2014/main" id="{BDCA8AF0-D127-8B26-F0AD-9CCCA2312D32}"/>
                  </a:ext>
                </a:extLst>
              </p:cNvPr>
              <p:cNvSpPr txBox="1"/>
              <p:nvPr/>
            </p:nvSpPr>
            <p:spPr>
              <a:xfrm>
                <a:off x="1796523" y="2199738"/>
                <a:ext cx="3727763" cy="402291"/>
              </a:xfrm>
              <a:prstGeom prst="rect">
                <a:avLst/>
              </a:prstGeom>
              <a:noFill/>
            </p:spPr>
            <p:txBody>
              <a:bodyPr wrap="square" lIns="90000" tIns="46800" rIns="90000" bIns="46800" rtlCol="0" anchor="ctr" anchorCtr="0">
                <a:spAutoFit/>
              </a:bodyPr>
              <a:lstStyle/>
              <a:p>
                <a:pPr marL="342900" indent="-342900">
                  <a:buFont typeface="Arial" panose="020B0604020202020204" pitchFamily="34" charset="0"/>
                  <a:buChar char="•"/>
                </a:pPr>
                <a:r>
                  <a:rPr lang="zh-CN" altLang="en-US" sz="2000" b="1">
                    <a:latin typeface="Arial" panose="020B0604020202020204" pitchFamily="34" charset="0"/>
                    <a:ea typeface="微软雅黑" panose="020B0503020204020204" pitchFamily="34" charset="-122"/>
                  </a:rPr>
                  <a:t>岗位分工，明确动作</a:t>
                </a:r>
                <a:endParaRPr lang="en-US" altLang="zh-CN" sz="2000" b="1" dirty="0">
                  <a:latin typeface="Arial" panose="020B0604020202020204" pitchFamily="34" charset="0"/>
                  <a:ea typeface="微软雅黑" panose="020B0503020204020204" pitchFamily="34" charset="-122"/>
                </a:endParaRPr>
              </a:p>
            </p:txBody>
          </p:sp>
          <p:sp>
            <p:nvSpPr>
              <p:cNvPr id="20" name="矩形: 圆角 19">
                <a:extLst>
                  <a:ext uri="{FF2B5EF4-FFF2-40B4-BE49-F238E27FC236}">
                    <a16:creationId xmlns:a16="http://schemas.microsoft.com/office/drawing/2014/main" id="{57B2B39A-DA10-F653-FAD2-0F81D5A811FE}"/>
                  </a:ext>
                </a:extLst>
              </p:cNvPr>
              <p:cNvSpPr/>
              <p:nvPr/>
            </p:nvSpPr>
            <p:spPr>
              <a:xfrm>
                <a:off x="788757"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形 20">
                <a:extLst>
                  <a:ext uri="{FF2B5EF4-FFF2-40B4-BE49-F238E27FC236}">
                    <a16:creationId xmlns:a16="http://schemas.microsoft.com/office/drawing/2014/main" id="{A53BEF42-DEC0-13DD-CD6A-EF759C1D461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1223" y="2101866"/>
                <a:ext cx="502829" cy="502829"/>
              </a:xfrm>
              <a:prstGeom prst="rect">
                <a:avLst/>
              </a:prstGeom>
            </p:spPr>
          </p:pic>
        </p:grpSp>
        <p:grpSp>
          <p:nvGrpSpPr>
            <p:cNvPr id="10" name="组合 9">
              <a:extLst>
                <a:ext uri="{FF2B5EF4-FFF2-40B4-BE49-F238E27FC236}">
                  <a16:creationId xmlns:a16="http://schemas.microsoft.com/office/drawing/2014/main" id="{A4AD3530-6459-7D35-D6CA-693390C73051}"/>
                </a:ext>
              </a:extLst>
            </p:cNvPr>
            <p:cNvGrpSpPr/>
            <p:nvPr/>
          </p:nvGrpSpPr>
          <p:grpSpPr>
            <a:xfrm>
              <a:off x="6762605" y="1786919"/>
              <a:ext cx="4865167" cy="1507713"/>
              <a:chOff x="6762605" y="1786919"/>
              <a:chExt cx="4865167" cy="1507713"/>
            </a:xfrm>
          </p:grpSpPr>
          <p:sp>
            <p:nvSpPr>
              <p:cNvPr id="11" name="椭圆 10">
                <a:extLst>
                  <a:ext uri="{FF2B5EF4-FFF2-40B4-BE49-F238E27FC236}">
                    <a16:creationId xmlns:a16="http://schemas.microsoft.com/office/drawing/2014/main" id="{24E46730-F5B8-0CF3-1AE1-75CE9636B517}"/>
                  </a:ext>
                </a:extLst>
              </p:cNvPr>
              <p:cNvSpPr/>
              <p:nvPr/>
            </p:nvSpPr>
            <p:spPr>
              <a:xfrm>
                <a:off x="6895779" y="1969719"/>
                <a:ext cx="792000" cy="792000"/>
              </a:xfrm>
              <a:prstGeom prst="ellipse">
                <a:avLst/>
              </a:prstGeom>
              <a:solidFill>
                <a:schemeClr val="tx2"/>
              </a:solidFill>
              <a:ln w="12700" cap="rnd">
                <a:noFill/>
                <a:prstDash val="solid"/>
                <a:round/>
                <a:headEnd/>
                <a:tailEn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defTabSz="914354"/>
                <a:endParaRPr lang="zh-CN" altLang="en-US" sz="2000" b="1" dirty="0">
                  <a:solidFill>
                    <a:schemeClr val="bg1"/>
                  </a:solidFill>
                </a:endParaRPr>
              </a:p>
            </p:txBody>
          </p:sp>
          <p:sp>
            <p:nvSpPr>
              <p:cNvPr id="12" name="矩形: 圆角 11">
                <a:extLst>
                  <a:ext uri="{FF2B5EF4-FFF2-40B4-BE49-F238E27FC236}">
                    <a16:creationId xmlns:a16="http://schemas.microsoft.com/office/drawing/2014/main" id="{D4E00D6F-5A63-2FAF-DD99-B5B3B05DA02D}"/>
                  </a:ext>
                </a:extLst>
              </p:cNvPr>
              <p:cNvSpPr/>
              <p:nvPr/>
            </p:nvSpPr>
            <p:spPr>
              <a:xfrm>
                <a:off x="6762605" y="1786919"/>
                <a:ext cx="4865167" cy="1507713"/>
              </a:xfrm>
              <a:prstGeom prst="roundRect">
                <a:avLst>
                  <a:gd name="adj" fmla="val 1852"/>
                </a:avLst>
              </a:prstGeom>
              <a:noFill/>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形 12">
                <a:extLst>
                  <a:ext uri="{FF2B5EF4-FFF2-40B4-BE49-F238E27FC236}">
                    <a16:creationId xmlns:a16="http://schemas.microsoft.com/office/drawing/2014/main" id="{2108E3EA-3D53-C87B-6025-0187F8006C7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013355" y="2128091"/>
                <a:ext cx="546150" cy="546150"/>
              </a:xfrm>
              <a:prstGeom prst="rect">
                <a:avLst/>
              </a:prstGeom>
            </p:spPr>
          </p:pic>
        </p:grpSp>
      </p:grpSp>
    </p:spTree>
    <p:extLst>
      <p:ext uri="{BB962C8B-B14F-4D97-AF65-F5344CB8AC3E}">
        <p14:creationId xmlns:p14="http://schemas.microsoft.com/office/powerpoint/2010/main" val="419242331"/>
      </p:ext>
    </p:extLst>
  </p:cSld>
  <p:clrMapOvr>
    <a:masterClrMapping/>
  </p:clrMapOvr>
  <p:transition spd="slow" advClick="0" advTm="0">
    <p:comb/>
  </p:transition>
</p:sld>
</file>

<file path=ppt/slides/slide7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F04855E9-AD02-F248-470C-167FC42D50EB}"/>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DA4B472E-CDA6-E2E1-7C40-7C2202BF8E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C24D8420-0E74-6B77-5E4B-97BFF9C45E62}"/>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岗位分工，明确动作</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D93507FF-63E8-7064-71A3-69D0123499FF}"/>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71</a:t>
            </a:fld>
            <a:endParaRPr lang="zh-CN" altLang="en-US" sz="1000">
              <a:solidFill>
                <a:schemeClr val="tx1"/>
              </a:solidFill>
            </a:endParaRPr>
          </a:p>
        </p:txBody>
      </p:sp>
      <p:grpSp>
        <p:nvGrpSpPr>
          <p:cNvPr id="33" name="组合 32">
            <a:extLst>
              <a:ext uri="{FF2B5EF4-FFF2-40B4-BE49-F238E27FC236}">
                <a16:creationId xmlns:a16="http://schemas.microsoft.com/office/drawing/2014/main" id="{CDA7EDEC-5A6E-3B56-68D7-003FD9CC018D}"/>
              </a:ext>
            </a:extLst>
          </p:cNvPr>
          <p:cNvGrpSpPr/>
          <p:nvPr/>
        </p:nvGrpSpPr>
        <p:grpSpPr>
          <a:xfrm>
            <a:off x="1600092" y="2415049"/>
            <a:ext cx="8991816" cy="2212955"/>
            <a:chOff x="1600092" y="2415049"/>
            <a:chExt cx="8991816" cy="2212955"/>
          </a:xfrm>
        </p:grpSpPr>
        <p:grpSp>
          <p:nvGrpSpPr>
            <p:cNvPr id="31" name="组合 30">
              <a:extLst>
                <a:ext uri="{FF2B5EF4-FFF2-40B4-BE49-F238E27FC236}">
                  <a16:creationId xmlns:a16="http://schemas.microsoft.com/office/drawing/2014/main" id="{7D1CF642-57B2-447D-5F04-AB0907C01A28}"/>
                </a:ext>
              </a:extLst>
            </p:cNvPr>
            <p:cNvGrpSpPr/>
            <p:nvPr/>
          </p:nvGrpSpPr>
          <p:grpSpPr>
            <a:xfrm>
              <a:off x="1600092" y="2415049"/>
              <a:ext cx="2247900" cy="1935956"/>
              <a:chOff x="2430730" y="2415049"/>
              <a:chExt cx="2247900" cy="1935956"/>
            </a:xfrm>
          </p:grpSpPr>
          <p:sp>
            <p:nvSpPr>
              <p:cNvPr id="3" name="矩形: 圆角 2">
                <a:extLst>
                  <a:ext uri="{FF2B5EF4-FFF2-40B4-BE49-F238E27FC236}">
                    <a16:creationId xmlns:a16="http://schemas.microsoft.com/office/drawing/2014/main" id="{4D2D23A5-FC13-44EF-86D7-E80F927E869F}"/>
                  </a:ext>
                </a:extLst>
              </p:cNvPr>
              <p:cNvSpPr/>
              <p:nvPr/>
            </p:nvSpPr>
            <p:spPr>
              <a:xfrm flipV="1">
                <a:off x="2430730" y="3049814"/>
                <a:ext cx="2247900" cy="901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a:extLst>
                  <a:ext uri="{FF2B5EF4-FFF2-40B4-BE49-F238E27FC236}">
                    <a16:creationId xmlns:a16="http://schemas.microsoft.com/office/drawing/2014/main" id="{E4AED87A-7999-4738-A769-7FD3A1E366E2}"/>
                  </a:ext>
                </a:extLst>
              </p:cNvPr>
              <p:cNvSpPr txBox="1"/>
              <p:nvPr/>
            </p:nvSpPr>
            <p:spPr>
              <a:xfrm>
                <a:off x="2430730" y="3737632"/>
                <a:ext cx="2247900" cy="613373"/>
              </a:xfrm>
              <a:prstGeom prst="rect">
                <a:avLst/>
              </a:prstGeom>
              <a:noFill/>
            </p:spPr>
            <p:txBody>
              <a:bodyPr wrap="square">
                <a:spAutoFit/>
              </a:bodyPr>
              <a:lstStyle>
                <a:defPPr>
                  <a:defRPr lang="zh-CN"/>
                </a:defPPr>
                <a:lvl1pPr>
                  <a:lnSpc>
                    <a:spcPct val="120000"/>
                  </a:lnSpc>
                  <a:defRPr sz="1000"/>
                </a:lvl1pPr>
              </a:lstStyle>
              <a:p>
                <a:pPr>
                  <a:lnSpc>
                    <a:spcPct val="150000"/>
                  </a:lnSpc>
                </a:pPr>
                <a:r>
                  <a:rPr lang="zh-CN" altLang="en-US" sz="1200">
                    <a:latin typeface="Arial" panose="020B0604020202020204" pitchFamily="34" charset="0"/>
                    <a:ea typeface="微软雅黑" panose="020B0503020204020204" pitchFamily="34" charset="-122"/>
                  </a:rPr>
                  <a:t>一场直播的顺利进行，关键在于</a:t>
                </a:r>
                <a:r>
                  <a:rPr lang="zh-CN" altLang="en-US" sz="1200" b="1">
                    <a:solidFill>
                      <a:srgbClr val="070D9A"/>
                    </a:solidFill>
                    <a:latin typeface="Arial" panose="020B0604020202020204" pitchFamily="34" charset="0"/>
                    <a:ea typeface="微软雅黑" panose="020B0503020204020204" pitchFamily="34" charset="-122"/>
                  </a:rPr>
                  <a:t>直播前的筹备工作</a:t>
                </a:r>
                <a:r>
                  <a:rPr lang="zh-CN" altLang="en-US" sz="1200">
                    <a:latin typeface="Arial" panose="020B0604020202020204" pitchFamily="34" charset="0"/>
                    <a:ea typeface="微软雅黑" panose="020B0503020204020204" pitchFamily="34" charset="-122"/>
                  </a:rPr>
                  <a:t>是否到位</a:t>
                </a:r>
                <a:endParaRPr lang="en-US" altLang="zh-CN" sz="1200" dirty="0">
                  <a:latin typeface="Arial" panose="020B0604020202020204" pitchFamily="34" charset="0"/>
                  <a:ea typeface="微软雅黑" panose="020B0503020204020204" pitchFamily="34" charset="-122"/>
                </a:endParaRPr>
              </a:p>
            </p:txBody>
          </p:sp>
          <p:sp>
            <p:nvSpPr>
              <p:cNvPr id="15" name="文本框 14">
                <a:extLst>
                  <a:ext uri="{FF2B5EF4-FFF2-40B4-BE49-F238E27FC236}">
                    <a16:creationId xmlns:a16="http://schemas.microsoft.com/office/drawing/2014/main" id="{A8D404EC-E57F-4D16-8137-247E59F9503F}"/>
                  </a:ext>
                </a:extLst>
              </p:cNvPr>
              <p:cNvSpPr txBox="1"/>
              <p:nvPr/>
            </p:nvSpPr>
            <p:spPr>
              <a:xfrm>
                <a:off x="2430730" y="3259776"/>
                <a:ext cx="1644590" cy="369332"/>
              </a:xfrm>
              <a:prstGeom prst="rect">
                <a:avLst/>
              </a:prstGeom>
              <a:noFill/>
            </p:spPr>
            <p:txBody>
              <a:bodyPr wrap="square" rtlCol="0">
                <a:spAutoFit/>
              </a:bodyPr>
              <a:lstStyle/>
              <a:p>
                <a:r>
                  <a:rPr kumimoji="0" lang="zh-CN" altLang="en-US" b="1" i="0" u="none" strike="noStrike" kern="1200" cap="none" spc="0" normalizeH="0" baseline="0" noProof="0">
                    <a:ln>
                      <a:noFill/>
                    </a:ln>
                    <a:effectLst/>
                    <a:uLnTx/>
                    <a:uFillTx/>
                    <a:latin typeface="Arial" panose="020B0604020202020204" pitchFamily="34" charset="0"/>
                    <a:ea typeface="微软雅黑" panose="020B0503020204020204" pitchFamily="34" charset="-122"/>
                  </a:rPr>
                  <a:t>直播前准备</a:t>
                </a:r>
                <a:endParaRPr kumimoji="0" lang="en-US" altLang="zh-CN"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26" name="文本框 25">
                <a:extLst>
                  <a:ext uri="{FF2B5EF4-FFF2-40B4-BE49-F238E27FC236}">
                    <a16:creationId xmlns:a16="http://schemas.microsoft.com/office/drawing/2014/main" id="{42C84A30-ED05-4AF8-8100-DF8E94298F95}"/>
                  </a:ext>
                </a:extLst>
              </p:cNvPr>
              <p:cNvSpPr txBox="1"/>
              <p:nvPr/>
            </p:nvSpPr>
            <p:spPr>
              <a:xfrm>
                <a:off x="2430730" y="2415049"/>
                <a:ext cx="585417" cy="523220"/>
              </a:xfrm>
              <a:prstGeom prst="rect">
                <a:avLst/>
              </a:prstGeom>
              <a:noFill/>
            </p:spPr>
            <p:txBody>
              <a:bodyPr wrap="none" rtlCol="0">
                <a:spAutoFit/>
              </a:bodyPr>
              <a:lstStyle/>
              <a:p>
                <a:r>
                  <a:rPr lang="en-US" altLang="zh-CN" sz="2800" b="1" dirty="0">
                    <a:solidFill>
                      <a:schemeClr val="accent1"/>
                    </a:solidFill>
                    <a:latin typeface="Arial" panose="020B0604020202020204" pitchFamily="34" charset="0"/>
                    <a:ea typeface="微软雅黑" panose="020B0503020204020204" pitchFamily="34" charset="-122"/>
                  </a:rPr>
                  <a:t>01</a:t>
                </a:r>
                <a:endParaRPr kumimoji="0" lang="en-US" altLang="zh-CN" sz="2800" b="1" i="0" u="none" strike="noStrike" kern="1200" cap="none" spc="0" normalizeH="0" baseline="0" noProof="0" dirty="0">
                  <a:ln>
                    <a:noFill/>
                  </a:ln>
                  <a:solidFill>
                    <a:schemeClr val="accent1"/>
                  </a:solidFill>
                  <a:effectLst/>
                  <a:uLnTx/>
                  <a:uFillTx/>
                  <a:latin typeface="Arial" panose="020B0604020202020204" pitchFamily="34" charset="0"/>
                  <a:ea typeface="微软雅黑" panose="020B0503020204020204" pitchFamily="34" charset="-122"/>
                </a:endParaRPr>
              </a:p>
            </p:txBody>
          </p:sp>
        </p:grpSp>
        <p:grpSp>
          <p:nvGrpSpPr>
            <p:cNvPr id="32" name="组合 31">
              <a:extLst>
                <a:ext uri="{FF2B5EF4-FFF2-40B4-BE49-F238E27FC236}">
                  <a16:creationId xmlns:a16="http://schemas.microsoft.com/office/drawing/2014/main" id="{1397B654-E0D0-413A-D89D-A9FC535536C2}"/>
                </a:ext>
              </a:extLst>
            </p:cNvPr>
            <p:cNvGrpSpPr/>
            <p:nvPr/>
          </p:nvGrpSpPr>
          <p:grpSpPr>
            <a:xfrm>
              <a:off x="4972050" y="2415049"/>
              <a:ext cx="2247900" cy="2212955"/>
              <a:chOff x="4972050" y="2415049"/>
              <a:chExt cx="2247900" cy="2212955"/>
            </a:xfrm>
          </p:grpSpPr>
          <p:sp>
            <p:nvSpPr>
              <p:cNvPr id="7" name="矩形: 圆角 6">
                <a:extLst>
                  <a:ext uri="{FF2B5EF4-FFF2-40B4-BE49-F238E27FC236}">
                    <a16:creationId xmlns:a16="http://schemas.microsoft.com/office/drawing/2014/main" id="{3B5101B7-07B2-435F-B731-E349EC2457E0}"/>
                  </a:ext>
                </a:extLst>
              </p:cNvPr>
              <p:cNvSpPr/>
              <p:nvPr/>
            </p:nvSpPr>
            <p:spPr>
              <a:xfrm flipV="1">
                <a:off x="4972050" y="3049814"/>
                <a:ext cx="2247900" cy="90168"/>
              </a:xfrm>
              <a:prstGeom prst="roundRect">
                <a:avLst>
                  <a:gd name="adj" fmla="val 50000"/>
                </a:avLst>
              </a:prstGeom>
              <a:solidFill>
                <a:schemeClr val="tx1">
                  <a:lumMod val="50000"/>
                  <a:lumOff val="50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tx1"/>
                  </a:solidFill>
                </a:endParaRPr>
              </a:p>
            </p:txBody>
          </p:sp>
          <p:sp>
            <p:nvSpPr>
              <p:cNvPr id="16" name="文本框 15">
                <a:extLst>
                  <a:ext uri="{FF2B5EF4-FFF2-40B4-BE49-F238E27FC236}">
                    <a16:creationId xmlns:a16="http://schemas.microsoft.com/office/drawing/2014/main" id="{38B152D7-0386-477B-AC2F-AA272FFD4870}"/>
                  </a:ext>
                </a:extLst>
              </p:cNvPr>
              <p:cNvSpPr txBox="1"/>
              <p:nvPr/>
            </p:nvSpPr>
            <p:spPr>
              <a:xfrm>
                <a:off x="4972050" y="3737632"/>
                <a:ext cx="2247900" cy="890372"/>
              </a:xfrm>
              <a:prstGeom prst="rect">
                <a:avLst/>
              </a:prstGeom>
              <a:noFill/>
            </p:spPr>
            <p:txBody>
              <a:bodyPr wrap="square">
                <a:spAutoFit/>
              </a:bodyPr>
              <a:lstStyle>
                <a:defPPr>
                  <a:defRPr lang="zh-CN"/>
                </a:defPPr>
                <a:lvl1pPr>
                  <a:lnSpc>
                    <a:spcPct val="120000"/>
                  </a:lnSpc>
                  <a:defRPr sz="1000"/>
                </a:lvl1pPr>
              </a:lstStyle>
              <a:p>
                <a:pPr>
                  <a:lnSpc>
                    <a:spcPct val="150000"/>
                  </a:lnSpc>
                </a:pPr>
                <a:r>
                  <a:rPr lang="zh-CN" altLang="en-US" sz="1200">
                    <a:latin typeface="Arial" panose="020B0604020202020204" pitchFamily="34" charset="0"/>
                    <a:ea typeface="微软雅黑" panose="020B0503020204020204" pitchFamily="34" charset="-122"/>
                  </a:rPr>
                  <a:t>一场直播的业绩好坏，关键</a:t>
                </a:r>
                <a:r>
                  <a:rPr lang="zh-CN" altLang="en-US" sz="1200" b="1">
                    <a:solidFill>
                      <a:srgbClr val="070D9A"/>
                    </a:solidFill>
                    <a:latin typeface="Arial" panose="020B0604020202020204" pitchFamily="34" charset="0"/>
                    <a:ea typeface="微软雅黑" panose="020B0503020204020204" pitchFamily="34" charset="-122"/>
                  </a:rPr>
                  <a:t>直播中配合度和直播后复盘颗粒度</a:t>
                </a:r>
                <a:endParaRPr lang="en-US" altLang="zh-CN" sz="1200" b="1" dirty="0">
                  <a:solidFill>
                    <a:srgbClr val="070D9A"/>
                  </a:solidFill>
                  <a:latin typeface="Arial" panose="020B0604020202020204" pitchFamily="34" charset="0"/>
                  <a:ea typeface="微软雅黑" panose="020B0503020204020204" pitchFamily="34" charset="-122"/>
                </a:endParaRPr>
              </a:p>
            </p:txBody>
          </p:sp>
          <p:sp>
            <p:nvSpPr>
              <p:cNvPr id="22" name="文本框 21">
                <a:extLst>
                  <a:ext uri="{FF2B5EF4-FFF2-40B4-BE49-F238E27FC236}">
                    <a16:creationId xmlns:a16="http://schemas.microsoft.com/office/drawing/2014/main" id="{03B2DD1F-D8D4-44EB-8063-F9FBDFA83EE2}"/>
                  </a:ext>
                </a:extLst>
              </p:cNvPr>
              <p:cNvSpPr txBox="1"/>
              <p:nvPr/>
            </p:nvSpPr>
            <p:spPr>
              <a:xfrm>
                <a:off x="4972050" y="3259776"/>
                <a:ext cx="1644590" cy="369332"/>
              </a:xfrm>
              <a:prstGeom prst="rect">
                <a:avLst/>
              </a:prstGeom>
              <a:noFill/>
            </p:spPr>
            <p:txBody>
              <a:bodyPr wrap="square" rtlCol="0">
                <a:spAutoFit/>
              </a:bodyPr>
              <a:lstStyle/>
              <a:p>
                <a:r>
                  <a:rPr kumimoji="0" lang="zh-CN" altLang="en-US" b="1" i="0" u="none" strike="noStrike" kern="1200" cap="none" spc="0" normalizeH="0" baseline="0" noProof="0">
                    <a:ln>
                      <a:noFill/>
                    </a:ln>
                    <a:effectLst/>
                    <a:uLnTx/>
                    <a:uFillTx/>
                    <a:latin typeface="Arial" panose="020B0604020202020204" pitchFamily="34" charset="0"/>
                    <a:ea typeface="微软雅黑" panose="020B0503020204020204" pitchFamily="34" charset="-122"/>
                  </a:rPr>
                  <a:t>直播中配合</a:t>
                </a:r>
                <a:endParaRPr kumimoji="0" lang="en-US" altLang="zh-CN"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28" name="文本框 27">
                <a:extLst>
                  <a:ext uri="{FF2B5EF4-FFF2-40B4-BE49-F238E27FC236}">
                    <a16:creationId xmlns:a16="http://schemas.microsoft.com/office/drawing/2014/main" id="{1F50B6CE-C1EB-4814-AD8D-22112F5611B9}"/>
                  </a:ext>
                </a:extLst>
              </p:cNvPr>
              <p:cNvSpPr txBox="1"/>
              <p:nvPr/>
            </p:nvSpPr>
            <p:spPr>
              <a:xfrm>
                <a:off x="4972050" y="2415049"/>
                <a:ext cx="585417" cy="523220"/>
              </a:xfrm>
              <a:prstGeom prst="rect">
                <a:avLst/>
              </a:prstGeom>
              <a:noFill/>
            </p:spPr>
            <p:txBody>
              <a:bodyPr wrap="none" rtlCol="0">
                <a:spAutoFit/>
              </a:bodyPr>
              <a:lstStyle/>
              <a:p>
                <a:r>
                  <a:rPr lang="en-US" altLang="zh-CN" sz="2800" b="1" dirty="0">
                    <a:latin typeface="Arial" panose="020B0604020202020204" pitchFamily="34" charset="0"/>
                    <a:ea typeface="微软雅黑" panose="020B0503020204020204" pitchFamily="34" charset="-122"/>
                  </a:rPr>
                  <a:t>02</a:t>
                </a:r>
                <a:endParaRPr kumimoji="0" lang="en-US" altLang="zh-CN" sz="2800"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grpSp>
          <p:nvGrpSpPr>
            <p:cNvPr id="30" name="组合 29">
              <a:extLst>
                <a:ext uri="{FF2B5EF4-FFF2-40B4-BE49-F238E27FC236}">
                  <a16:creationId xmlns:a16="http://schemas.microsoft.com/office/drawing/2014/main" id="{11EE900B-337C-A0C5-C22E-2E78076719EF}"/>
                </a:ext>
              </a:extLst>
            </p:cNvPr>
            <p:cNvGrpSpPr/>
            <p:nvPr/>
          </p:nvGrpSpPr>
          <p:grpSpPr>
            <a:xfrm>
              <a:off x="8344008" y="2415049"/>
              <a:ext cx="2247900" cy="1935956"/>
              <a:chOff x="7513370" y="2415049"/>
              <a:chExt cx="2247900" cy="1935956"/>
            </a:xfrm>
          </p:grpSpPr>
          <p:sp>
            <p:nvSpPr>
              <p:cNvPr id="9" name="矩形: 圆角 8">
                <a:extLst>
                  <a:ext uri="{FF2B5EF4-FFF2-40B4-BE49-F238E27FC236}">
                    <a16:creationId xmlns:a16="http://schemas.microsoft.com/office/drawing/2014/main" id="{A9AE3204-AB6B-419B-9F9D-F196B432AF0B}"/>
                  </a:ext>
                </a:extLst>
              </p:cNvPr>
              <p:cNvSpPr/>
              <p:nvPr/>
            </p:nvSpPr>
            <p:spPr>
              <a:xfrm flipV="1">
                <a:off x="7513370" y="3049814"/>
                <a:ext cx="2247900" cy="90168"/>
              </a:xfrm>
              <a:prstGeom prst="roundRect">
                <a:avLst>
                  <a:gd name="adj" fmla="val 50000"/>
                </a:avLst>
              </a:prstGeom>
              <a:solidFill>
                <a:schemeClr val="tx1">
                  <a:lumMod val="50000"/>
                  <a:lumOff val="50000"/>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b="1">
                  <a:solidFill>
                    <a:schemeClr val="tx1"/>
                  </a:solidFill>
                </a:endParaRPr>
              </a:p>
            </p:txBody>
          </p:sp>
          <p:sp>
            <p:nvSpPr>
              <p:cNvPr id="23" name="文本框 22">
                <a:extLst>
                  <a:ext uri="{FF2B5EF4-FFF2-40B4-BE49-F238E27FC236}">
                    <a16:creationId xmlns:a16="http://schemas.microsoft.com/office/drawing/2014/main" id="{9C4B62A5-2DE3-40EE-AF3E-3D83217931B8}"/>
                  </a:ext>
                </a:extLst>
              </p:cNvPr>
              <p:cNvSpPr txBox="1"/>
              <p:nvPr/>
            </p:nvSpPr>
            <p:spPr>
              <a:xfrm>
                <a:off x="7513370" y="3737632"/>
                <a:ext cx="2247900" cy="613373"/>
              </a:xfrm>
              <a:prstGeom prst="rect">
                <a:avLst/>
              </a:prstGeom>
              <a:noFill/>
            </p:spPr>
            <p:txBody>
              <a:bodyPr wrap="square">
                <a:spAutoFit/>
              </a:bodyPr>
              <a:lstStyle>
                <a:defPPr>
                  <a:defRPr lang="zh-CN"/>
                </a:defPPr>
                <a:lvl1pPr>
                  <a:lnSpc>
                    <a:spcPct val="120000"/>
                  </a:lnSpc>
                  <a:defRPr sz="1000"/>
                </a:lvl1pPr>
              </a:lstStyle>
              <a:p>
                <a:pPr>
                  <a:lnSpc>
                    <a:spcPct val="150000"/>
                  </a:lnSpc>
                </a:pPr>
                <a:r>
                  <a:rPr lang="zh-CN" altLang="en-US" sz="1200">
                    <a:latin typeface="Arial" panose="020B0604020202020204" pitchFamily="34" charset="0"/>
                    <a:ea typeface="微软雅黑" panose="020B0503020204020204" pitchFamily="34" charset="-122"/>
                  </a:rPr>
                  <a:t>理清直播前中后各岗位的工作，帮助商家少走弯路</a:t>
                </a:r>
                <a:r>
                  <a:rPr lang="en-US" altLang="zh-CN" sz="1200">
                    <a:latin typeface="Arial" panose="020B0604020202020204" pitchFamily="34" charset="0"/>
                    <a:ea typeface="微软雅黑" panose="020B0503020204020204" pitchFamily="34" charset="-122"/>
                  </a:rPr>
                  <a:t>!</a:t>
                </a:r>
                <a:endParaRPr lang="en-US" altLang="zh-CN" sz="1200" dirty="0">
                  <a:latin typeface="Arial" panose="020B0604020202020204" pitchFamily="34" charset="0"/>
                  <a:ea typeface="微软雅黑" panose="020B0503020204020204" pitchFamily="34" charset="-122"/>
                </a:endParaRPr>
              </a:p>
            </p:txBody>
          </p:sp>
          <p:sp>
            <p:nvSpPr>
              <p:cNvPr id="25" name="文本框 24">
                <a:extLst>
                  <a:ext uri="{FF2B5EF4-FFF2-40B4-BE49-F238E27FC236}">
                    <a16:creationId xmlns:a16="http://schemas.microsoft.com/office/drawing/2014/main" id="{871C4C21-5F95-485E-87CF-8412EDABBEE0}"/>
                  </a:ext>
                </a:extLst>
              </p:cNvPr>
              <p:cNvSpPr txBox="1"/>
              <p:nvPr/>
            </p:nvSpPr>
            <p:spPr>
              <a:xfrm>
                <a:off x="7513370" y="3259776"/>
                <a:ext cx="1644590" cy="369332"/>
              </a:xfrm>
              <a:prstGeom prst="rect">
                <a:avLst/>
              </a:prstGeom>
              <a:noFill/>
            </p:spPr>
            <p:txBody>
              <a:bodyPr wrap="square" rtlCol="0">
                <a:spAutoFit/>
              </a:bodyPr>
              <a:lstStyle/>
              <a:p>
                <a:r>
                  <a:rPr kumimoji="0" lang="zh-CN" altLang="en-US" b="1" i="0" u="none" strike="noStrike" kern="1200" cap="none" spc="0" normalizeH="0" baseline="0" noProof="0">
                    <a:ln>
                      <a:noFill/>
                    </a:ln>
                    <a:effectLst/>
                    <a:uLnTx/>
                    <a:uFillTx/>
                    <a:latin typeface="Arial" panose="020B0604020202020204" pitchFamily="34" charset="0"/>
                    <a:ea typeface="微软雅黑" panose="020B0503020204020204" pitchFamily="34" charset="-122"/>
                  </a:rPr>
                  <a:t>分工明确</a:t>
                </a:r>
                <a:endParaRPr kumimoji="0" lang="en-US" altLang="zh-CN"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sp>
            <p:nvSpPr>
              <p:cNvPr id="29" name="文本框 28">
                <a:extLst>
                  <a:ext uri="{FF2B5EF4-FFF2-40B4-BE49-F238E27FC236}">
                    <a16:creationId xmlns:a16="http://schemas.microsoft.com/office/drawing/2014/main" id="{56DB91AE-1C92-4C9A-BB4F-54E66D4408EE}"/>
                  </a:ext>
                </a:extLst>
              </p:cNvPr>
              <p:cNvSpPr txBox="1"/>
              <p:nvPr/>
            </p:nvSpPr>
            <p:spPr>
              <a:xfrm>
                <a:off x="7513370" y="2415049"/>
                <a:ext cx="585417" cy="523220"/>
              </a:xfrm>
              <a:prstGeom prst="rect">
                <a:avLst/>
              </a:prstGeom>
              <a:noFill/>
            </p:spPr>
            <p:txBody>
              <a:bodyPr wrap="none" rtlCol="0">
                <a:spAutoFit/>
              </a:bodyPr>
              <a:lstStyle/>
              <a:p>
                <a:r>
                  <a:rPr lang="en-US" altLang="zh-CN" sz="2800" b="1" dirty="0">
                    <a:latin typeface="Arial" panose="020B0604020202020204" pitchFamily="34" charset="0"/>
                    <a:ea typeface="微软雅黑" panose="020B0503020204020204" pitchFamily="34" charset="-122"/>
                  </a:rPr>
                  <a:t>03</a:t>
                </a:r>
                <a:endParaRPr kumimoji="0" lang="en-US" altLang="zh-CN" sz="2800" b="1" i="0" u="none" strike="noStrike" kern="1200" cap="none" spc="0" normalizeH="0" baseline="0" noProof="0" dirty="0">
                  <a:ln>
                    <a:noFill/>
                  </a:ln>
                  <a:effectLst/>
                  <a:uLnTx/>
                  <a:uFillTx/>
                  <a:latin typeface="Arial" panose="020B0604020202020204" pitchFamily="34" charset="0"/>
                  <a:ea typeface="微软雅黑" panose="020B0503020204020204" pitchFamily="34" charset="-122"/>
                </a:endParaRPr>
              </a:p>
            </p:txBody>
          </p:sp>
        </p:grpSp>
      </p:grpSp>
    </p:spTree>
    <p:extLst>
      <p:ext uri="{BB962C8B-B14F-4D97-AF65-F5344CB8AC3E}">
        <p14:creationId xmlns:p14="http://schemas.microsoft.com/office/powerpoint/2010/main" val="1983985930"/>
      </p:ext>
    </p:extLst>
  </p:cSld>
  <p:clrMapOvr>
    <a:masterClrMapping/>
  </p:clrMapOvr>
  <p:transition spd="slow" advClick="0" advTm="0">
    <p:comb/>
  </p:transition>
</p:sld>
</file>

<file path=ppt/slides/slide7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E3BEA691-6B09-E991-1773-179A046D40F6}"/>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0E4CFEB8-63BF-11F6-DBE5-DF824D008D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B75CA90-1647-02DA-2F80-3761327E92DE}"/>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场控运营分工</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C1AB2705-8BAF-F7DD-E28B-68EC4586929A}"/>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72</a:t>
            </a:fld>
            <a:endParaRPr lang="zh-CN" altLang="en-US" sz="1000">
              <a:solidFill>
                <a:schemeClr val="tx1"/>
              </a:solidFill>
            </a:endParaRPr>
          </a:p>
        </p:txBody>
      </p:sp>
      <p:grpSp>
        <p:nvGrpSpPr>
          <p:cNvPr id="24" name="组合 23">
            <a:extLst>
              <a:ext uri="{FF2B5EF4-FFF2-40B4-BE49-F238E27FC236}">
                <a16:creationId xmlns:a16="http://schemas.microsoft.com/office/drawing/2014/main" id="{6D28418C-0C01-3BF9-514A-3CF097942EF2}"/>
              </a:ext>
            </a:extLst>
          </p:cNvPr>
          <p:cNvGrpSpPr/>
          <p:nvPr/>
        </p:nvGrpSpPr>
        <p:grpSpPr>
          <a:xfrm>
            <a:off x="1081573" y="1798936"/>
            <a:ext cx="10028854" cy="3708404"/>
            <a:chOff x="1081573" y="1798936"/>
            <a:chExt cx="10028854" cy="3708404"/>
          </a:xfrm>
        </p:grpSpPr>
        <p:grpSp>
          <p:nvGrpSpPr>
            <p:cNvPr id="17" name="组合 16">
              <a:extLst>
                <a:ext uri="{FF2B5EF4-FFF2-40B4-BE49-F238E27FC236}">
                  <a16:creationId xmlns:a16="http://schemas.microsoft.com/office/drawing/2014/main" id="{685EAA1E-8536-7F70-5356-1201E2F5930D}"/>
                </a:ext>
              </a:extLst>
            </p:cNvPr>
            <p:cNvGrpSpPr/>
            <p:nvPr/>
          </p:nvGrpSpPr>
          <p:grpSpPr>
            <a:xfrm>
              <a:off x="1081573" y="1798936"/>
              <a:ext cx="4567854" cy="3708404"/>
              <a:chOff x="471004" y="1798936"/>
              <a:chExt cx="4567854" cy="3708404"/>
            </a:xfrm>
          </p:grpSpPr>
          <p:sp>
            <p:nvSpPr>
              <p:cNvPr id="8" name="平行四边形 7">
                <a:extLst>
                  <a:ext uri="{FF2B5EF4-FFF2-40B4-BE49-F238E27FC236}">
                    <a16:creationId xmlns:a16="http://schemas.microsoft.com/office/drawing/2014/main" id="{8DCFEC9E-094F-DC86-8B42-DC698A5F4119}"/>
                  </a:ext>
                </a:extLst>
              </p:cNvPr>
              <p:cNvSpPr/>
              <p:nvPr/>
            </p:nvSpPr>
            <p:spPr>
              <a:xfrm>
                <a:off x="558412" y="1798936"/>
                <a:ext cx="3092208"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前</a:t>
                </a:r>
                <a:r>
                  <a:rPr lang="zh-CN" altLang="en-US" sz="1400"/>
                  <a:t>（基础版）</a:t>
                </a:r>
                <a:endParaRPr lang="zh-CN" altLang="en-US"/>
              </a:p>
            </p:txBody>
          </p:sp>
          <p:sp>
            <p:nvSpPr>
              <p:cNvPr id="2" name="矩形: 圆角 1">
                <a:extLst>
                  <a:ext uri="{FF2B5EF4-FFF2-40B4-BE49-F238E27FC236}">
                    <a16:creationId xmlns:a16="http://schemas.microsoft.com/office/drawing/2014/main" id="{AB734FAA-42D0-66B0-E871-844846D52957}"/>
                  </a:ext>
                </a:extLst>
              </p:cNvPr>
              <p:cNvSpPr/>
              <p:nvPr/>
            </p:nvSpPr>
            <p:spPr>
              <a:xfrm>
                <a:off x="471004" y="2392249"/>
                <a:ext cx="4567854" cy="3115091"/>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3" name="文本框 12">
                <a:extLst>
                  <a:ext uri="{FF2B5EF4-FFF2-40B4-BE49-F238E27FC236}">
                    <a16:creationId xmlns:a16="http://schemas.microsoft.com/office/drawing/2014/main" id="{478199B2-1BF7-ADDF-2FEF-94D42AC4DA6E}"/>
                  </a:ext>
                </a:extLst>
              </p:cNvPr>
              <p:cNvSpPr txBox="1"/>
              <p:nvPr/>
            </p:nvSpPr>
            <p:spPr>
              <a:xfrm>
                <a:off x="702650" y="2553760"/>
                <a:ext cx="4104562" cy="2612254"/>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400"/>
                  <a:t>检查商品链接：主图、标题、商详页提前上架链接，检查商品库存</a:t>
                </a:r>
                <a:endParaRPr lang="en-US" altLang="zh-CN" sz="1400"/>
              </a:p>
              <a:p>
                <a:pPr marL="285750" indent="-285750">
                  <a:lnSpc>
                    <a:spcPct val="200000"/>
                  </a:lnSpc>
                  <a:buFont typeface="Wingdings" panose="05000000000000000000" pitchFamily="2" charset="2"/>
                  <a:buChar char="ü"/>
                </a:pPr>
                <a:r>
                  <a:rPr lang="zh-CN" altLang="en-US" sz="1400"/>
                  <a:t>根据场控运营需求，完成超级福袋采购工作和文案编写</a:t>
                </a:r>
                <a:endParaRPr lang="en-US" altLang="zh-CN" sz="1400"/>
              </a:p>
              <a:p>
                <a:pPr marL="285750" indent="-285750">
                  <a:lnSpc>
                    <a:spcPct val="200000"/>
                  </a:lnSpc>
                  <a:buFont typeface="Wingdings" panose="05000000000000000000" pitchFamily="2" charset="2"/>
                  <a:buChar char="ü"/>
                </a:pPr>
                <a:r>
                  <a:rPr lang="zh-CN" altLang="en-US" sz="1400"/>
                  <a:t>找比价信息、准备商品演示所需要的工具</a:t>
                </a:r>
                <a:endParaRPr lang="en-US" altLang="zh-CN" sz="1400"/>
              </a:p>
              <a:p>
                <a:pPr marL="285750" indent="-285750">
                  <a:lnSpc>
                    <a:spcPct val="200000"/>
                  </a:lnSpc>
                  <a:buFont typeface="Wingdings" panose="05000000000000000000" pitchFamily="2" charset="2"/>
                  <a:buChar char="ü"/>
                </a:pPr>
                <a:r>
                  <a:rPr lang="zh-CN" altLang="en-US" sz="1400"/>
                  <a:t>直播间设备的调试</a:t>
                </a:r>
              </a:p>
            </p:txBody>
          </p:sp>
        </p:grpSp>
        <p:grpSp>
          <p:nvGrpSpPr>
            <p:cNvPr id="18" name="组合 17">
              <a:extLst>
                <a:ext uri="{FF2B5EF4-FFF2-40B4-BE49-F238E27FC236}">
                  <a16:creationId xmlns:a16="http://schemas.microsoft.com/office/drawing/2014/main" id="{87391C16-E218-D717-5ACC-AB4C3AFCEB83}"/>
                </a:ext>
              </a:extLst>
            </p:cNvPr>
            <p:cNvGrpSpPr/>
            <p:nvPr/>
          </p:nvGrpSpPr>
          <p:grpSpPr>
            <a:xfrm>
              <a:off x="6542573" y="1798936"/>
              <a:ext cx="4567854" cy="3708404"/>
              <a:chOff x="471004" y="1798936"/>
              <a:chExt cx="4567854" cy="3708404"/>
            </a:xfrm>
          </p:grpSpPr>
          <p:sp>
            <p:nvSpPr>
              <p:cNvPr id="19" name="平行四边形 18">
                <a:extLst>
                  <a:ext uri="{FF2B5EF4-FFF2-40B4-BE49-F238E27FC236}">
                    <a16:creationId xmlns:a16="http://schemas.microsoft.com/office/drawing/2014/main" id="{CEBA3DD6-3B2A-C41A-A473-A72457D2B054}"/>
                  </a:ext>
                </a:extLst>
              </p:cNvPr>
              <p:cNvSpPr/>
              <p:nvPr/>
            </p:nvSpPr>
            <p:spPr>
              <a:xfrm>
                <a:off x="558412" y="1798936"/>
                <a:ext cx="3092208"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前</a:t>
                </a:r>
                <a:r>
                  <a:rPr lang="zh-CN" altLang="en-US" sz="1400"/>
                  <a:t>（进阶版）</a:t>
                </a:r>
                <a:endParaRPr lang="zh-CN" altLang="en-US"/>
              </a:p>
            </p:txBody>
          </p:sp>
          <p:sp>
            <p:nvSpPr>
              <p:cNvPr id="20" name="矩形: 圆角 19">
                <a:extLst>
                  <a:ext uri="{FF2B5EF4-FFF2-40B4-BE49-F238E27FC236}">
                    <a16:creationId xmlns:a16="http://schemas.microsoft.com/office/drawing/2014/main" id="{F3D5542A-1C74-8260-4AA3-3C0B7DF3EA65}"/>
                  </a:ext>
                </a:extLst>
              </p:cNvPr>
              <p:cNvSpPr/>
              <p:nvPr/>
            </p:nvSpPr>
            <p:spPr>
              <a:xfrm>
                <a:off x="471004" y="2392249"/>
                <a:ext cx="4567854" cy="3115091"/>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1" name="文本框 20">
                <a:extLst>
                  <a:ext uri="{FF2B5EF4-FFF2-40B4-BE49-F238E27FC236}">
                    <a16:creationId xmlns:a16="http://schemas.microsoft.com/office/drawing/2014/main" id="{826DE3A7-8358-C3AB-2707-BD6D7158DF15}"/>
                  </a:ext>
                </a:extLst>
              </p:cNvPr>
              <p:cNvSpPr txBox="1"/>
              <p:nvPr/>
            </p:nvSpPr>
            <p:spPr>
              <a:xfrm>
                <a:off x="702650" y="2553760"/>
                <a:ext cx="4104562" cy="1750479"/>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400"/>
                  <a:t>确定直播商品数量、主推商品</a:t>
                </a:r>
                <a:endParaRPr lang="en-US" altLang="zh-CN" sz="1400"/>
              </a:p>
              <a:p>
                <a:pPr marL="285750" indent="-285750">
                  <a:lnSpc>
                    <a:spcPct val="200000"/>
                  </a:lnSpc>
                  <a:buFont typeface="Wingdings" panose="05000000000000000000" pitchFamily="2" charset="2"/>
                  <a:buChar char="ü"/>
                </a:pPr>
                <a:r>
                  <a:rPr lang="zh-CN" altLang="en-US" sz="1400"/>
                  <a:t>商品玩法设计</a:t>
                </a:r>
                <a:endParaRPr lang="en-US" altLang="zh-CN" sz="1400"/>
              </a:p>
              <a:p>
                <a:pPr marL="285750" indent="-285750">
                  <a:lnSpc>
                    <a:spcPct val="200000"/>
                  </a:lnSpc>
                  <a:buFont typeface="Wingdings" panose="05000000000000000000" pitchFamily="2" charset="2"/>
                  <a:buChar char="ü"/>
                </a:pPr>
                <a:r>
                  <a:rPr lang="zh-CN" altLang="en-US" sz="1400"/>
                  <a:t>和主播明确商品玩法和核心卖点</a:t>
                </a:r>
                <a:endParaRPr lang="en-US" altLang="zh-CN" sz="1400"/>
              </a:p>
              <a:p>
                <a:pPr marL="285750" indent="-285750">
                  <a:lnSpc>
                    <a:spcPct val="200000"/>
                  </a:lnSpc>
                  <a:buFont typeface="Wingdings" panose="05000000000000000000" pitchFamily="2" charset="2"/>
                  <a:buChar char="ü"/>
                </a:pPr>
                <a:r>
                  <a:rPr lang="zh-CN" altLang="en-US" sz="1400"/>
                  <a:t>根据主推商品准备短视频和千川投放。</a:t>
                </a:r>
              </a:p>
            </p:txBody>
          </p:sp>
        </p:grpSp>
      </p:grpSp>
    </p:spTree>
    <p:extLst>
      <p:ext uri="{BB962C8B-B14F-4D97-AF65-F5344CB8AC3E}">
        <p14:creationId xmlns:p14="http://schemas.microsoft.com/office/powerpoint/2010/main" val="633200353"/>
      </p:ext>
    </p:extLst>
  </p:cSld>
  <p:clrMapOvr>
    <a:masterClrMapping/>
  </p:clrMapOvr>
  <p:transition spd="slow" advClick="0" advTm="0">
    <p:comb/>
  </p:transition>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75EB94DF-8856-0B42-4C81-9F2A0686B718}"/>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E3380864-0917-E21C-7B30-275E1686ED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CBC086E8-6DEA-3865-D3D0-946860DCC486}"/>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场控运营分工</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76487037-C3ED-D659-25D1-C033D03133C4}"/>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73</a:t>
            </a:fld>
            <a:endParaRPr lang="zh-CN" altLang="en-US" sz="1000">
              <a:solidFill>
                <a:schemeClr val="tx1"/>
              </a:solidFill>
            </a:endParaRPr>
          </a:p>
        </p:txBody>
      </p:sp>
      <p:grpSp>
        <p:nvGrpSpPr>
          <p:cNvPr id="24" name="组合 23">
            <a:extLst>
              <a:ext uri="{FF2B5EF4-FFF2-40B4-BE49-F238E27FC236}">
                <a16:creationId xmlns:a16="http://schemas.microsoft.com/office/drawing/2014/main" id="{6996AA70-8743-FEA4-778D-51535253BE86}"/>
              </a:ext>
            </a:extLst>
          </p:cNvPr>
          <p:cNvGrpSpPr/>
          <p:nvPr/>
        </p:nvGrpSpPr>
        <p:grpSpPr>
          <a:xfrm>
            <a:off x="1081573" y="1798936"/>
            <a:ext cx="10028854" cy="3708404"/>
            <a:chOff x="1081573" y="1798936"/>
            <a:chExt cx="10028854" cy="3708404"/>
          </a:xfrm>
        </p:grpSpPr>
        <p:grpSp>
          <p:nvGrpSpPr>
            <p:cNvPr id="17" name="组合 16">
              <a:extLst>
                <a:ext uri="{FF2B5EF4-FFF2-40B4-BE49-F238E27FC236}">
                  <a16:creationId xmlns:a16="http://schemas.microsoft.com/office/drawing/2014/main" id="{06033D55-C5A4-D788-9CCC-886174CAA1D9}"/>
                </a:ext>
              </a:extLst>
            </p:cNvPr>
            <p:cNvGrpSpPr/>
            <p:nvPr/>
          </p:nvGrpSpPr>
          <p:grpSpPr>
            <a:xfrm>
              <a:off x="1081573" y="1798936"/>
              <a:ext cx="4567854" cy="3708404"/>
              <a:chOff x="471004" y="1798936"/>
              <a:chExt cx="4567854" cy="3708404"/>
            </a:xfrm>
          </p:grpSpPr>
          <p:sp>
            <p:nvSpPr>
              <p:cNvPr id="8" name="平行四边形 7">
                <a:extLst>
                  <a:ext uri="{FF2B5EF4-FFF2-40B4-BE49-F238E27FC236}">
                    <a16:creationId xmlns:a16="http://schemas.microsoft.com/office/drawing/2014/main" id="{27C4A5A0-15CB-D07F-A0DE-8BF17DC5EDE1}"/>
                  </a:ext>
                </a:extLst>
              </p:cNvPr>
              <p:cNvSpPr/>
              <p:nvPr/>
            </p:nvSpPr>
            <p:spPr>
              <a:xfrm>
                <a:off x="558412" y="1798936"/>
                <a:ext cx="3092208"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中</a:t>
                </a:r>
                <a:r>
                  <a:rPr lang="zh-CN" altLang="en-US" sz="1400"/>
                  <a:t>（基础版）</a:t>
                </a:r>
                <a:endParaRPr lang="zh-CN" altLang="en-US"/>
              </a:p>
            </p:txBody>
          </p:sp>
          <p:sp>
            <p:nvSpPr>
              <p:cNvPr id="2" name="矩形: 圆角 1">
                <a:extLst>
                  <a:ext uri="{FF2B5EF4-FFF2-40B4-BE49-F238E27FC236}">
                    <a16:creationId xmlns:a16="http://schemas.microsoft.com/office/drawing/2014/main" id="{3B1BC43F-3619-3DD3-07E5-FF587CF50E8E}"/>
                  </a:ext>
                </a:extLst>
              </p:cNvPr>
              <p:cNvSpPr/>
              <p:nvPr/>
            </p:nvSpPr>
            <p:spPr>
              <a:xfrm>
                <a:off x="471004" y="2392249"/>
                <a:ext cx="4567854" cy="3115091"/>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3" name="文本框 12">
                <a:extLst>
                  <a:ext uri="{FF2B5EF4-FFF2-40B4-BE49-F238E27FC236}">
                    <a16:creationId xmlns:a16="http://schemas.microsoft.com/office/drawing/2014/main" id="{E9D964D7-3E0C-1A87-CDA8-EA8678CB1573}"/>
                  </a:ext>
                </a:extLst>
              </p:cNvPr>
              <p:cNvSpPr txBox="1"/>
              <p:nvPr/>
            </p:nvSpPr>
            <p:spPr>
              <a:xfrm>
                <a:off x="702650" y="2553760"/>
                <a:ext cx="4104562" cy="2612254"/>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400"/>
                  <a:t>根据场控及主播节奏，拉库存、加单</a:t>
                </a:r>
                <a:r>
                  <a:rPr lang="en-US" altLang="zh-CN" sz="1400"/>
                  <a:t>;</a:t>
                </a:r>
              </a:p>
              <a:p>
                <a:pPr marL="285750" indent="-285750">
                  <a:lnSpc>
                    <a:spcPct val="200000"/>
                  </a:lnSpc>
                  <a:buFont typeface="Wingdings" panose="05000000000000000000" pitchFamily="2" charset="2"/>
                  <a:buChar char="ü"/>
                </a:pPr>
                <a:r>
                  <a:rPr lang="zh-CN" altLang="en-US" sz="1400"/>
                  <a:t>按照直播节奏调整购物车顺序，控制库存；</a:t>
                </a:r>
                <a:endParaRPr lang="en-US" altLang="zh-CN" sz="1400"/>
              </a:p>
              <a:p>
                <a:pPr marL="285750" indent="-285750">
                  <a:lnSpc>
                    <a:spcPct val="200000"/>
                  </a:lnSpc>
                  <a:buFont typeface="Wingdings" panose="05000000000000000000" pitchFamily="2" charset="2"/>
                  <a:buChar char="ü"/>
                </a:pPr>
                <a:r>
                  <a:rPr lang="zh-CN" altLang="en-US" sz="1400"/>
                  <a:t>直播中如产品出现问题，及时协商解决方案</a:t>
                </a:r>
                <a:r>
                  <a:rPr lang="en-US" altLang="zh-CN" sz="1400"/>
                  <a:t>;</a:t>
                </a:r>
              </a:p>
              <a:p>
                <a:pPr marL="285750" indent="-285750">
                  <a:lnSpc>
                    <a:spcPct val="200000"/>
                  </a:lnSpc>
                  <a:buFont typeface="Wingdings" panose="05000000000000000000" pitchFamily="2" charset="2"/>
                  <a:buChar char="ü"/>
                </a:pPr>
                <a:r>
                  <a:rPr lang="zh-CN" altLang="en-US" sz="1400"/>
                  <a:t>使用评论置顶和飘屏功能回复用户提问以及辅助主播完成销售动作</a:t>
                </a:r>
                <a:r>
                  <a:rPr lang="en-US" altLang="zh-CN" sz="1400"/>
                  <a:t>;</a:t>
                </a:r>
              </a:p>
              <a:p>
                <a:pPr marL="285750" indent="-285750">
                  <a:lnSpc>
                    <a:spcPct val="200000"/>
                  </a:lnSpc>
                  <a:buFont typeface="Wingdings" panose="05000000000000000000" pitchFamily="2" charset="2"/>
                  <a:buChar char="ü"/>
                </a:pPr>
                <a:r>
                  <a:rPr lang="zh-CN" altLang="en-US" sz="1400"/>
                  <a:t>记录各类免单或者互动的中奖用户信息。</a:t>
                </a:r>
              </a:p>
            </p:txBody>
          </p:sp>
        </p:grpSp>
        <p:grpSp>
          <p:nvGrpSpPr>
            <p:cNvPr id="18" name="组合 17">
              <a:extLst>
                <a:ext uri="{FF2B5EF4-FFF2-40B4-BE49-F238E27FC236}">
                  <a16:creationId xmlns:a16="http://schemas.microsoft.com/office/drawing/2014/main" id="{55332B18-40BA-CB3D-51FC-092136701725}"/>
                </a:ext>
              </a:extLst>
            </p:cNvPr>
            <p:cNvGrpSpPr/>
            <p:nvPr/>
          </p:nvGrpSpPr>
          <p:grpSpPr>
            <a:xfrm>
              <a:off x="6542573" y="1798936"/>
              <a:ext cx="4567854" cy="3708404"/>
              <a:chOff x="471004" y="1798936"/>
              <a:chExt cx="4567854" cy="3708404"/>
            </a:xfrm>
          </p:grpSpPr>
          <p:sp>
            <p:nvSpPr>
              <p:cNvPr id="19" name="平行四边形 18">
                <a:extLst>
                  <a:ext uri="{FF2B5EF4-FFF2-40B4-BE49-F238E27FC236}">
                    <a16:creationId xmlns:a16="http://schemas.microsoft.com/office/drawing/2014/main" id="{7AFB3E32-0920-2FAC-31D6-CB78C8831AB4}"/>
                  </a:ext>
                </a:extLst>
              </p:cNvPr>
              <p:cNvSpPr/>
              <p:nvPr/>
            </p:nvSpPr>
            <p:spPr>
              <a:xfrm>
                <a:off x="558412" y="1798936"/>
                <a:ext cx="3092208"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中</a:t>
                </a:r>
                <a:r>
                  <a:rPr lang="zh-CN" altLang="en-US" sz="1400"/>
                  <a:t>（进阶版）</a:t>
                </a:r>
                <a:endParaRPr lang="zh-CN" altLang="en-US"/>
              </a:p>
            </p:txBody>
          </p:sp>
          <p:sp>
            <p:nvSpPr>
              <p:cNvPr id="20" name="矩形: 圆角 19">
                <a:extLst>
                  <a:ext uri="{FF2B5EF4-FFF2-40B4-BE49-F238E27FC236}">
                    <a16:creationId xmlns:a16="http://schemas.microsoft.com/office/drawing/2014/main" id="{149F54B3-8B40-EFE8-0D91-B4D26B496F85}"/>
                  </a:ext>
                </a:extLst>
              </p:cNvPr>
              <p:cNvSpPr/>
              <p:nvPr/>
            </p:nvSpPr>
            <p:spPr>
              <a:xfrm>
                <a:off x="471004" y="2392249"/>
                <a:ext cx="4567854" cy="3115091"/>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1" name="文本框 20">
                <a:extLst>
                  <a:ext uri="{FF2B5EF4-FFF2-40B4-BE49-F238E27FC236}">
                    <a16:creationId xmlns:a16="http://schemas.microsoft.com/office/drawing/2014/main" id="{DF45130C-7B51-3FAE-5FF3-2CB8B0D852A9}"/>
                  </a:ext>
                </a:extLst>
              </p:cNvPr>
              <p:cNvSpPr txBox="1"/>
              <p:nvPr/>
            </p:nvSpPr>
            <p:spPr>
              <a:xfrm>
                <a:off x="631210" y="2426219"/>
                <a:ext cx="4247442" cy="3043141"/>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400"/>
                  <a:t>品序调整、喊单、主播沟通</a:t>
                </a:r>
                <a:r>
                  <a:rPr lang="en-US" altLang="zh-CN" sz="1400"/>
                  <a:t>;</a:t>
                </a:r>
              </a:p>
              <a:p>
                <a:pPr marL="285750" indent="-285750">
                  <a:lnSpc>
                    <a:spcPct val="200000"/>
                  </a:lnSpc>
                  <a:buFont typeface="Wingdings" panose="05000000000000000000" pitchFamily="2" charset="2"/>
                  <a:buChar char="ü"/>
                </a:pPr>
                <a:r>
                  <a:rPr lang="zh-CN" altLang="en-US" sz="1400"/>
                  <a:t>与短视频沟通当前跑量情况，短视频跑量好的产品，直播间立刻转品承接</a:t>
                </a:r>
                <a:r>
                  <a:rPr lang="en-US" altLang="zh-CN" sz="1400"/>
                  <a:t>;</a:t>
                </a:r>
              </a:p>
              <a:p>
                <a:pPr marL="285750" indent="-285750">
                  <a:lnSpc>
                    <a:spcPct val="200000"/>
                  </a:lnSpc>
                  <a:buFont typeface="Wingdings" panose="05000000000000000000" pitchFamily="2" charset="2"/>
                  <a:buChar char="ü"/>
                </a:pPr>
                <a:r>
                  <a:rPr lang="zh-CN" altLang="en-US" sz="1400"/>
                  <a:t>直播间跑量好的产品，同步短视频优先剪辑发布</a:t>
                </a:r>
                <a:r>
                  <a:rPr lang="en-US" altLang="zh-CN" sz="1400"/>
                  <a:t>;</a:t>
                </a:r>
              </a:p>
              <a:p>
                <a:pPr marL="285750" indent="-285750">
                  <a:lnSpc>
                    <a:spcPct val="200000"/>
                  </a:lnSpc>
                  <a:buFont typeface="Wingdings" panose="05000000000000000000" pitchFamily="2" charset="2"/>
                  <a:buChar char="ü"/>
                </a:pPr>
                <a:r>
                  <a:rPr lang="zh-CN" altLang="en-US" sz="1400"/>
                  <a:t>投放侧沟通，高佣且走量商品可以放量</a:t>
                </a:r>
                <a:r>
                  <a:rPr lang="en-US" altLang="zh-CN" sz="1400"/>
                  <a:t>;</a:t>
                </a:r>
              </a:p>
              <a:p>
                <a:pPr marL="285750" indent="-285750">
                  <a:lnSpc>
                    <a:spcPct val="200000"/>
                  </a:lnSpc>
                  <a:buFont typeface="Wingdings" panose="05000000000000000000" pitchFamily="2" charset="2"/>
                  <a:buChar char="ü"/>
                </a:pPr>
                <a:r>
                  <a:rPr lang="zh-CN" altLang="en-US" sz="1400"/>
                  <a:t>有断播计划提前</a:t>
                </a:r>
                <a:r>
                  <a:rPr lang="en-US" altLang="zh-CN" sz="1400"/>
                  <a:t>10</a:t>
                </a:r>
                <a:r>
                  <a:rPr lang="zh-CN" altLang="en-US" sz="1400"/>
                  <a:t>分钟同步投放侧停投</a:t>
                </a:r>
                <a:r>
                  <a:rPr lang="en-US" altLang="zh-CN" sz="1400"/>
                  <a:t>;</a:t>
                </a:r>
              </a:p>
              <a:p>
                <a:pPr marL="285750" indent="-285750">
                  <a:lnSpc>
                    <a:spcPct val="200000"/>
                  </a:lnSpc>
                  <a:buFont typeface="Wingdings" panose="05000000000000000000" pitchFamily="2" charset="2"/>
                  <a:buChar char="ü"/>
                </a:pPr>
                <a:r>
                  <a:rPr lang="zh-CN" altLang="en-US" sz="1400"/>
                  <a:t>带动全场气氛与主播情绪</a:t>
                </a:r>
                <a:r>
                  <a:rPr lang="en-US" altLang="zh-CN" sz="1400"/>
                  <a:t>!</a:t>
                </a:r>
                <a:endParaRPr lang="zh-CN" altLang="en-US" sz="1400"/>
              </a:p>
            </p:txBody>
          </p:sp>
        </p:grpSp>
      </p:grpSp>
    </p:spTree>
    <p:extLst>
      <p:ext uri="{BB962C8B-B14F-4D97-AF65-F5344CB8AC3E}">
        <p14:creationId xmlns:p14="http://schemas.microsoft.com/office/powerpoint/2010/main" val="836032513"/>
      </p:ext>
    </p:extLst>
  </p:cSld>
  <p:clrMapOvr>
    <a:masterClrMapping/>
  </p:clrMapOvr>
  <p:transition spd="slow" advClick="0" advTm="0">
    <p:comb/>
  </p:transition>
</p:sld>
</file>

<file path=ppt/slides/slide7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41C049BA-6BD2-EA56-8ACC-8EE0F7332C87}"/>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8F50C236-39BD-EB6C-012A-AF3A7D2D22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26E51449-8755-DFE0-9414-E6773FDC4CAE}"/>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场控运营分工</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A87BC82C-5AAC-1DFD-3788-BC7F4DD24BD1}"/>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74</a:t>
            </a:fld>
            <a:endParaRPr lang="zh-CN" altLang="en-US" sz="1000">
              <a:solidFill>
                <a:schemeClr val="tx1"/>
              </a:solidFill>
            </a:endParaRPr>
          </a:p>
        </p:txBody>
      </p:sp>
      <p:grpSp>
        <p:nvGrpSpPr>
          <p:cNvPr id="24" name="组合 23">
            <a:extLst>
              <a:ext uri="{FF2B5EF4-FFF2-40B4-BE49-F238E27FC236}">
                <a16:creationId xmlns:a16="http://schemas.microsoft.com/office/drawing/2014/main" id="{88EEB401-E941-DC25-4230-A385FC938FE1}"/>
              </a:ext>
            </a:extLst>
          </p:cNvPr>
          <p:cNvGrpSpPr/>
          <p:nvPr/>
        </p:nvGrpSpPr>
        <p:grpSpPr>
          <a:xfrm>
            <a:off x="1081573" y="1798936"/>
            <a:ext cx="10028854" cy="3708404"/>
            <a:chOff x="1081573" y="1798936"/>
            <a:chExt cx="10028854" cy="3708404"/>
          </a:xfrm>
        </p:grpSpPr>
        <p:grpSp>
          <p:nvGrpSpPr>
            <p:cNvPr id="17" name="组合 16">
              <a:extLst>
                <a:ext uri="{FF2B5EF4-FFF2-40B4-BE49-F238E27FC236}">
                  <a16:creationId xmlns:a16="http://schemas.microsoft.com/office/drawing/2014/main" id="{825B2448-743C-34FD-26CE-1C770D72E8F9}"/>
                </a:ext>
              </a:extLst>
            </p:cNvPr>
            <p:cNvGrpSpPr/>
            <p:nvPr/>
          </p:nvGrpSpPr>
          <p:grpSpPr>
            <a:xfrm>
              <a:off x="1081573" y="1798936"/>
              <a:ext cx="4567854" cy="3708404"/>
              <a:chOff x="471004" y="1798936"/>
              <a:chExt cx="4567854" cy="3708404"/>
            </a:xfrm>
          </p:grpSpPr>
          <p:sp>
            <p:nvSpPr>
              <p:cNvPr id="8" name="平行四边形 7">
                <a:extLst>
                  <a:ext uri="{FF2B5EF4-FFF2-40B4-BE49-F238E27FC236}">
                    <a16:creationId xmlns:a16="http://schemas.microsoft.com/office/drawing/2014/main" id="{AACB7623-D361-1676-2BBB-2CDA2E561A58}"/>
                  </a:ext>
                </a:extLst>
              </p:cNvPr>
              <p:cNvSpPr/>
              <p:nvPr/>
            </p:nvSpPr>
            <p:spPr>
              <a:xfrm>
                <a:off x="558412" y="1798936"/>
                <a:ext cx="3092208"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后</a:t>
                </a:r>
                <a:r>
                  <a:rPr lang="zh-CN" altLang="en-US" sz="1400"/>
                  <a:t>（基础版）</a:t>
                </a:r>
                <a:endParaRPr lang="zh-CN" altLang="en-US"/>
              </a:p>
            </p:txBody>
          </p:sp>
          <p:sp>
            <p:nvSpPr>
              <p:cNvPr id="2" name="矩形: 圆角 1">
                <a:extLst>
                  <a:ext uri="{FF2B5EF4-FFF2-40B4-BE49-F238E27FC236}">
                    <a16:creationId xmlns:a16="http://schemas.microsoft.com/office/drawing/2014/main" id="{FA4AD14C-174A-6E0C-BD8C-AC191C337089}"/>
                  </a:ext>
                </a:extLst>
              </p:cNvPr>
              <p:cNvSpPr/>
              <p:nvPr/>
            </p:nvSpPr>
            <p:spPr>
              <a:xfrm>
                <a:off x="471004" y="2392249"/>
                <a:ext cx="4567854" cy="3115091"/>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3" name="文本框 12">
                <a:extLst>
                  <a:ext uri="{FF2B5EF4-FFF2-40B4-BE49-F238E27FC236}">
                    <a16:creationId xmlns:a16="http://schemas.microsoft.com/office/drawing/2014/main" id="{BB539EBF-DEFF-670E-4AD0-F7C2F8CDC045}"/>
                  </a:ext>
                </a:extLst>
              </p:cNvPr>
              <p:cNvSpPr txBox="1"/>
              <p:nvPr/>
            </p:nvSpPr>
            <p:spPr>
              <a:xfrm>
                <a:off x="702650" y="2553760"/>
                <a:ext cx="4104562" cy="888705"/>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400"/>
                  <a:t>整理基础复盘数据，包括直播数据、商品数据、现场成本数据。</a:t>
                </a:r>
              </a:p>
            </p:txBody>
          </p:sp>
        </p:grpSp>
        <p:grpSp>
          <p:nvGrpSpPr>
            <p:cNvPr id="18" name="组合 17">
              <a:extLst>
                <a:ext uri="{FF2B5EF4-FFF2-40B4-BE49-F238E27FC236}">
                  <a16:creationId xmlns:a16="http://schemas.microsoft.com/office/drawing/2014/main" id="{78F81051-7EE5-1E1A-7C12-8E6E941C6762}"/>
                </a:ext>
              </a:extLst>
            </p:cNvPr>
            <p:cNvGrpSpPr/>
            <p:nvPr/>
          </p:nvGrpSpPr>
          <p:grpSpPr>
            <a:xfrm>
              <a:off x="6542573" y="1798936"/>
              <a:ext cx="4567854" cy="3708404"/>
              <a:chOff x="471004" y="1798936"/>
              <a:chExt cx="4567854" cy="3708404"/>
            </a:xfrm>
          </p:grpSpPr>
          <p:sp>
            <p:nvSpPr>
              <p:cNvPr id="19" name="平行四边形 18">
                <a:extLst>
                  <a:ext uri="{FF2B5EF4-FFF2-40B4-BE49-F238E27FC236}">
                    <a16:creationId xmlns:a16="http://schemas.microsoft.com/office/drawing/2014/main" id="{EDCC0745-33C6-3A77-4BDD-EBA9CE5764AC}"/>
                  </a:ext>
                </a:extLst>
              </p:cNvPr>
              <p:cNvSpPr/>
              <p:nvPr/>
            </p:nvSpPr>
            <p:spPr>
              <a:xfrm>
                <a:off x="558412" y="1798936"/>
                <a:ext cx="3092208"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后</a:t>
                </a:r>
                <a:r>
                  <a:rPr lang="zh-CN" altLang="en-US" sz="1400"/>
                  <a:t>（进阶版）</a:t>
                </a:r>
                <a:endParaRPr lang="zh-CN" altLang="en-US"/>
              </a:p>
            </p:txBody>
          </p:sp>
          <p:sp>
            <p:nvSpPr>
              <p:cNvPr id="20" name="矩形: 圆角 19">
                <a:extLst>
                  <a:ext uri="{FF2B5EF4-FFF2-40B4-BE49-F238E27FC236}">
                    <a16:creationId xmlns:a16="http://schemas.microsoft.com/office/drawing/2014/main" id="{FD904403-535F-6B0E-C5C6-6C53BD418B76}"/>
                  </a:ext>
                </a:extLst>
              </p:cNvPr>
              <p:cNvSpPr/>
              <p:nvPr/>
            </p:nvSpPr>
            <p:spPr>
              <a:xfrm>
                <a:off x="471004" y="2392249"/>
                <a:ext cx="4567854" cy="3115091"/>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1" name="文本框 20">
                <a:extLst>
                  <a:ext uri="{FF2B5EF4-FFF2-40B4-BE49-F238E27FC236}">
                    <a16:creationId xmlns:a16="http://schemas.microsoft.com/office/drawing/2014/main" id="{27676761-04E3-3CCA-8AEE-2EC561E9CE56}"/>
                  </a:ext>
                </a:extLst>
              </p:cNvPr>
              <p:cNvSpPr txBox="1"/>
              <p:nvPr/>
            </p:nvSpPr>
            <p:spPr>
              <a:xfrm>
                <a:off x="631210" y="2553760"/>
                <a:ext cx="4176002" cy="1319592"/>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400"/>
                  <a:t>和主播、短视频、投放同事一同完成本场直播复盘，包括流量表现、货品表现、主播表现等</a:t>
                </a:r>
                <a:r>
                  <a:rPr lang="en-US" altLang="zh-CN" sz="1400"/>
                  <a:t>;</a:t>
                </a:r>
              </a:p>
              <a:p>
                <a:pPr marL="285750" indent="-285750">
                  <a:lnSpc>
                    <a:spcPct val="200000"/>
                  </a:lnSpc>
                  <a:buFont typeface="Wingdings" panose="05000000000000000000" pitchFamily="2" charset="2"/>
                  <a:buChar char="ü"/>
                </a:pPr>
                <a:r>
                  <a:rPr lang="zh-CN" altLang="en-US" sz="1400"/>
                  <a:t>制定后续落地动作。</a:t>
                </a:r>
              </a:p>
            </p:txBody>
          </p:sp>
        </p:grpSp>
      </p:grpSp>
    </p:spTree>
    <p:extLst>
      <p:ext uri="{BB962C8B-B14F-4D97-AF65-F5344CB8AC3E}">
        <p14:creationId xmlns:p14="http://schemas.microsoft.com/office/powerpoint/2010/main" val="2513912079"/>
      </p:ext>
    </p:extLst>
  </p:cSld>
  <p:clrMapOvr>
    <a:masterClrMapping/>
  </p:clrMapOvr>
  <p:transition spd="slow" advClick="0" advTm="0">
    <p:comb/>
  </p:transition>
</p:sld>
</file>

<file path=ppt/slides/slide7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059414A8-69BC-F5B4-9D00-FC3BB9B59DA0}"/>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8E42B62C-FB6D-DD03-9585-C8555E20F3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13E329D4-5E9F-0BDF-6258-155FD90BEE89}"/>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短视频运营分工</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CAFB9272-0B0A-B3B0-4AD8-A43539D3D6F4}"/>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75</a:t>
            </a:fld>
            <a:endParaRPr lang="zh-CN" altLang="en-US" sz="1000">
              <a:solidFill>
                <a:schemeClr val="tx1"/>
              </a:solidFill>
            </a:endParaRPr>
          </a:p>
        </p:txBody>
      </p:sp>
      <p:grpSp>
        <p:nvGrpSpPr>
          <p:cNvPr id="26" name="组合 25">
            <a:extLst>
              <a:ext uri="{FF2B5EF4-FFF2-40B4-BE49-F238E27FC236}">
                <a16:creationId xmlns:a16="http://schemas.microsoft.com/office/drawing/2014/main" id="{566CBDCC-4DA5-90F4-7A5A-9F44CFA233FD}"/>
              </a:ext>
            </a:extLst>
          </p:cNvPr>
          <p:cNvGrpSpPr/>
          <p:nvPr/>
        </p:nvGrpSpPr>
        <p:grpSpPr>
          <a:xfrm>
            <a:off x="1081574" y="1798936"/>
            <a:ext cx="10101920" cy="3952710"/>
            <a:chOff x="1081574" y="1798936"/>
            <a:chExt cx="10101920" cy="3952710"/>
          </a:xfrm>
        </p:grpSpPr>
        <p:grpSp>
          <p:nvGrpSpPr>
            <p:cNvPr id="17" name="组合 16">
              <a:extLst>
                <a:ext uri="{FF2B5EF4-FFF2-40B4-BE49-F238E27FC236}">
                  <a16:creationId xmlns:a16="http://schemas.microsoft.com/office/drawing/2014/main" id="{4D3C9BC8-0901-CC23-C831-96E5259D61A9}"/>
                </a:ext>
              </a:extLst>
            </p:cNvPr>
            <p:cNvGrpSpPr/>
            <p:nvPr/>
          </p:nvGrpSpPr>
          <p:grpSpPr>
            <a:xfrm>
              <a:off x="1081574" y="1798936"/>
              <a:ext cx="2987855" cy="3952710"/>
              <a:chOff x="471004" y="1798936"/>
              <a:chExt cx="3574189" cy="3952710"/>
            </a:xfrm>
          </p:grpSpPr>
          <p:sp>
            <p:nvSpPr>
              <p:cNvPr id="8" name="平行四边形 7">
                <a:extLst>
                  <a:ext uri="{FF2B5EF4-FFF2-40B4-BE49-F238E27FC236}">
                    <a16:creationId xmlns:a16="http://schemas.microsoft.com/office/drawing/2014/main" id="{4AEEBCC5-A573-47B5-9B57-5959251EC084}"/>
                  </a:ext>
                </a:extLst>
              </p:cNvPr>
              <p:cNvSpPr/>
              <p:nvPr/>
            </p:nvSpPr>
            <p:spPr>
              <a:xfrm>
                <a:off x="558412" y="1798936"/>
                <a:ext cx="2259342"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前</a:t>
                </a:r>
                <a:endParaRPr lang="zh-CN" altLang="en-US"/>
              </a:p>
            </p:txBody>
          </p:sp>
          <p:sp>
            <p:nvSpPr>
              <p:cNvPr id="2" name="矩形: 圆角 1">
                <a:extLst>
                  <a:ext uri="{FF2B5EF4-FFF2-40B4-BE49-F238E27FC236}">
                    <a16:creationId xmlns:a16="http://schemas.microsoft.com/office/drawing/2014/main" id="{38ED733E-487B-96E5-6216-D56EFFF78D2E}"/>
                  </a:ext>
                </a:extLst>
              </p:cNvPr>
              <p:cNvSpPr/>
              <p:nvPr/>
            </p:nvSpPr>
            <p:spPr>
              <a:xfrm>
                <a:off x="471004" y="2392249"/>
                <a:ext cx="3574189" cy="3359397"/>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3" name="文本框 12">
                <a:extLst>
                  <a:ext uri="{FF2B5EF4-FFF2-40B4-BE49-F238E27FC236}">
                    <a16:creationId xmlns:a16="http://schemas.microsoft.com/office/drawing/2014/main" id="{6AA7413D-7091-0765-65B6-7D9BCD6EC4B7}"/>
                  </a:ext>
                </a:extLst>
              </p:cNvPr>
              <p:cNvSpPr txBox="1"/>
              <p:nvPr/>
            </p:nvSpPr>
            <p:spPr>
              <a:xfrm>
                <a:off x="702650" y="2553760"/>
                <a:ext cx="3211679" cy="1882951"/>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200"/>
                  <a:t>了解主推商品价格和核心卖点信息</a:t>
                </a:r>
                <a:r>
                  <a:rPr lang="en-US" altLang="zh-CN" sz="1200"/>
                  <a:t>;</a:t>
                </a:r>
              </a:p>
              <a:p>
                <a:pPr marL="285750" indent="-285750">
                  <a:lnSpc>
                    <a:spcPct val="200000"/>
                  </a:lnSpc>
                  <a:buFont typeface="Wingdings" panose="05000000000000000000" pitchFamily="2" charset="2"/>
                  <a:buChar char="ü"/>
                </a:pPr>
                <a:r>
                  <a:rPr lang="zh-CN" altLang="en-US" sz="1200"/>
                  <a:t>了解类似商品热门短视频形式</a:t>
                </a:r>
                <a:r>
                  <a:rPr lang="en-US" altLang="zh-CN" sz="1200"/>
                  <a:t>;</a:t>
                </a:r>
              </a:p>
              <a:p>
                <a:pPr marL="285750" indent="-285750">
                  <a:lnSpc>
                    <a:spcPct val="200000"/>
                  </a:lnSpc>
                  <a:buFont typeface="Wingdings" panose="05000000000000000000" pitchFamily="2" charset="2"/>
                  <a:buChar char="ü"/>
                </a:pPr>
                <a:r>
                  <a:rPr lang="zh-CN" altLang="en-US" sz="1200"/>
                  <a:t>了解可以参考的抖音热榜短视频准备蹭热度完成拍摄和剪辑，并按照运营需求设定发布节奏。</a:t>
                </a:r>
              </a:p>
            </p:txBody>
          </p:sp>
        </p:grpSp>
        <p:grpSp>
          <p:nvGrpSpPr>
            <p:cNvPr id="11" name="组合 10">
              <a:extLst>
                <a:ext uri="{FF2B5EF4-FFF2-40B4-BE49-F238E27FC236}">
                  <a16:creationId xmlns:a16="http://schemas.microsoft.com/office/drawing/2014/main" id="{A0F66426-8DA1-32D5-DE0E-CB3B54276847}"/>
                </a:ext>
              </a:extLst>
            </p:cNvPr>
            <p:cNvGrpSpPr/>
            <p:nvPr/>
          </p:nvGrpSpPr>
          <p:grpSpPr>
            <a:xfrm>
              <a:off x="4602072" y="1798936"/>
              <a:ext cx="2987855" cy="3952710"/>
              <a:chOff x="471004" y="1798936"/>
              <a:chExt cx="3574189" cy="3952710"/>
            </a:xfrm>
          </p:grpSpPr>
          <p:sp>
            <p:nvSpPr>
              <p:cNvPr id="12" name="平行四边形 11">
                <a:extLst>
                  <a:ext uri="{FF2B5EF4-FFF2-40B4-BE49-F238E27FC236}">
                    <a16:creationId xmlns:a16="http://schemas.microsoft.com/office/drawing/2014/main" id="{7B59B1D0-CCF4-4DDD-E098-39C3F7234550}"/>
                  </a:ext>
                </a:extLst>
              </p:cNvPr>
              <p:cNvSpPr/>
              <p:nvPr/>
            </p:nvSpPr>
            <p:spPr>
              <a:xfrm>
                <a:off x="558412" y="1798936"/>
                <a:ext cx="2259342"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中</a:t>
                </a:r>
                <a:endParaRPr lang="zh-CN" altLang="en-US"/>
              </a:p>
            </p:txBody>
          </p:sp>
          <p:sp>
            <p:nvSpPr>
              <p:cNvPr id="14" name="矩形: 圆角 13">
                <a:extLst>
                  <a:ext uri="{FF2B5EF4-FFF2-40B4-BE49-F238E27FC236}">
                    <a16:creationId xmlns:a16="http://schemas.microsoft.com/office/drawing/2014/main" id="{7CFDA94E-D30B-3C55-090B-ED881A1DB219}"/>
                  </a:ext>
                </a:extLst>
              </p:cNvPr>
              <p:cNvSpPr/>
              <p:nvPr/>
            </p:nvSpPr>
            <p:spPr>
              <a:xfrm>
                <a:off x="471004" y="2392249"/>
                <a:ext cx="3574189" cy="3359397"/>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5" name="文本框 14">
                <a:extLst>
                  <a:ext uri="{FF2B5EF4-FFF2-40B4-BE49-F238E27FC236}">
                    <a16:creationId xmlns:a16="http://schemas.microsoft.com/office/drawing/2014/main" id="{2B7F0084-027C-6284-98EA-1C0F6503DB9D}"/>
                  </a:ext>
                </a:extLst>
              </p:cNvPr>
              <p:cNvSpPr txBox="1"/>
              <p:nvPr/>
            </p:nvSpPr>
            <p:spPr>
              <a:xfrm>
                <a:off x="702650" y="2553760"/>
                <a:ext cx="3211680" cy="2990947"/>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200"/>
                  <a:t>全程跟播与运营配合，观察表现好的短视频及时反馈运营</a:t>
                </a:r>
                <a:r>
                  <a:rPr lang="en-US" altLang="zh-CN" sz="1200"/>
                  <a:t>;</a:t>
                </a:r>
              </a:p>
              <a:p>
                <a:pPr marL="285750" indent="-285750">
                  <a:lnSpc>
                    <a:spcPct val="200000"/>
                  </a:lnSpc>
                  <a:buFont typeface="Wingdings" panose="05000000000000000000" pitchFamily="2" charset="2"/>
                  <a:buChar char="ü"/>
                </a:pPr>
                <a:r>
                  <a:rPr lang="zh-CN" altLang="en-US" sz="1200"/>
                  <a:t>调整直播节奏。对于增速快、跑量好的视频与运营沟通库存是否充足</a:t>
                </a:r>
                <a:r>
                  <a:rPr lang="en-US" altLang="zh-CN" sz="1200"/>
                  <a:t>;</a:t>
                </a:r>
              </a:p>
              <a:p>
                <a:pPr marL="285750" indent="-285750">
                  <a:lnSpc>
                    <a:spcPct val="200000"/>
                  </a:lnSpc>
                  <a:buFont typeface="Wingdings" panose="05000000000000000000" pitchFamily="2" charset="2"/>
                  <a:buChar char="ü"/>
                </a:pPr>
                <a:r>
                  <a:rPr lang="zh-CN" altLang="en-US" sz="1200"/>
                  <a:t>投放后同步运营承接流量</a:t>
                </a:r>
                <a:r>
                  <a:rPr lang="en-US" altLang="zh-CN" sz="1200"/>
                  <a:t>;</a:t>
                </a:r>
              </a:p>
              <a:p>
                <a:pPr marL="285750" indent="-285750">
                  <a:lnSpc>
                    <a:spcPct val="200000"/>
                  </a:lnSpc>
                  <a:buFont typeface="Wingdings" panose="05000000000000000000" pitchFamily="2" charset="2"/>
                  <a:buChar char="ü"/>
                </a:pPr>
                <a:r>
                  <a:rPr lang="zh-CN" altLang="en-US" sz="1200"/>
                  <a:t>准备现场剪辑更多的短视频获取更多的流量。</a:t>
                </a:r>
              </a:p>
            </p:txBody>
          </p:sp>
        </p:grpSp>
        <p:grpSp>
          <p:nvGrpSpPr>
            <p:cNvPr id="16" name="组合 15">
              <a:extLst>
                <a:ext uri="{FF2B5EF4-FFF2-40B4-BE49-F238E27FC236}">
                  <a16:creationId xmlns:a16="http://schemas.microsoft.com/office/drawing/2014/main" id="{A2F25F04-32E8-9D1E-4C8A-22BD9271BCE7}"/>
                </a:ext>
              </a:extLst>
            </p:cNvPr>
            <p:cNvGrpSpPr/>
            <p:nvPr/>
          </p:nvGrpSpPr>
          <p:grpSpPr>
            <a:xfrm>
              <a:off x="8195639" y="1798936"/>
              <a:ext cx="2987855" cy="3952710"/>
              <a:chOff x="471004" y="1798936"/>
              <a:chExt cx="3574189" cy="3952710"/>
            </a:xfrm>
          </p:grpSpPr>
          <p:sp>
            <p:nvSpPr>
              <p:cNvPr id="22" name="平行四边形 21">
                <a:extLst>
                  <a:ext uri="{FF2B5EF4-FFF2-40B4-BE49-F238E27FC236}">
                    <a16:creationId xmlns:a16="http://schemas.microsoft.com/office/drawing/2014/main" id="{3DE438B5-DC0B-2240-69EE-43EB65262D0F}"/>
                  </a:ext>
                </a:extLst>
              </p:cNvPr>
              <p:cNvSpPr/>
              <p:nvPr/>
            </p:nvSpPr>
            <p:spPr>
              <a:xfrm>
                <a:off x="558412" y="1798936"/>
                <a:ext cx="2259342" cy="593313"/>
              </a:xfrm>
              <a:prstGeom prst="parallelogram">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后</a:t>
                </a:r>
                <a:endParaRPr lang="zh-CN" altLang="en-US"/>
              </a:p>
            </p:txBody>
          </p:sp>
          <p:sp>
            <p:nvSpPr>
              <p:cNvPr id="23" name="矩形: 圆角 22">
                <a:extLst>
                  <a:ext uri="{FF2B5EF4-FFF2-40B4-BE49-F238E27FC236}">
                    <a16:creationId xmlns:a16="http://schemas.microsoft.com/office/drawing/2014/main" id="{4E899AE1-DBD3-6F26-B54A-76EF516F7BAF}"/>
                  </a:ext>
                </a:extLst>
              </p:cNvPr>
              <p:cNvSpPr/>
              <p:nvPr/>
            </p:nvSpPr>
            <p:spPr>
              <a:xfrm>
                <a:off x="471004" y="2392249"/>
                <a:ext cx="3574189" cy="3359397"/>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5" name="文本框 24">
                <a:extLst>
                  <a:ext uri="{FF2B5EF4-FFF2-40B4-BE49-F238E27FC236}">
                    <a16:creationId xmlns:a16="http://schemas.microsoft.com/office/drawing/2014/main" id="{F2AF56F7-8266-D224-66E3-0C507B20485F}"/>
                  </a:ext>
                </a:extLst>
              </p:cNvPr>
              <p:cNvSpPr txBox="1"/>
              <p:nvPr/>
            </p:nvSpPr>
            <p:spPr>
              <a:xfrm>
                <a:off x="702650" y="2553760"/>
                <a:ext cx="3211680" cy="1513619"/>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200"/>
                  <a:t>参加复盘整理复盘数据</a:t>
                </a:r>
                <a:r>
                  <a:rPr lang="en-US" altLang="zh-CN" sz="1200"/>
                  <a:t>;</a:t>
                </a:r>
              </a:p>
              <a:p>
                <a:pPr marL="285750" indent="-285750">
                  <a:lnSpc>
                    <a:spcPct val="200000"/>
                  </a:lnSpc>
                  <a:buFont typeface="Wingdings" panose="05000000000000000000" pitchFamily="2" charset="2"/>
                  <a:buChar char="ü"/>
                </a:pPr>
                <a:r>
                  <a:rPr lang="zh-CN" altLang="en-US" sz="1200"/>
                  <a:t>整理单条视频数据</a:t>
                </a:r>
                <a:r>
                  <a:rPr lang="en-US" altLang="zh-CN" sz="1200"/>
                  <a:t>;</a:t>
                </a:r>
              </a:p>
              <a:p>
                <a:pPr marL="285750" indent="-285750">
                  <a:lnSpc>
                    <a:spcPct val="200000"/>
                  </a:lnSpc>
                  <a:buFont typeface="Wingdings" panose="05000000000000000000" pitchFamily="2" charset="2"/>
                  <a:buChar char="ü"/>
                </a:pPr>
                <a:r>
                  <a:rPr lang="zh-CN" altLang="en-US" sz="1200"/>
                  <a:t>收集用户视频中的反馈</a:t>
                </a:r>
                <a:r>
                  <a:rPr lang="en-US" altLang="zh-CN" sz="1200"/>
                  <a:t>;</a:t>
                </a:r>
              </a:p>
              <a:p>
                <a:pPr marL="285750" indent="-285750">
                  <a:lnSpc>
                    <a:spcPct val="200000"/>
                  </a:lnSpc>
                  <a:buFont typeface="Wingdings" panose="05000000000000000000" pitchFamily="2" charset="2"/>
                  <a:buChar char="ü"/>
                </a:pPr>
                <a:r>
                  <a:rPr lang="zh-CN" altLang="en-US" sz="1200"/>
                  <a:t>优化讲品内容。</a:t>
                </a:r>
              </a:p>
            </p:txBody>
          </p:sp>
        </p:grpSp>
      </p:grpSp>
    </p:spTree>
    <p:extLst>
      <p:ext uri="{BB962C8B-B14F-4D97-AF65-F5344CB8AC3E}">
        <p14:creationId xmlns:p14="http://schemas.microsoft.com/office/powerpoint/2010/main" val="929565781"/>
      </p:ext>
    </p:extLst>
  </p:cSld>
  <p:clrMapOvr>
    <a:masterClrMapping/>
  </p:clrMapOvr>
  <p:transition spd="slow" advClick="0" advTm="0">
    <p:comb/>
  </p:transition>
</p:sld>
</file>

<file path=ppt/slides/slide7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BEBFC916-D220-C6EC-B9D8-2F32A2534F53}"/>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51B945BD-AC5A-EF09-FB22-1708C22926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32C60BDE-F97E-D12D-0F46-B3C39F79EA99}"/>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主播分工</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766B6CCD-145F-5A49-20AD-E00FC6CC7BF8}"/>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76</a:t>
            </a:fld>
            <a:endParaRPr lang="zh-CN" altLang="en-US" sz="1000">
              <a:solidFill>
                <a:schemeClr val="tx1"/>
              </a:solidFill>
            </a:endParaRPr>
          </a:p>
        </p:txBody>
      </p:sp>
      <p:grpSp>
        <p:nvGrpSpPr>
          <p:cNvPr id="26" name="组合 25">
            <a:extLst>
              <a:ext uri="{FF2B5EF4-FFF2-40B4-BE49-F238E27FC236}">
                <a16:creationId xmlns:a16="http://schemas.microsoft.com/office/drawing/2014/main" id="{735C7C2C-AE46-4CDC-3631-AA69BD66F45B}"/>
              </a:ext>
            </a:extLst>
          </p:cNvPr>
          <p:cNvGrpSpPr/>
          <p:nvPr/>
        </p:nvGrpSpPr>
        <p:grpSpPr>
          <a:xfrm>
            <a:off x="1081574" y="1798936"/>
            <a:ext cx="10101920" cy="3903849"/>
            <a:chOff x="1081574" y="1798936"/>
            <a:chExt cx="10101920" cy="3903849"/>
          </a:xfrm>
        </p:grpSpPr>
        <p:grpSp>
          <p:nvGrpSpPr>
            <p:cNvPr id="17" name="组合 16">
              <a:extLst>
                <a:ext uri="{FF2B5EF4-FFF2-40B4-BE49-F238E27FC236}">
                  <a16:creationId xmlns:a16="http://schemas.microsoft.com/office/drawing/2014/main" id="{70A87F43-A1AC-4FD4-1964-E08962815E33}"/>
                </a:ext>
              </a:extLst>
            </p:cNvPr>
            <p:cNvGrpSpPr/>
            <p:nvPr/>
          </p:nvGrpSpPr>
          <p:grpSpPr>
            <a:xfrm>
              <a:off x="1081574" y="1798936"/>
              <a:ext cx="2987855" cy="3903849"/>
              <a:chOff x="471004" y="1798936"/>
              <a:chExt cx="3574189" cy="3903849"/>
            </a:xfrm>
          </p:grpSpPr>
          <p:sp>
            <p:nvSpPr>
              <p:cNvPr id="8" name="平行四边形 7">
                <a:extLst>
                  <a:ext uri="{FF2B5EF4-FFF2-40B4-BE49-F238E27FC236}">
                    <a16:creationId xmlns:a16="http://schemas.microsoft.com/office/drawing/2014/main" id="{9EDAB331-2373-6568-C236-06987055DC05}"/>
                  </a:ext>
                </a:extLst>
              </p:cNvPr>
              <p:cNvSpPr/>
              <p:nvPr/>
            </p:nvSpPr>
            <p:spPr>
              <a:xfrm>
                <a:off x="558412" y="1798936"/>
                <a:ext cx="2259342"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前</a:t>
                </a:r>
                <a:endParaRPr lang="zh-CN" altLang="en-US"/>
              </a:p>
            </p:txBody>
          </p:sp>
          <p:sp>
            <p:nvSpPr>
              <p:cNvPr id="2" name="矩形: 圆角 1">
                <a:extLst>
                  <a:ext uri="{FF2B5EF4-FFF2-40B4-BE49-F238E27FC236}">
                    <a16:creationId xmlns:a16="http://schemas.microsoft.com/office/drawing/2014/main" id="{2B13F292-44CB-5E13-3CB1-E5822234BFF4}"/>
                  </a:ext>
                </a:extLst>
              </p:cNvPr>
              <p:cNvSpPr/>
              <p:nvPr/>
            </p:nvSpPr>
            <p:spPr>
              <a:xfrm>
                <a:off x="471004" y="2392249"/>
                <a:ext cx="3574189" cy="3310536"/>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3" name="文本框 12">
                <a:extLst>
                  <a:ext uri="{FF2B5EF4-FFF2-40B4-BE49-F238E27FC236}">
                    <a16:creationId xmlns:a16="http://schemas.microsoft.com/office/drawing/2014/main" id="{AF0DC05F-8A06-5915-E371-73A8284A5C33}"/>
                  </a:ext>
                </a:extLst>
              </p:cNvPr>
              <p:cNvSpPr txBox="1"/>
              <p:nvPr/>
            </p:nvSpPr>
            <p:spPr>
              <a:xfrm>
                <a:off x="702650" y="2553760"/>
                <a:ext cx="3211680" cy="2990947"/>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200"/>
                  <a:t>了解商品信息，根据个人风格和直播间运营风格、用户画像预先设计讲品思路</a:t>
                </a:r>
                <a:r>
                  <a:rPr lang="en-US" altLang="zh-CN" sz="1200"/>
                  <a:t>;</a:t>
                </a:r>
              </a:p>
              <a:p>
                <a:pPr marL="285750" indent="-285750">
                  <a:lnSpc>
                    <a:spcPct val="200000"/>
                  </a:lnSpc>
                  <a:buFont typeface="Wingdings" panose="05000000000000000000" pitchFamily="2" charset="2"/>
                  <a:buChar char="ü"/>
                </a:pPr>
                <a:r>
                  <a:rPr lang="zh-CN" altLang="en-US" sz="1200"/>
                  <a:t>按时到达公司，准备妆发</a:t>
                </a:r>
                <a:r>
                  <a:rPr lang="en-US" altLang="zh-CN" sz="1200"/>
                  <a:t>;</a:t>
                </a:r>
              </a:p>
              <a:p>
                <a:pPr marL="285750" indent="-285750">
                  <a:lnSpc>
                    <a:spcPct val="200000"/>
                  </a:lnSpc>
                  <a:buFont typeface="Wingdings" panose="05000000000000000000" pitchFamily="2" charset="2"/>
                  <a:buChar char="ü"/>
                </a:pPr>
                <a:r>
                  <a:rPr lang="zh-CN" altLang="en-US" sz="1200"/>
                  <a:t>上播前根据短视频团队需求完成短视频拍摄</a:t>
                </a:r>
                <a:r>
                  <a:rPr lang="en-US" altLang="zh-CN" sz="1200"/>
                  <a:t>;</a:t>
                </a:r>
              </a:p>
              <a:p>
                <a:pPr marL="285750" indent="-285750">
                  <a:lnSpc>
                    <a:spcPct val="200000"/>
                  </a:lnSpc>
                  <a:buFont typeface="Wingdings" panose="05000000000000000000" pitchFamily="2" charset="2"/>
                  <a:buChar char="ü"/>
                </a:pPr>
                <a:r>
                  <a:rPr lang="zh-CN" altLang="en-US" sz="1200"/>
                  <a:t>上播前运营团队完成彩排，确定预估商品的讲解方式和玩法。</a:t>
                </a:r>
              </a:p>
            </p:txBody>
          </p:sp>
        </p:grpSp>
        <p:grpSp>
          <p:nvGrpSpPr>
            <p:cNvPr id="11" name="组合 10">
              <a:extLst>
                <a:ext uri="{FF2B5EF4-FFF2-40B4-BE49-F238E27FC236}">
                  <a16:creationId xmlns:a16="http://schemas.microsoft.com/office/drawing/2014/main" id="{60C3F59A-DEBB-1844-C2C1-4A88295C0B9C}"/>
                </a:ext>
              </a:extLst>
            </p:cNvPr>
            <p:cNvGrpSpPr/>
            <p:nvPr/>
          </p:nvGrpSpPr>
          <p:grpSpPr>
            <a:xfrm>
              <a:off x="4602072" y="1798936"/>
              <a:ext cx="2987855" cy="3903849"/>
              <a:chOff x="471004" y="1798936"/>
              <a:chExt cx="3574189" cy="3903849"/>
            </a:xfrm>
          </p:grpSpPr>
          <p:sp>
            <p:nvSpPr>
              <p:cNvPr id="12" name="平行四边形 11">
                <a:extLst>
                  <a:ext uri="{FF2B5EF4-FFF2-40B4-BE49-F238E27FC236}">
                    <a16:creationId xmlns:a16="http://schemas.microsoft.com/office/drawing/2014/main" id="{BE9E9BD6-25EF-419F-6644-A62AA87CBE0A}"/>
                  </a:ext>
                </a:extLst>
              </p:cNvPr>
              <p:cNvSpPr/>
              <p:nvPr/>
            </p:nvSpPr>
            <p:spPr>
              <a:xfrm>
                <a:off x="558412" y="1798936"/>
                <a:ext cx="2259342" cy="593313"/>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中</a:t>
                </a:r>
                <a:endParaRPr lang="zh-CN" altLang="en-US"/>
              </a:p>
            </p:txBody>
          </p:sp>
          <p:sp>
            <p:nvSpPr>
              <p:cNvPr id="14" name="矩形: 圆角 13">
                <a:extLst>
                  <a:ext uri="{FF2B5EF4-FFF2-40B4-BE49-F238E27FC236}">
                    <a16:creationId xmlns:a16="http://schemas.microsoft.com/office/drawing/2014/main" id="{17FC68F2-4481-2AC7-B64F-C0752222E10E}"/>
                  </a:ext>
                </a:extLst>
              </p:cNvPr>
              <p:cNvSpPr/>
              <p:nvPr/>
            </p:nvSpPr>
            <p:spPr>
              <a:xfrm>
                <a:off x="471004" y="2392249"/>
                <a:ext cx="3574189" cy="3310536"/>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5" name="文本框 14">
                <a:extLst>
                  <a:ext uri="{FF2B5EF4-FFF2-40B4-BE49-F238E27FC236}">
                    <a16:creationId xmlns:a16="http://schemas.microsoft.com/office/drawing/2014/main" id="{276B860B-3971-EE4D-B480-79FA9CDB3C6E}"/>
                  </a:ext>
                </a:extLst>
              </p:cNvPr>
              <p:cNvSpPr txBox="1"/>
              <p:nvPr/>
            </p:nvSpPr>
            <p:spPr>
              <a:xfrm>
                <a:off x="702650" y="2553760"/>
                <a:ext cx="3211680" cy="1513619"/>
              </a:xfrm>
              <a:prstGeom prst="rect">
                <a:avLst/>
              </a:prstGeom>
              <a:noFill/>
            </p:spPr>
            <p:txBody>
              <a:bodyPr wrap="square">
                <a:spAutoFit/>
              </a:bodyPr>
              <a:lstStyle/>
              <a:p>
                <a:pPr marL="285750" indent="-285750">
                  <a:lnSpc>
                    <a:spcPct val="200000"/>
                  </a:lnSpc>
                  <a:buFont typeface="Wingdings" panose="05000000000000000000" pitchFamily="2" charset="2"/>
                  <a:buChar char="ü"/>
                </a:pPr>
                <a:r>
                  <a:rPr lang="zh-CN" altLang="en-US" sz="1200"/>
                  <a:t>配合运营节完成直播工作；</a:t>
                </a:r>
                <a:endParaRPr lang="en-US" altLang="zh-CN" sz="1200"/>
              </a:p>
              <a:p>
                <a:pPr marL="285750" indent="-285750">
                  <a:lnSpc>
                    <a:spcPct val="200000"/>
                  </a:lnSpc>
                  <a:buFont typeface="Wingdings" panose="05000000000000000000" pitchFamily="2" charset="2"/>
                  <a:buChar char="ü"/>
                </a:pPr>
                <a:r>
                  <a:rPr lang="zh-CN" altLang="en-US" sz="1200"/>
                  <a:t>完成商品的讲解和演绎</a:t>
                </a:r>
                <a:r>
                  <a:rPr lang="en-US" altLang="zh-CN" sz="1200"/>
                  <a:t>;</a:t>
                </a:r>
              </a:p>
              <a:p>
                <a:pPr marL="285750" indent="-285750">
                  <a:lnSpc>
                    <a:spcPct val="200000"/>
                  </a:lnSpc>
                  <a:buFont typeface="Wingdings" panose="05000000000000000000" pitchFamily="2" charset="2"/>
                  <a:buChar char="ü"/>
                </a:pPr>
                <a:r>
                  <a:rPr lang="zh-CN" altLang="en-US" sz="1200"/>
                  <a:t>完成直播间的各项指标的演绎和表达。</a:t>
                </a:r>
              </a:p>
            </p:txBody>
          </p:sp>
        </p:grpSp>
        <p:grpSp>
          <p:nvGrpSpPr>
            <p:cNvPr id="16" name="组合 15">
              <a:extLst>
                <a:ext uri="{FF2B5EF4-FFF2-40B4-BE49-F238E27FC236}">
                  <a16:creationId xmlns:a16="http://schemas.microsoft.com/office/drawing/2014/main" id="{4D01EDD3-6322-5A63-35AD-CC3C0B2664E4}"/>
                </a:ext>
              </a:extLst>
            </p:cNvPr>
            <p:cNvGrpSpPr/>
            <p:nvPr/>
          </p:nvGrpSpPr>
          <p:grpSpPr>
            <a:xfrm>
              <a:off x="8195639" y="1798936"/>
              <a:ext cx="2987855" cy="3903849"/>
              <a:chOff x="471004" y="1798936"/>
              <a:chExt cx="3574189" cy="3903849"/>
            </a:xfrm>
          </p:grpSpPr>
          <p:sp>
            <p:nvSpPr>
              <p:cNvPr id="22" name="平行四边形 21">
                <a:extLst>
                  <a:ext uri="{FF2B5EF4-FFF2-40B4-BE49-F238E27FC236}">
                    <a16:creationId xmlns:a16="http://schemas.microsoft.com/office/drawing/2014/main" id="{CD97854A-12A6-E754-F006-510D23FC3694}"/>
                  </a:ext>
                </a:extLst>
              </p:cNvPr>
              <p:cNvSpPr/>
              <p:nvPr/>
            </p:nvSpPr>
            <p:spPr>
              <a:xfrm>
                <a:off x="558412" y="1798936"/>
                <a:ext cx="2259342" cy="593313"/>
              </a:xfrm>
              <a:prstGeom prst="parallelogram">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t>直播</a:t>
                </a:r>
                <a:r>
                  <a:rPr lang="zh-CN" altLang="en-US" sz="2400" b="1">
                    <a:solidFill>
                      <a:schemeClr val="accent2"/>
                    </a:solidFill>
                  </a:rPr>
                  <a:t>后</a:t>
                </a:r>
                <a:endParaRPr lang="zh-CN" altLang="en-US"/>
              </a:p>
            </p:txBody>
          </p:sp>
          <p:sp>
            <p:nvSpPr>
              <p:cNvPr id="23" name="矩形: 圆角 22">
                <a:extLst>
                  <a:ext uri="{FF2B5EF4-FFF2-40B4-BE49-F238E27FC236}">
                    <a16:creationId xmlns:a16="http://schemas.microsoft.com/office/drawing/2014/main" id="{1CB184FF-6B44-78FD-E145-5FF11285F996}"/>
                  </a:ext>
                </a:extLst>
              </p:cNvPr>
              <p:cNvSpPr/>
              <p:nvPr/>
            </p:nvSpPr>
            <p:spPr>
              <a:xfrm>
                <a:off x="471004" y="2392249"/>
                <a:ext cx="3574189" cy="3310536"/>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25" name="文本框 24">
                <a:extLst>
                  <a:ext uri="{FF2B5EF4-FFF2-40B4-BE49-F238E27FC236}">
                    <a16:creationId xmlns:a16="http://schemas.microsoft.com/office/drawing/2014/main" id="{5E2288F6-6D2D-7F10-0613-269A2C295B16}"/>
                  </a:ext>
                </a:extLst>
              </p:cNvPr>
              <p:cNvSpPr txBox="1"/>
              <p:nvPr/>
            </p:nvSpPr>
            <p:spPr>
              <a:xfrm>
                <a:off x="702650" y="2553760"/>
                <a:ext cx="3211680" cy="2990947"/>
              </a:xfrm>
              <a:prstGeom prst="rect">
                <a:avLst/>
              </a:prstGeom>
              <a:noFill/>
            </p:spPr>
            <p:txBody>
              <a:bodyPr wrap="square">
                <a:spAutoFit/>
              </a:bodyPr>
              <a:lstStyle/>
              <a:p>
                <a:pPr>
                  <a:lnSpc>
                    <a:spcPct val="200000"/>
                  </a:lnSpc>
                </a:pPr>
                <a:r>
                  <a:rPr lang="zh-CN" altLang="en-US" sz="1200"/>
                  <a:t>参与复盘，包括但不限于∶</a:t>
                </a:r>
                <a:endParaRPr lang="en-US" altLang="zh-CN" sz="1200"/>
              </a:p>
              <a:p>
                <a:pPr>
                  <a:lnSpc>
                    <a:spcPct val="200000"/>
                  </a:lnSpc>
                </a:pPr>
                <a:r>
                  <a:rPr lang="zh-CN" altLang="en-US" sz="1200"/>
                  <a:t>①本场违规原因分析</a:t>
                </a:r>
                <a:r>
                  <a:rPr lang="en-US" altLang="zh-CN" sz="1200"/>
                  <a:t>;</a:t>
                </a:r>
              </a:p>
              <a:p>
                <a:pPr>
                  <a:lnSpc>
                    <a:spcPct val="200000"/>
                  </a:lnSpc>
                </a:pPr>
                <a:r>
                  <a:rPr lang="en-US" altLang="zh-CN" sz="1200"/>
                  <a:t>②</a:t>
                </a:r>
                <a:r>
                  <a:rPr lang="zh-CN" altLang="en-US" sz="1200"/>
                  <a:t>主播现场表现，语言、动作、表情、语气、讲品节奏</a:t>
                </a:r>
                <a:r>
                  <a:rPr lang="en-US" altLang="zh-CN" sz="1200"/>
                  <a:t>;</a:t>
                </a:r>
              </a:p>
              <a:p>
                <a:pPr>
                  <a:lnSpc>
                    <a:spcPct val="200000"/>
                  </a:lnSpc>
                </a:pPr>
                <a:r>
                  <a:rPr lang="en-US" altLang="zh-CN" sz="1200"/>
                  <a:t>③</a:t>
                </a:r>
                <a:r>
                  <a:rPr lang="zh-CN" altLang="en-US" sz="1200"/>
                  <a:t>下一场直播优化建议</a:t>
                </a:r>
                <a:r>
                  <a:rPr lang="en-US" altLang="zh-CN" sz="1200"/>
                  <a:t>;</a:t>
                </a:r>
              </a:p>
              <a:p>
                <a:pPr>
                  <a:lnSpc>
                    <a:spcPct val="200000"/>
                  </a:lnSpc>
                </a:pPr>
                <a:r>
                  <a:rPr lang="en-US" altLang="zh-CN" sz="1200"/>
                  <a:t>④</a:t>
                </a:r>
                <a:r>
                  <a:rPr lang="zh-CN" altLang="en-US" sz="1200"/>
                  <a:t>老主播给本场新主播建议（若有新老主播一同工作时）</a:t>
                </a:r>
                <a:r>
                  <a:rPr lang="en-US" altLang="zh-CN" sz="1200"/>
                  <a:t>;</a:t>
                </a:r>
              </a:p>
              <a:p>
                <a:pPr>
                  <a:lnSpc>
                    <a:spcPct val="200000"/>
                  </a:lnSpc>
                </a:pPr>
                <a:r>
                  <a:rPr lang="en-US" altLang="zh-CN" sz="1200"/>
                  <a:t>⑤</a:t>
                </a:r>
                <a:r>
                  <a:rPr lang="zh-CN" altLang="en-US" sz="1200"/>
                  <a:t>主播对运营团队的需求。</a:t>
                </a:r>
              </a:p>
            </p:txBody>
          </p:sp>
        </p:grpSp>
      </p:grpSp>
    </p:spTree>
    <p:extLst>
      <p:ext uri="{BB962C8B-B14F-4D97-AF65-F5344CB8AC3E}">
        <p14:creationId xmlns:p14="http://schemas.microsoft.com/office/powerpoint/2010/main" val="3909443608"/>
      </p:ext>
    </p:extLst>
  </p:cSld>
  <p:clrMapOvr>
    <a:masterClrMapping/>
  </p:clrMapOvr>
  <p:transition spd="slow" advClick="0" advTm="0">
    <p:comb/>
  </p:transition>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BE4D3320-1706-E44E-CC79-EF9BE83C3FCE}"/>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C565766C-EF96-EBCB-2E7A-6794D518D9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562E51F7-3783-1F52-B93D-093292A08B92}"/>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目标拆解，有效激励</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7F64D032-9CBD-266A-294A-2E96F735E2C2}"/>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77</a:t>
            </a:fld>
            <a:endParaRPr lang="zh-CN" altLang="en-US" sz="1000">
              <a:solidFill>
                <a:schemeClr val="tx1"/>
              </a:solidFill>
            </a:endParaRPr>
          </a:p>
        </p:txBody>
      </p:sp>
      <p:grpSp>
        <p:nvGrpSpPr>
          <p:cNvPr id="37" name="组合 36">
            <a:extLst>
              <a:ext uri="{FF2B5EF4-FFF2-40B4-BE49-F238E27FC236}">
                <a16:creationId xmlns:a16="http://schemas.microsoft.com/office/drawing/2014/main" id="{FC2996BB-4CA1-052F-6683-7098E78F19D9}"/>
              </a:ext>
            </a:extLst>
          </p:cNvPr>
          <p:cNvGrpSpPr/>
          <p:nvPr/>
        </p:nvGrpSpPr>
        <p:grpSpPr>
          <a:xfrm>
            <a:off x="1112094" y="1791300"/>
            <a:ext cx="3655349" cy="3897524"/>
            <a:chOff x="1112094" y="1791300"/>
            <a:chExt cx="3655349" cy="3897524"/>
          </a:xfrm>
        </p:grpSpPr>
        <p:sp>
          <p:nvSpPr>
            <p:cNvPr id="36" name="矩形: 圆角 35">
              <a:extLst>
                <a:ext uri="{FF2B5EF4-FFF2-40B4-BE49-F238E27FC236}">
                  <a16:creationId xmlns:a16="http://schemas.microsoft.com/office/drawing/2014/main" id="{BAB008AB-0C47-4439-4984-38CC8080A755}"/>
                </a:ext>
              </a:extLst>
            </p:cNvPr>
            <p:cNvSpPr/>
            <p:nvPr/>
          </p:nvSpPr>
          <p:spPr>
            <a:xfrm>
              <a:off x="1112094" y="2482471"/>
              <a:ext cx="3655349" cy="3206353"/>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grpSp>
          <p:nvGrpSpPr>
            <p:cNvPr id="32" name="组合 31">
              <a:extLst>
                <a:ext uri="{FF2B5EF4-FFF2-40B4-BE49-F238E27FC236}">
                  <a16:creationId xmlns:a16="http://schemas.microsoft.com/office/drawing/2014/main" id="{4E7E2F28-7F2C-CB02-0FCE-45B72797EE69}"/>
                </a:ext>
              </a:extLst>
            </p:cNvPr>
            <p:cNvGrpSpPr/>
            <p:nvPr/>
          </p:nvGrpSpPr>
          <p:grpSpPr>
            <a:xfrm>
              <a:off x="1112094" y="1791300"/>
              <a:ext cx="3655349" cy="523220"/>
              <a:chOff x="1154643" y="1798936"/>
              <a:chExt cx="3724484" cy="523220"/>
            </a:xfrm>
          </p:grpSpPr>
          <p:sp>
            <p:nvSpPr>
              <p:cNvPr id="3" name="平行四边形 2">
                <a:extLst>
                  <a:ext uri="{FF2B5EF4-FFF2-40B4-BE49-F238E27FC236}">
                    <a16:creationId xmlns:a16="http://schemas.microsoft.com/office/drawing/2014/main" id="{3E4F30A3-8333-8AE4-A6A9-77529994346D}"/>
                  </a:ext>
                </a:extLst>
              </p:cNvPr>
              <p:cNvSpPr/>
              <p:nvPr/>
            </p:nvSpPr>
            <p:spPr>
              <a:xfrm>
                <a:off x="1154643" y="1798936"/>
                <a:ext cx="3724484" cy="523220"/>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9" name="文本框 8">
                <a:extLst>
                  <a:ext uri="{FF2B5EF4-FFF2-40B4-BE49-F238E27FC236}">
                    <a16:creationId xmlns:a16="http://schemas.microsoft.com/office/drawing/2014/main" id="{7D95D1EC-D285-C678-CDAE-D2F58B30AE12}"/>
                  </a:ext>
                </a:extLst>
              </p:cNvPr>
              <p:cNvSpPr txBox="1"/>
              <p:nvPr/>
            </p:nvSpPr>
            <p:spPr>
              <a:xfrm>
                <a:off x="1996910" y="1875880"/>
                <a:ext cx="2039949" cy="400110"/>
              </a:xfrm>
              <a:prstGeom prst="rect">
                <a:avLst/>
              </a:prstGeom>
              <a:noFill/>
            </p:spPr>
            <p:txBody>
              <a:bodyPr wrap="square">
                <a:spAutoFit/>
              </a:bodyPr>
              <a:lstStyle/>
              <a:p>
                <a:pPr algn="dist"/>
                <a:r>
                  <a:rPr lang="zh-CN" altLang="en-US" sz="2000" b="1">
                    <a:solidFill>
                      <a:schemeClr val="bg1"/>
                    </a:solidFill>
                  </a:rPr>
                  <a:t>总目标</a:t>
                </a:r>
              </a:p>
            </p:txBody>
          </p:sp>
        </p:grpSp>
        <p:grpSp>
          <p:nvGrpSpPr>
            <p:cNvPr id="21" name="组合 20">
              <a:extLst>
                <a:ext uri="{FF2B5EF4-FFF2-40B4-BE49-F238E27FC236}">
                  <a16:creationId xmlns:a16="http://schemas.microsoft.com/office/drawing/2014/main" id="{5248A632-EBBA-AE61-DC22-B8FAB07E1A06}"/>
                </a:ext>
              </a:extLst>
            </p:cNvPr>
            <p:cNvGrpSpPr/>
            <p:nvPr/>
          </p:nvGrpSpPr>
          <p:grpSpPr>
            <a:xfrm>
              <a:off x="1265658" y="2664147"/>
              <a:ext cx="1544358" cy="1148808"/>
              <a:chOff x="1112095" y="2893565"/>
              <a:chExt cx="1544358" cy="1148808"/>
            </a:xfrm>
          </p:grpSpPr>
          <p:sp>
            <p:nvSpPr>
              <p:cNvPr id="10" name="矩形: 圆角 9">
                <a:extLst>
                  <a:ext uri="{FF2B5EF4-FFF2-40B4-BE49-F238E27FC236}">
                    <a16:creationId xmlns:a16="http://schemas.microsoft.com/office/drawing/2014/main" id="{DCB5D6EB-22DA-5881-F75D-D54C8FFE0524}"/>
                  </a:ext>
                </a:extLst>
              </p:cNvPr>
              <p:cNvSpPr/>
              <p:nvPr/>
            </p:nvSpPr>
            <p:spPr>
              <a:xfrm>
                <a:off x="1154643" y="2893565"/>
                <a:ext cx="1347495"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月度总目标</a:t>
                </a:r>
              </a:p>
            </p:txBody>
          </p:sp>
          <p:sp>
            <p:nvSpPr>
              <p:cNvPr id="20" name="文本框 19">
                <a:extLst>
                  <a:ext uri="{FF2B5EF4-FFF2-40B4-BE49-F238E27FC236}">
                    <a16:creationId xmlns:a16="http://schemas.microsoft.com/office/drawing/2014/main" id="{DEC227B8-56FF-DBE0-16F4-46DE0F73F275}"/>
                  </a:ext>
                </a:extLst>
              </p:cNvPr>
              <p:cNvSpPr txBox="1"/>
              <p:nvPr/>
            </p:nvSpPr>
            <p:spPr>
              <a:xfrm>
                <a:off x="1112095" y="3429000"/>
                <a:ext cx="1544358" cy="61337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200"/>
                  <a:t>涨粉量(万)</a:t>
                </a:r>
                <a:endParaRPr lang="en-US" altLang="zh-CN" sz="1200"/>
              </a:p>
              <a:p>
                <a:pPr marL="285750" indent="-285750">
                  <a:lnSpc>
                    <a:spcPct val="150000"/>
                  </a:lnSpc>
                  <a:buFont typeface="Arial" panose="020B0604020202020204" pitchFamily="34" charset="0"/>
                  <a:buChar char="•"/>
                </a:pPr>
                <a:r>
                  <a:rPr lang="zh-CN" altLang="en-US" sz="1200"/>
                  <a:t>销售额(万）</a:t>
                </a:r>
              </a:p>
            </p:txBody>
          </p:sp>
        </p:grpSp>
        <p:grpSp>
          <p:nvGrpSpPr>
            <p:cNvPr id="24" name="组合 23">
              <a:extLst>
                <a:ext uri="{FF2B5EF4-FFF2-40B4-BE49-F238E27FC236}">
                  <a16:creationId xmlns:a16="http://schemas.microsoft.com/office/drawing/2014/main" id="{055168CD-B92A-6ECE-93F1-C74F329B44AD}"/>
                </a:ext>
              </a:extLst>
            </p:cNvPr>
            <p:cNvGrpSpPr/>
            <p:nvPr/>
          </p:nvGrpSpPr>
          <p:grpSpPr>
            <a:xfrm>
              <a:off x="1265658" y="3975950"/>
              <a:ext cx="1700907" cy="1425807"/>
              <a:chOff x="1112094" y="2893565"/>
              <a:chExt cx="1700907" cy="1425807"/>
            </a:xfrm>
          </p:grpSpPr>
          <p:sp>
            <p:nvSpPr>
              <p:cNvPr id="27" name="矩形: 圆角 26">
                <a:extLst>
                  <a:ext uri="{FF2B5EF4-FFF2-40B4-BE49-F238E27FC236}">
                    <a16:creationId xmlns:a16="http://schemas.microsoft.com/office/drawing/2014/main" id="{0004DDD7-E5F9-860F-E60C-0C6CD410A8B4}"/>
                  </a:ext>
                </a:extLst>
              </p:cNvPr>
              <p:cNvSpPr/>
              <p:nvPr/>
            </p:nvSpPr>
            <p:spPr>
              <a:xfrm>
                <a:off x="1154643" y="2893565"/>
                <a:ext cx="1347495"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涨粉量</a:t>
                </a:r>
              </a:p>
            </p:txBody>
          </p:sp>
          <p:sp>
            <p:nvSpPr>
              <p:cNvPr id="28" name="文本框 27">
                <a:extLst>
                  <a:ext uri="{FF2B5EF4-FFF2-40B4-BE49-F238E27FC236}">
                    <a16:creationId xmlns:a16="http://schemas.microsoft.com/office/drawing/2014/main" id="{7AB9897E-DC6B-415A-A1EE-A51CB3BDC17B}"/>
                  </a:ext>
                </a:extLst>
              </p:cNvPr>
              <p:cNvSpPr txBox="1"/>
              <p:nvPr/>
            </p:nvSpPr>
            <p:spPr>
              <a:xfrm>
                <a:off x="1112094" y="3429000"/>
                <a:ext cx="1700907" cy="89037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200"/>
                  <a:t>短视频涨粉</a:t>
                </a:r>
                <a:r>
                  <a:rPr lang="en-US" altLang="zh-CN" sz="1200"/>
                  <a:t>(</a:t>
                </a:r>
                <a:r>
                  <a:rPr lang="zh-CN" altLang="en-US" sz="1200"/>
                  <a:t>万</a:t>
                </a:r>
                <a:r>
                  <a:rPr lang="en-US" altLang="zh-CN" sz="1200"/>
                  <a:t>)</a:t>
                </a:r>
              </a:p>
              <a:p>
                <a:pPr marL="285750" indent="-285750">
                  <a:lnSpc>
                    <a:spcPct val="150000"/>
                  </a:lnSpc>
                  <a:buFont typeface="Arial" panose="020B0604020202020204" pitchFamily="34" charset="0"/>
                  <a:buChar char="•"/>
                </a:pPr>
                <a:r>
                  <a:rPr lang="zh-CN" altLang="en-US" sz="1200"/>
                  <a:t>内容直播涨粉</a:t>
                </a:r>
                <a:r>
                  <a:rPr lang="en-US" altLang="zh-CN" sz="1200"/>
                  <a:t>(</a:t>
                </a:r>
                <a:r>
                  <a:rPr lang="zh-CN" altLang="en-US" sz="1200"/>
                  <a:t>万</a:t>
                </a:r>
                <a:r>
                  <a:rPr lang="en-US" altLang="zh-CN" sz="1200"/>
                  <a:t>)</a:t>
                </a:r>
              </a:p>
              <a:p>
                <a:pPr marL="285750" indent="-285750">
                  <a:lnSpc>
                    <a:spcPct val="150000"/>
                  </a:lnSpc>
                  <a:buFont typeface="Arial" panose="020B0604020202020204" pitchFamily="34" charset="0"/>
                  <a:buChar char="•"/>
                </a:pPr>
                <a:r>
                  <a:rPr lang="zh-CN" altLang="en-US" sz="1200"/>
                  <a:t>带货直播涨粉</a:t>
                </a:r>
                <a:r>
                  <a:rPr lang="en-US" altLang="zh-CN" sz="1200"/>
                  <a:t>(</a:t>
                </a:r>
                <a:r>
                  <a:rPr lang="zh-CN" altLang="en-US" sz="1200"/>
                  <a:t>万</a:t>
                </a:r>
                <a:r>
                  <a:rPr lang="en-US" altLang="zh-CN" sz="1200"/>
                  <a:t>)</a:t>
                </a:r>
                <a:endParaRPr lang="zh-CN" altLang="en-US" sz="1200"/>
              </a:p>
            </p:txBody>
          </p:sp>
        </p:grpSp>
        <p:grpSp>
          <p:nvGrpSpPr>
            <p:cNvPr id="29" name="组合 28">
              <a:extLst>
                <a:ext uri="{FF2B5EF4-FFF2-40B4-BE49-F238E27FC236}">
                  <a16:creationId xmlns:a16="http://schemas.microsoft.com/office/drawing/2014/main" id="{4B7359B7-7D9F-D00A-50EE-D5999B3980F2}"/>
                </a:ext>
              </a:extLst>
            </p:cNvPr>
            <p:cNvGrpSpPr/>
            <p:nvPr/>
          </p:nvGrpSpPr>
          <p:grpSpPr>
            <a:xfrm>
              <a:off x="3100275" y="2664147"/>
              <a:ext cx="1544358" cy="1425807"/>
              <a:chOff x="1112095" y="2893565"/>
              <a:chExt cx="1544358" cy="1425807"/>
            </a:xfrm>
          </p:grpSpPr>
          <p:sp>
            <p:nvSpPr>
              <p:cNvPr id="30" name="矩形: 圆角 29">
                <a:extLst>
                  <a:ext uri="{FF2B5EF4-FFF2-40B4-BE49-F238E27FC236}">
                    <a16:creationId xmlns:a16="http://schemas.microsoft.com/office/drawing/2014/main" id="{FFD1A219-CE40-753E-B669-BDA1B0839491}"/>
                  </a:ext>
                </a:extLst>
              </p:cNvPr>
              <p:cNvSpPr/>
              <p:nvPr/>
            </p:nvSpPr>
            <p:spPr>
              <a:xfrm>
                <a:off x="1154643" y="2893565"/>
                <a:ext cx="1347495"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销售额</a:t>
                </a:r>
              </a:p>
            </p:txBody>
          </p:sp>
          <p:sp>
            <p:nvSpPr>
              <p:cNvPr id="31" name="文本框 30">
                <a:extLst>
                  <a:ext uri="{FF2B5EF4-FFF2-40B4-BE49-F238E27FC236}">
                    <a16:creationId xmlns:a16="http://schemas.microsoft.com/office/drawing/2014/main" id="{79B95B6A-E1C1-E7BF-8382-5CB79204ED8E}"/>
                  </a:ext>
                </a:extLst>
              </p:cNvPr>
              <p:cNvSpPr txBox="1"/>
              <p:nvPr/>
            </p:nvSpPr>
            <p:spPr>
              <a:xfrm>
                <a:off x="1112095" y="3429000"/>
                <a:ext cx="1544358" cy="89037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200"/>
                  <a:t>结算率</a:t>
                </a:r>
                <a:r>
                  <a:rPr lang="en-US" altLang="zh-CN" sz="1200"/>
                  <a:t>(%)</a:t>
                </a:r>
              </a:p>
              <a:p>
                <a:pPr marL="285750" indent="-285750">
                  <a:lnSpc>
                    <a:spcPct val="150000"/>
                  </a:lnSpc>
                  <a:buFont typeface="Arial" panose="020B0604020202020204" pitchFamily="34" charset="0"/>
                  <a:buChar char="•"/>
                </a:pPr>
                <a:r>
                  <a:rPr lang="zh-CN" altLang="en-US" sz="1200"/>
                  <a:t>佣金率</a:t>
                </a:r>
                <a:r>
                  <a:rPr lang="en-US" altLang="zh-CN" sz="1200"/>
                  <a:t>(%)</a:t>
                </a:r>
              </a:p>
              <a:p>
                <a:pPr marL="285750" indent="-285750">
                  <a:lnSpc>
                    <a:spcPct val="150000"/>
                  </a:lnSpc>
                  <a:buFont typeface="Arial" panose="020B0604020202020204" pitchFamily="34" charset="0"/>
                  <a:buChar char="•"/>
                </a:pPr>
                <a:r>
                  <a:rPr lang="zh-CN" altLang="en-US" sz="1200"/>
                  <a:t>重点品牌（</a:t>
                </a:r>
                <a:r>
                  <a:rPr lang="en-US" altLang="zh-CN" sz="1200"/>
                  <a:t>X</a:t>
                </a:r>
                <a:r>
                  <a:rPr lang="zh-CN" altLang="en-US" sz="1200"/>
                  <a:t>场</a:t>
                </a:r>
                <a:r>
                  <a:rPr lang="en-US" altLang="zh-CN" sz="1200"/>
                  <a:t>)</a:t>
                </a:r>
                <a:endParaRPr lang="zh-CN" altLang="en-US" sz="1200"/>
              </a:p>
            </p:txBody>
          </p:sp>
        </p:grpSp>
      </p:grpSp>
      <p:sp>
        <p:nvSpPr>
          <p:cNvPr id="35" name="文本框 34">
            <a:extLst>
              <a:ext uri="{FF2B5EF4-FFF2-40B4-BE49-F238E27FC236}">
                <a16:creationId xmlns:a16="http://schemas.microsoft.com/office/drawing/2014/main" id="{EA53296B-F98C-4F1F-7F28-A4C6A8500FA3}"/>
              </a:ext>
            </a:extLst>
          </p:cNvPr>
          <p:cNvSpPr txBox="1"/>
          <p:nvPr/>
        </p:nvSpPr>
        <p:spPr>
          <a:xfrm>
            <a:off x="5763861" y="1653369"/>
            <a:ext cx="5589939" cy="3886320"/>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a:t>结合电商大促、节日热点、品牌上新节奏、粉丝福利人设计直播营销日历</a:t>
            </a:r>
            <a:endParaRPr lang="en-US" altLang="zh-CN"/>
          </a:p>
          <a:p>
            <a:pPr marL="742950" lvl="1" indent="-285750">
              <a:lnSpc>
                <a:spcPct val="200000"/>
              </a:lnSpc>
              <a:buFont typeface="Arial" panose="020B0604020202020204" pitchFamily="34" charset="0"/>
              <a:buChar char="•"/>
            </a:pPr>
            <a:r>
              <a:rPr lang="zh-CN" altLang="en-US"/>
              <a:t>提前联动其他团队设计营销主题</a:t>
            </a:r>
            <a:endParaRPr lang="en-US" altLang="zh-CN"/>
          </a:p>
          <a:p>
            <a:pPr marL="742950" lvl="1" indent="-285750">
              <a:lnSpc>
                <a:spcPct val="200000"/>
              </a:lnSpc>
              <a:buFont typeface="Arial" panose="020B0604020202020204" pitchFamily="34" charset="0"/>
              <a:buChar char="•"/>
            </a:pPr>
            <a:r>
              <a:rPr lang="zh-CN" altLang="en-US"/>
              <a:t>提前筹备产品货盘</a:t>
            </a:r>
            <a:endParaRPr lang="en-US" altLang="zh-CN"/>
          </a:p>
          <a:p>
            <a:pPr marL="285750" indent="-285750">
              <a:lnSpc>
                <a:spcPct val="200000"/>
              </a:lnSpc>
              <a:buFont typeface="Arial" panose="020B0604020202020204" pitchFamily="34" charset="0"/>
              <a:buChar char="•"/>
            </a:pPr>
            <a:r>
              <a:rPr lang="zh-CN" altLang="en-US"/>
              <a:t>根据黄金彩宝品类淡旺季和大盘情况设计单月直播间业绩目标;</a:t>
            </a:r>
            <a:endParaRPr lang="en-US" altLang="zh-CN"/>
          </a:p>
          <a:p>
            <a:pPr marL="742950" lvl="1" indent="-285750">
              <a:lnSpc>
                <a:spcPct val="200000"/>
              </a:lnSpc>
              <a:buFont typeface="Arial" panose="020B0604020202020204" pitchFamily="34" charset="0"/>
              <a:buChar char="•"/>
            </a:pPr>
            <a:r>
              <a:rPr lang="zh-CN" altLang="en-US"/>
              <a:t>拆分成当月大小场次做分别业绩规划</a:t>
            </a:r>
          </a:p>
        </p:txBody>
      </p:sp>
    </p:spTree>
    <p:extLst>
      <p:ext uri="{BB962C8B-B14F-4D97-AF65-F5344CB8AC3E}">
        <p14:creationId xmlns:p14="http://schemas.microsoft.com/office/powerpoint/2010/main" val="1847324823"/>
      </p:ext>
    </p:extLst>
  </p:cSld>
  <p:clrMapOvr>
    <a:masterClrMapping/>
  </p:clrMapOvr>
  <p:transition spd="slow" advClick="0" advTm="0">
    <p:comb/>
  </p:transition>
</p:sld>
</file>

<file path=ppt/slides/slide7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2E1C6C5B-FFDF-F44C-724E-1AEC9222D81C}"/>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93058537-6DBD-F408-0E61-E32AEC5406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D9252A3B-A37E-A93E-2C29-4293ACFBB055}"/>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目标拆解，有效激励</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683C9E4F-CF9A-9B3E-0FBD-7A68931F11C4}"/>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78</a:t>
            </a:fld>
            <a:endParaRPr lang="zh-CN" altLang="en-US" sz="1000">
              <a:solidFill>
                <a:schemeClr val="tx1"/>
              </a:solidFill>
            </a:endParaRPr>
          </a:p>
        </p:txBody>
      </p:sp>
      <p:sp>
        <p:nvSpPr>
          <p:cNvPr id="35" name="文本框 34">
            <a:extLst>
              <a:ext uri="{FF2B5EF4-FFF2-40B4-BE49-F238E27FC236}">
                <a16:creationId xmlns:a16="http://schemas.microsoft.com/office/drawing/2014/main" id="{FE671D96-4D38-8258-DC9C-CA78A79D55BD}"/>
              </a:ext>
            </a:extLst>
          </p:cNvPr>
          <p:cNvSpPr txBox="1"/>
          <p:nvPr/>
        </p:nvSpPr>
        <p:spPr>
          <a:xfrm>
            <a:off x="5763861" y="2187121"/>
            <a:ext cx="5589939" cy="2224327"/>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a:t>根据黄金彩宝品类淡旺季和大盘情况设计单月直播间开播节奏</a:t>
            </a:r>
            <a:r>
              <a:rPr lang="en-US" altLang="zh-CN"/>
              <a:t>;</a:t>
            </a:r>
          </a:p>
          <a:p>
            <a:pPr marL="742950" lvl="1" indent="-285750">
              <a:lnSpc>
                <a:spcPct val="200000"/>
              </a:lnSpc>
              <a:buFont typeface="Arial" panose="020B0604020202020204" pitchFamily="34" charset="0"/>
              <a:buChar char="•"/>
            </a:pPr>
            <a:r>
              <a:rPr lang="zh-CN" altLang="en-US"/>
              <a:t>拆分成当月大小场次做分别业绩规划</a:t>
            </a:r>
            <a:endParaRPr lang="en-US" altLang="zh-CN"/>
          </a:p>
          <a:p>
            <a:pPr marL="742950" lvl="1" indent="-285750">
              <a:lnSpc>
                <a:spcPct val="200000"/>
              </a:lnSpc>
              <a:buFont typeface="Arial" panose="020B0604020202020204" pitchFamily="34" charset="0"/>
              <a:buChar char="•"/>
            </a:pPr>
            <a:r>
              <a:rPr lang="zh-CN" altLang="en-US"/>
              <a:t>即使已播项目也要定出重要场次数据</a:t>
            </a:r>
          </a:p>
        </p:txBody>
      </p:sp>
      <p:grpSp>
        <p:nvGrpSpPr>
          <p:cNvPr id="11" name="组合 10">
            <a:extLst>
              <a:ext uri="{FF2B5EF4-FFF2-40B4-BE49-F238E27FC236}">
                <a16:creationId xmlns:a16="http://schemas.microsoft.com/office/drawing/2014/main" id="{66D03976-6A87-DE80-A98E-ECA41A661460}"/>
              </a:ext>
            </a:extLst>
          </p:cNvPr>
          <p:cNvGrpSpPr/>
          <p:nvPr/>
        </p:nvGrpSpPr>
        <p:grpSpPr>
          <a:xfrm>
            <a:off x="1054003" y="1791300"/>
            <a:ext cx="3678541" cy="3928513"/>
            <a:chOff x="1054003" y="1791300"/>
            <a:chExt cx="3678541" cy="3928513"/>
          </a:xfrm>
        </p:grpSpPr>
        <p:sp>
          <p:nvSpPr>
            <p:cNvPr id="8" name="矩形: 圆角 7">
              <a:extLst>
                <a:ext uri="{FF2B5EF4-FFF2-40B4-BE49-F238E27FC236}">
                  <a16:creationId xmlns:a16="http://schemas.microsoft.com/office/drawing/2014/main" id="{B4F15A5D-7F16-4E7F-1415-02A8086D234D}"/>
                </a:ext>
              </a:extLst>
            </p:cNvPr>
            <p:cNvSpPr/>
            <p:nvPr/>
          </p:nvSpPr>
          <p:spPr>
            <a:xfrm>
              <a:off x="1054003" y="2457014"/>
              <a:ext cx="3566858" cy="3262799"/>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grpSp>
          <p:nvGrpSpPr>
            <p:cNvPr id="32" name="组合 31">
              <a:extLst>
                <a:ext uri="{FF2B5EF4-FFF2-40B4-BE49-F238E27FC236}">
                  <a16:creationId xmlns:a16="http://schemas.microsoft.com/office/drawing/2014/main" id="{C086BE32-17AD-21C2-326F-B26568D8BFF4}"/>
                </a:ext>
              </a:extLst>
            </p:cNvPr>
            <p:cNvGrpSpPr/>
            <p:nvPr/>
          </p:nvGrpSpPr>
          <p:grpSpPr>
            <a:xfrm>
              <a:off x="1054003" y="1791300"/>
              <a:ext cx="3678541" cy="523220"/>
              <a:chOff x="1154643" y="1798936"/>
              <a:chExt cx="3724484" cy="523220"/>
            </a:xfrm>
          </p:grpSpPr>
          <p:sp>
            <p:nvSpPr>
              <p:cNvPr id="3" name="平行四边形 2">
                <a:extLst>
                  <a:ext uri="{FF2B5EF4-FFF2-40B4-BE49-F238E27FC236}">
                    <a16:creationId xmlns:a16="http://schemas.microsoft.com/office/drawing/2014/main" id="{DC8B4747-9B28-434A-0585-5F58B22F1314}"/>
                  </a:ext>
                </a:extLst>
              </p:cNvPr>
              <p:cNvSpPr/>
              <p:nvPr/>
            </p:nvSpPr>
            <p:spPr>
              <a:xfrm>
                <a:off x="1154643" y="1798936"/>
                <a:ext cx="3724484" cy="523220"/>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9" name="文本框 8">
                <a:extLst>
                  <a:ext uri="{FF2B5EF4-FFF2-40B4-BE49-F238E27FC236}">
                    <a16:creationId xmlns:a16="http://schemas.microsoft.com/office/drawing/2014/main" id="{8108A440-663B-62C6-665D-B6A381DF7A01}"/>
                  </a:ext>
                </a:extLst>
              </p:cNvPr>
              <p:cNvSpPr txBox="1"/>
              <p:nvPr/>
            </p:nvSpPr>
            <p:spPr>
              <a:xfrm>
                <a:off x="1996910" y="1875880"/>
                <a:ext cx="2039949" cy="400110"/>
              </a:xfrm>
              <a:prstGeom prst="rect">
                <a:avLst/>
              </a:prstGeom>
              <a:noFill/>
            </p:spPr>
            <p:txBody>
              <a:bodyPr wrap="square">
                <a:spAutoFit/>
              </a:bodyPr>
              <a:lstStyle/>
              <a:p>
                <a:pPr algn="dist"/>
                <a:r>
                  <a:rPr lang="zh-CN" altLang="en-US" sz="2000" b="1">
                    <a:solidFill>
                      <a:schemeClr val="bg1"/>
                    </a:solidFill>
                  </a:rPr>
                  <a:t>定排期</a:t>
                </a:r>
              </a:p>
            </p:txBody>
          </p:sp>
        </p:grpSp>
        <p:grpSp>
          <p:nvGrpSpPr>
            <p:cNvPr id="21" name="组合 20">
              <a:extLst>
                <a:ext uri="{FF2B5EF4-FFF2-40B4-BE49-F238E27FC236}">
                  <a16:creationId xmlns:a16="http://schemas.microsoft.com/office/drawing/2014/main" id="{988A9FB6-460E-B6C7-E06C-E29FD9D95794}"/>
                </a:ext>
              </a:extLst>
            </p:cNvPr>
            <p:cNvGrpSpPr/>
            <p:nvPr/>
          </p:nvGrpSpPr>
          <p:grpSpPr>
            <a:xfrm>
              <a:off x="1265657" y="4297504"/>
              <a:ext cx="2789811" cy="1092967"/>
              <a:chOff x="1112094" y="4526922"/>
              <a:chExt cx="2789811" cy="1092967"/>
            </a:xfrm>
          </p:grpSpPr>
          <p:sp>
            <p:nvSpPr>
              <p:cNvPr id="10" name="矩形: 圆角 9">
                <a:extLst>
                  <a:ext uri="{FF2B5EF4-FFF2-40B4-BE49-F238E27FC236}">
                    <a16:creationId xmlns:a16="http://schemas.microsoft.com/office/drawing/2014/main" id="{04A67ED1-01CB-CAE7-1188-8F8EEE512CCE}"/>
                  </a:ext>
                </a:extLst>
              </p:cNvPr>
              <p:cNvSpPr/>
              <p:nvPr/>
            </p:nvSpPr>
            <p:spPr>
              <a:xfrm>
                <a:off x="2038090" y="4526922"/>
                <a:ext cx="1347495"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月度总目标</a:t>
                </a:r>
              </a:p>
            </p:txBody>
          </p:sp>
          <p:sp>
            <p:nvSpPr>
              <p:cNvPr id="20" name="文本框 19">
                <a:extLst>
                  <a:ext uri="{FF2B5EF4-FFF2-40B4-BE49-F238E27FC236}">
                    <a16:creationId xmlns:a16="http://schemas.microsoft.com/office/drawing/2014/main" id="{2D2DAD58-3FC0-F219-EADE-2040AFE518D7}"/>
                  </a:ext>
                </a:extLst>
              </p:cNvPr>
              <p:cNvSpPr txBox="1"/>
              <p:nvPr/>
            </p:nvSpPr>
            <p:spPr>
              <a:xfrm>
                <a:off x="1112094" y="5006516"/>
                <a:ext cx="2789811" cy="613373"/>
              </a:xfrm>
              <a:prstGeom prst="rect">
                <a:avLst/>
              </a:prstGeom>
              <a:noFill/>
            </p:spPr>
            <p:txBody>
              <a:bodyPr wrap="square">
                <a:spAutoFit/>
              </a:bodyPr>
              <a:lstStyle/>
              <a:p>
                <a:pPr marL="285750" indent="-285750">
                  <a:lnSpc>
                    <a:spcPct val="150000"/>
                  </a:lnSpc>
                  <a:buFont typeface="Arial" panose="020B0604020202020204" pitchFamily="34" charset="0"/>
                  <a:buChar char="•"/>
                </a:pPr>
                <a:r>
                  <a:rPr lang="zh-CN" altLang="en-US" sz="1200" b="1">
                    <a:solidFill>
                      <a:srgbClr val="7030A0"/>
                    </a:solidFill>
                  </a:rPr>
                  <a:t>内容场：</a:t>
                </a:r>
                <a:r>
                  <a:rPr lang="zh-CN" altLang="en-US" sz="1200"/>
                  <a:t>涨粉量、互动率、预约量</a:t>
                </a:r>
                <a:endParaRPr lang="en-US" altLang="zh-CN" sz="1200"/>
              </a:p>
              <a:p>
                <a:pPr marL="285750" indent="-285750">
                  <a:lnSpc>
                    <a:spcPct val="150000"/>
                  </a:lnSpc>
                  <a:buFont typeface="Arial" panose="020B0604020202020204" pitchFamily="34" charset="0"/>
                  <a:buChar char="•"/>
                </a:pPr>
                <a:r>
                  <a:rPr lang="zh-CN" altLang="en-US" sz="1200" b="1">
                    <a:solidFill>
                      <a:srgbClr val="7030A0"/>
                    </a:solidFill>
                  </a:rPr>
                  <a:t>电商场：</a:t>
                </a:r>
                <a:r>
                  <a:rPr lang="zh-CN" altLang="en-US" sz="1200"/>
                  <a:t>张分量、互动率、销售额</a:t>
                </a:r>
              </a:p>
            </p:txBody>
          </p:sp>
        </p:grpSp>
        <p:pic>
          <p:nvPicPr>
            <p:cNvPr id="7" name="图片 6">
              <a:extLst>
                <a:ext uri="{FF2B5EF4-FFF2-40B4-BE49-F238E27FC236}">
                  <a16:creationId xmlns:a16="http://schemas.microsoft.com/office/drawing/2014/main" id="{B94A8630-D8AD-B93B-7CC1-10DDF63FFA42}"/>
                </a:ext>
              </a:extLst>
            </p:cNvPr>
            <p:cNvPicPr>
              <a:picLocks noChangeAspect="1"/>
            </p:cNvPicPr>
            <p:nvPr/>
          </p:nvPicPr>
          <p:blipFill>
            <a:blip r:embed="rId5"/>
            <a:stretch>
              <a:fillRect/>
            </a:stretch>
          </p:blipFill>
          <p:spPr>
            <a:xfrm>
              <a:off x="1214103" y="2558456"/>
              <a:ext cx="3276215" cy="1481659"/>
            </a:xfrm>
            <a:prstGeom prst="rect">
              <a:avLst/>
            </a:prstGeom>
          </p:spPr>
        </p:pic>
      </p:grpSp>
    </p:spTree>
    <p:extLst>
      <p:ext uri="{BB962C8B-B14F-4D97-AF65-F5344CB8AC3E}">
        <p14:creationId xmlns:p14="http://schemas.microsoft.com/office/powerpoint/2010/main" val="938988134"/>
      </p:ext>
    </p:extLst>
  </p:cSld>
  <p:clrMapOvr>
    <a:masterClrMapping/>
  </p:clrMapOvr>
  <p:transition spd="slow" advClick="0" advTm="0">
    <p:comb/>
  </p:transition>
</p:sld>
</file>

<file path=ppt/slides/slide7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5ED3EA34-B5C3-C50A-6526-550F7F9E9C7C}"/>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90A1A115-D7E9-289C-BDF1-D8A6DA3291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9DCA226E-9491-FA3B-B79C-692990E31871}"/>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目标拆解，有效激励</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AD3F369C-1C00-1622-B647-2C48A5A8AD4F}"/>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79</a:t>
            </a:fld>
            <a:endParaRPr lang="zh-CN" altLang="en-US" sz="1000">
              <a:solidFill>
                <a:schemeClr val="tx1"/>
              </a:solidFill>
            </a:endParaRPr>
          </a:p>
        </p:txBody>
      </p:sp>
      <p:grpSp>
        <p:nvGrpSpPr>
          <p:cNvPr id="27" name="组合 26">
            <a:extLst>
              <a:ext uri="{FF2B5EF4-FFF2-40B4-BE49-F238E27FC236}">
                <a16:creationId xmlns:a16="http://schemas.microsoft.com/office/drawing/2014/main" id="{4ADDA3AE-9531-25A3-C581-370B5283D465}"/>
              </a:ext>
            </a:extLst>
          </p:cNvPr>
          <p:cNvGrpSpPr/>
          <p:nvPr/>
        </p:nvGrpSpPr>
        <p:grpSpPr>
          <a:xfrm>
            <a:off x="799518" y="1896002"/>
            <a:ext cx="10554282" cy="3520596"/>
            <a:chOff x="799518" y="1896002"/>
            <a:chExt cx="10554282" cy="3520596"/>
          </a:xfrm>
        </p:grpSpPr>
        <p:sp>
          <p:nvSpPr>
            <p:cNvPr id="26" name="矩形: 圆角 25">
              <a:extLst>
                <a:ext uri="{FF2B5EF4-FFF2-40B4-BE49-F238E27FC236}">
                  <a16:creationId xmlns:a16="http://schemas.microsoft.com/office/drawing/2014/main" id="{E7326415-174F-6BEA-D902-16D81834A957}"/>
                </a:ext>
              </a:extLst>
            </p:cNvPr>
            <p:cNvSpPr/>
            <p:nvPr/>
          </p:nvSpPr>
          <p:spPr>
            <a:xfrm>
              <a:off x="799518" y="2564075"/>
              <a:ext cx="4557458" cy="2852523"/>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grpSp>
          <p:nvGrpSpPr>
            <p:cNvPr id="25" name="组合 24">
              <a:extLst>
                <a:ext uri="{FF2B5EF4-FFF2-40B4-BE49-F238E27FC236}">
                  <a16:creationId xmlns:a16="http://schemas.microsoft.com/office/drawing/2014/main" id="{CD24EB94-661A-BA2F-3726-3CF2998BE3C7}"/>
                </a:ext>
              </a:extLst>
            </p:cNvPr>
            <p:cNvGrpSpPr/>
            <p:nvPr/>
          </p:nvGrpSpPr>
          <p:grpSpPr>
            <a:xfrm>
              <a:off x="928361" y="1896002"/>
              <a:ext cx="10425439" cy="3214180"/>
              <a:chOff x="928361" y="1896002"/>
              <a:chExt cx="10425439" cy="3214180"/>
            </a:xfrm>
          </p:grpSpPr>
          <p:sp>
            <p:nvSpPr>
              <p:cNvPr id="35" name="文本框 34">
                <a:extLst>
                  <a:ext uri="{FF2B5EF4-FFF2-40B4-BE49-F238E27FC236}">
                    <a16:creationId xmlns:a16="http://schemas.microsoft.com/office/drawing/2014/main" id="{9E66C882-0A63-9C83-2324-56BE8D351E5E}"/>
                  </a:ext>
                </a:extLst>
              </p:cNvPr>
              <p:cNvSpPr txBox="1"/>
              <p:nvPr/>
            </p:nvSpPr>
            <p:spPr>
              <a:xfrm>
                <a:off x="5763861" y="2508207"/>
                <a:ext cx="5589939" cy="2224327"/>
              </a:xfrm>
              <a:prstGeom prst="rect">
                <a:avLst/>
              </a:prstGeom>
              <a:noFill/>
            </p:spPr>
            <p:txBody>
              <a:bodyPr wrap="square">
                <a:spAutoFit/>
              </a:bodyPr>
              <a:lstStyle/>
              <a:p>
                <a:pPr marL="285750" indent="-285750">
                  <a:lnSpc>
                    <a:spcPct val="200000"/>
                  </a:lnSpc>
                  <a:buFont typeface="Arial" panose="020B0604020202020204" pitchFamily="34" charset="0"/>
                  <a:buChar char="•"/>
                </a:pPr>
                <a:r>
                  <a:rPr lang="zh-CN" altLang="en-US"/>
                  <a:t>根据单场直播目标设计具体运营策略</a:t>
                </a:r>
                <a:endParaRPr lang="en-US" altLang="zh-CN"/>
              </a:p>
              <a:p>
                <a:pPr marL="742950" lvl="1" indent="-285750">
                  <a:lnSpc>
                    <a:spcPct val="200000"/>
                  </a:lnSpc>
                  <a:buFont typeface="Arial" panose="020B0604020202020204" pitchFamily="34" charset="0"/>
                  <a:buChar char="•"/>
                </a:pPr>
                <a:r>
                  <a:rPr lang="zh-CN" altLang="en-US"/>
                  <a:t>从货盘、运营、短视频、投放等方面制定具体玩法</a:t>
                </a:r>
                <a:endParaRPr lang="en-US" altLang="zh-CN"/>
              </a:p>
              <a:p>
                <a:pPr marL="742950" lvl="1" indent="-285750">
                  <a:lnSpc>
                    <a:spcPct val="200000"/>
                  </a:lnSpc>
                  <a:buFont typeface="Arial" panose="020B0604020202020204" pitchFamily="34" charset="0"/>
                  <a:buChar char="•"/>
                </a:pPr>
                <a:r>
                  <a:rPr lang="zh-CN" altLang="en-US"/>
                  <a:t>直播后高质量完成直播复盘</a:t>
                </a:r>
              </a:p>
            </p:txBody>
          </p:sp>
          <p:grpSp>
            <p:nvGrpSpPr>
              <p:cNvPr id="22" name="组合 21">
                <a:extLst>
                  <a:ext uri="{FF2B5EF4-FFF2-40B4-BE49-F238E27FC236}">
                    <a16:creationId xmlns:a16="http://schemas.microsoft.com/office/drawing/2014/main" id="{C4B3514C-A439-17A8-7275-80BACE1FB442}"/>
                  </a:ext>
                </a:extLst>
              </p:cNvPr>
              <p:cNvGrpSpPr/>
              <p:nvPr/>
            </p:nvGrpSpPr>
            <p:grpSpPr>
              <a:xfrm>
                <a:off x="928361" y="1896002"/>
                <a:ext cx="4299774" cy="3214180"/>
                <a:chOff x="921381" y="1791300"/>
                <a:chExt cx="4299774" cy="3214180"/>
              </a:xfrm>
            </p:grpSpPr>
            <p:grpSp>
              <p:nvGrpSpPr>
                <p:cNvPr id="32" name="组合 31">
                  <a:extLst>
                    <a:ext uri="{FF2B5EF4-FFF2-40B4-BE49-F238E27FC236}">
                      <a16:creationId xmlns:a16="http://schemas.microsoft.com/office/drawing/2014/main" id="{C6319B98-983A-E0D5-07D2-3CAE61507C8C}"/>
                    </a:ext>
                  </a:extLst>
                </p:cNvPr>
                <p:cNvGrpSpPr/>
                <p:nvPr/>
              </p:nvGrpSpPr>
              <p:grpSpPr>
                <a:xfrm>
                  <a:off x="921381" y="1791300"/>
                  <a:ext cx="4299774" cy="523220"/>
                  <a:chOff x="1154643" y="1798936"/>
                  <a:chExt cx="3724484" cy="523220"/>
                </a:xfrm>
              </p:grpSpPr>
              <p:sp>
                <p:nvSpPr>
                  <p:cNvPr id="3" name="平行四边形 2">
                    <a:extLst>
                      <a:ext uri="{FF2B5EF4-FFF2-40B4-BE49-F238E27FC236}">
                        <a16:creationId xmlns:a16="http://schemas.microsoft.com/office/drawing/2014/main" id="{BF4BAB70-C16D-F8FC-C940-02570CCD62F0}"/>
                      </a:ext>
                    </a:extLst>
                  </p:cNvPr>
                  <p:cNvSpPr/>
                  <p:nvPr/>
                </p:nvSpPr>
                <p:spPr>
                  <a:xfrm>
                    <a:off x="1154643" y="1798936"/>
                    <a:ext cx="3724484" cy="523220"/>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9" name="文本框 8">
                    <a:extLst>
                      <a:ext uri="{FF2B5EF4-FFF2-40B4-BE49-F238E27FC236}">
                        <a16:creationId xmlns:a16="http://schemas.microsoft.com/office/drawing/2014/main" id="{9787E8C3-E6CB-F6FB-1425-9AD360004909}"/>
                      </a:ext>
                    </a:extLst>
                  </p:cNvPr>
                  <p:cNvSpPr txBox="1"/>
                  <p:nvPr/>
                </p:nvSpPr>
                <p:spPr>
                  <a:xfrm>
                    <a:off x="1996910" y="1875880"/>
                    <a:ext cx="2039949" cy="400110"/>
                  </a:xfrm>
                  <a:prstGeom prst="rect">
                    <a:avLst/>
                  </a:prstGeom>
                  <a:noFill/>
                </p:spPr>
                <p:txBody>
                  <a:bodyPr wrap="square">
                    <a:spAutoFit/>
                  </a:bodyPr>
                  <a:lstStyle/>
                  <a:p>
                    <a:pPr algn="dist"/>
                    <a:r>
                      <a:rPr lang="zh-CN" altLang="en-US" sz="2000" b="1">
                        <a:solidFill>
                          <a:schemeClr val="bg1"/>
                        </a:solidFill>
                      </a:rPr>
                      <a:t>备直播</a:t>
                    </a:r>
                  </a:p>
                </p:txBody>
              </p:sp>
            </p:grpSp>
            <p:sp>
              <p:nvSpPr>
                <p:cNvPr id="10" name="矩形: 圆角 9">
                  <a:extLst>
                    <a:ext uri="{FF2B5EF4-FFF2-40B4-BE49-F238E27FC236}">
                      <a16:creationId xmlns:a16="http://schemas.microsoft.com/office/drawing/2014/main" id="{DBDE56B4-DC87-F7D1-9601-3398B46C9656}"/>
                    </a:ext>
                  </a:extLst>
                </p:cNvPr>
                <p:cNvSpPr/>
                <p:nvPr/>
              </p:nvSpPr>
              <p:spPr>
                <a:xfrm>
                  <a:off x="921382" y="2629248"/>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开播目标</a:t>
                  </a:r>
                </a:p>
              </p:txBody>
            </p:sp>
            <p:sp>
              <p:nvSpPr>
                <p:cNvPr id="2" name="矩形: 圆角 1">
                  <a:extLst>
                    <a:ext uri="{FF2B5EF4-FFF2-40B4-BE49-F238E27FC236}">
                      <a16:creationId xmlns:a16="http://schemas.microsoft.com/office/drawing/2014/main" id="{F5FC6BA9-3C7A-BC34-E1BB-999D3C323C5D}"/>
                    </a:ext>
                  </a:extLst>
                </p:cNvPr>
                <p:cNvSpPr/>
                <p:nvPr/>
              </p:nvSpPr>
              <p:spPr>
                <a:xfrm>
                  <a:off x="3141071" y="2629248"/>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主题方向</a:t>
                  </a:r>
                </a:p>
              </p:txBody>
            </p:sp>
            <p:sp>
              <p:nvSpPr>
                <p:cNvPr id="8" name="矩形: 圆角 7">
                  <a:extLst>
                    <a:ext uri="{FF2B5EF4-FFF2-40B4-BE49-F238E27FC236}">
                      <a16:creationId xmlns:a16="http://schemas.microsoft.com/office/drawing/2014/main" id="{13113DFC-FF30-E618-9FC6-36472BC49BC9}"/>
                    </a:ext>
                  </a:extLst>
                </p:cNvPr>
                <p:cNvSpPr/>
                <p:nvPr/>
              </p:nvSpPr>
              <p:spPr>
                <a:xfrm>
                  <a:off x="921382" y="3130196"/>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用户画像</a:t>
                  </a:r>
                </a:p>
              </p:txBody>
            </p:sp>
            <p:sp>
              <p:nvSpPr>
                <p:cNvPr id="11" name="矩形: 圆角 10">
                  <a:extLst>
                    <a:ext uri="{FF2B5EF4-FFF2-40B4-BE49-F238E27FC236}">
                      <a16:creationId xmlns:a16="http://schemas.microsoft.com/office/drawing/2014/main" id="{A8C18A39-0CC2-5FA8-E3FE-052FD2B0EE03}"/>
                    </a:ext>
                  </a:extLst>
                </p:cNvPr>
                <p:cNvSpPr/>
                <p:nvPr/>
              </p:nvSpPr>
              <p:spPr>
                <a:xfrm>
                  <a:off x="3141071" y="3130196"/>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货盘方向</a:t>
                  </a:r>
                  <a:r>
                    <a:rPr lang="en-US" altLang="zh-CN" sz="1400" b="1">
                      <a:solidFill>
                        <a:srgbClr val="7030A0"/>
                      </a:solidFill>
                      <a:latin typeface="Arial" panose="020B0604020202020204" pitchFamily="34" charset="0"/>
                      <a:ea typeface="微软雅黑" panose="020B0503020204020204" pitchFamily="34" charset="-122"/>
                    </a:rPr>
                    <a:t>【</a:t>
                  </a:r>
                  <a:r>
                    <a:rPr lang="zh-CN" altLang="en-US" sz="1400" b="1">
                      <a:solidFill>
                        <a:srgbClr val="7030A0"/>
                      </a:solidFill>
                      <a:latin typeface="Arial" panose="020B0604020202020204" pitchFamily="34" charset="0"/>
                      <a:ea typeface="微软雅黑" panose="020B0503020204020204" pitchFamily="34" charset="-122"/>
                    </a:rPr>
                    <a:t>带货场次</a:t>
                  </a:r>
                  <a:r>
                    <a:rPr lang="en-US" altLang="zh-CN" sz="1400" b="1">
                      <a:solidFill>
                        <a:srgbClr val="7030A0"/>
                      </a:solidFill>
                      <a:latin typeface="Arial" panose="020B0604020202020204" pitchFamily="34" charset="0"/>
                      <a:ea typeface="微软雅黑" panose="020B0503020204020204" pitchFamily="34" charset="-122"/>
                    </a:rPr>
                    <a:t>】</a:t>
                  </a:r>
                  <a:endParaRPr lang="zh-CN" altLang="en-US" sz="1400" b="1">
                    <a:solidFill>
                      <a:srgbClr val="7030A0"/>
                    </a:solidFill>
                    <a:latin typeface="Arial" panose="020B0604020202020204" pitchFamily="34" charset="0"/>
                    <a:ea typeface="微软雅黑" panose="020B0503020204020204" pitchFamily="34" charset="-122"/>
                  </a:endParaRPr>
                </a:p>
              </p:txBody>
            </p:sp>
            <p:sp>
              <p:nvSpPr>
                <p:cNvPr id="12" name="矩形: 圆角 11">
                  <a:extLst>
                    <a:ext uri="{FF2B5EF4-FFF2-40B4-BE49-F238E27FC236}">
                      <a16:creationId xmlns:a16="http://schemas.microsoft.com/office/drawing/2014/main" id="{D783E5EE-E778-8D80-E560-20F7FD9FB671}"/>
                    </a:ext>
                  </a:extLst>
                </p:cNvPr>
                <p:cNvSpPr/>
                <p:nvPr/>
              </p:nvSpPr>
              <p:spPr>
                <a:xfrm>
                  <a:off x="921381" y="3631144"/>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直擂策略</a:t>
                  </a:r>
                </a:p>
              </p:txBody>
            </p:sp>
            <p:sp>
              <p:nvSpPr>
                <p:cNvPr id="13" name="矩形: 圆角 12">
                  <a:extLst>
                    <a:ext uri="{FF2B5EF4-FFF2-40B4-BE49-F238E27FC236}">
                      <a16:creationId xmlns:a16="http://schemas.microsoft.com/office/drawing/2014/main" id="{9DCDF81B-23D4-EB3A-F5A9-B0F7845650D5}"/>
                    </a:ext>
                  </a:extLst>
                </p:cNvPr>
                <p:cNvSpPr/>
                <p:nvPr/>
              </p:nvSpPr>
              <p:spPr>
                <a:xfrm>
                  <a:off x="3141070" y="3631144"/>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人员协调</a:t>
                  </a:r>
                </a:p>
              </p:txBody>
            </p:sp>
            <p:sp>
              <p:nvSpPr>
                <p:cNvPr id="14" name="矩形: 圆角 13">
                  <a:extLst>
                    <a:ext uri="{FF2B5EF4-FFF2-40B4-BE49-F238E27FC236}">
                      <a16:creationId xmlns:a16="http://schemas.microsoft.com/office/drawing/2014/main" id="{0BC8BBC8-CF1C-22A0-376A-BE0CA868FEC6}"/>
                    </a:ext>
                  </a:extLst>
                </p:cNvPr>
                <p:cNvSpPr/>
                <p:nvPr/>
              </p:nvSpPr>
              <p:spPr>
                <a:xfrm>
                  <a:off x="921381" y="4132092"/>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时间规划表</a:t>
                  </a:r>
                </a:p>
              </p:txBody>
            </p:sp>
            <p:sp>
              <p:nvSpPr>
                <p:cNvPr id="15" name="矩形: 圆角 14">
                  <a:extLst>
                    <a:ext uri="{FF2B5EF4-FFF2-40B4-BE49-F238E27FC236}">
                      <a16:creationId xmlns:a16="http://schemas.microsoft.com/office/drawing/2014/main" id="{7151926E-61B5-C217-157D-43DDFE150BB8}"/>
                    </a:ext>
                  </a:extLst>
                </p:cNvPr>
                <p:cNvSpPr/>
                <p:nvPr/>
              </p:nvSpPr>
              <p:spPr>
                <a:xfrm>
                  <a:off x="3141070" y="4132092"/>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项目预算表</a:t>
                  </a:r>
                </a:p>
              </p:txBody>
            </p:sp>
            <p:sp>
              <p:nvSpPr>
                <p:cNvPr id="16" name="矩形: 圆角 15">
                  <a:extLst>
                    <a:ext uri="{FF2B5EF4-FFF2-40B4-BE49-F238E27FC236}">
                      <a16:creationId xmlns:a16="http://schemas.microsoft.com/office/drawing/2014/main" id="{08B6D3FD-0D4A-D642-8FA7-C3EF7BEECE62}"/>
                    </a:ext>
                  </a:extLst>
                </p:cNvPr>
                <p:cNvSpPr/>
                <p:nvPr/>
              </p:nvSpPr>
              <p:spPr>
                <a:xfrm>
                  <a:off x="921381" y="4633040"/>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人员分工表</a:t>
                  </a:r>
                </a:p>
              </p:txBody>
            </p:sp>
            <p:sp>
              <p:nvSpPr>
                <p:cNvPr id="17" name="矩形: 圆角 16">
                  <a:extLst>
                    <a:ext uri="{FF2B5EF4-FFF2-40B4-BE49-F238E27FC236}">
                      <a16:creationId xmlns:a16="http://schemas.microsoft.com/office/drawing/2014/main" id="{801C74C3-9749-C7A1-E9B6-938642478692}"/>
                    </a:ext>
                  </a:extLst>
                </p:cNvPr>
                <p:cNvSpPr/>
                <p:nvPr/>
              </p:nvSpPr>
              <p:spPr>
                <a:xfrm>
                  <a:off x="3141070" y="4633040"/>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物料设计表</a:t>
                  </a:r>
                </a:p>
              </p:txBody>
            </p:sp>
          </p:grpSp>
          <p:sp>
            <p:nvSpPr>
              <p:cNvPr id="24" name="文本框 23">
                <a:extLst>
                  <a:ext uri="{FF2B5EF4-FFF2-40B4-BE49-F238E27FC236}">
                    <a16:creationId xmlns:a16="http://schemas.microsoft.com/office/drawing/2014/main" id="{65EFE423-DB99-0519-E835-54D56F25920F}"/>
                  </a:ext>
                </a:extLst>
              </p:cNvPr>
              <p:cNvSpPr txBox="1"/>
              <p:nvPr/>
            </p:nvSpPr>
            <p:spPr>
              <a:xfrm>
                <a:off x="5763861" y="1987557"/>
                <a:ext cx="4175876" cy="400110"/>
              </a:xfrm>
              <a:prstGeom prst="rect">
                <a:avLst/>
              </a:prstGeom>
              <a:noFill/>
            </p:spPr>
            <p:txBody>
              <a:bodyPr wrap="square">
                <a:spAutoFit/>
              </a:bodyPr>
              <a:lstStyle/>
              <a:p>
                <a:r>
                  <a:rPr lang="zh-CN" altLang="en-US" sz="2000" b="1"/>
                  <a:t>越是重要的场次越要做好筹备工作</a:t>
                </a:r>
              </a:p>
            </p:txBody>
          </p:sp>
        </p:grpSp>
      </p:grpSp>
    </p:spTree>
    <p:extLst>
      <p:ext uri="{BB962C8B-B14F-4D97-AF65-F5344CB8AC3E}">
        <p14:creationId xmlns:p14="http://schemas.microsoft.com/office/powerpoint/2010/main" val="215347184"/>
      </p:ext>
    </p:extLst>
  </p:cSld>
  <p:clrMapOvr>
    <a:masterClrMapping/>
  </p:clrMapOvr>
  <p:transition spd="slow" advClick="0" advTm="0">
    <p:comb/>
  </p:transition>
</p:sld>
</file>

<file path=ppt/slides/slide8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6A43623D-E00D-5B7B-9E9B-92CA8D3A8A0A}"/>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113419F5-B061-E231-EB60-E1C9CAE321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441C8CC8-B938-FC9F-897E-C0AFBAAB834E}"/>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目标拆解，有效激励</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ED52EE55-6F5E-BD74-CAB5-FBBA49F3D4D9}"/>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80</a:t>
            </a:fld>
            <a:endParaRPr lang="zh-CN" altLang="en-US" sz="1000">
              <a:solidFill>
                <a:schemeClr val="tx1"/>
              </a:solidFill>
            </a:endParaRPr>
          </a:p>
        </p:txBody>
      </p:sp>
      <p:grpSp>
        <p:nvGrpSpPr>
          <p:cNvPr id="41" name="组合 40">
            <a:extLst>
              <a:ext uri="{FF2B5EF4-FFF2-40B4-BE49-F238E27FC236}">
                <a16:creationId xmlns:a16="http://schemas.microsoft.com/office/drawing/2014/main" id="{B6772B08-75BA-5B20-1146-B14119845721}"/>
              </a:ext>
            </a:extLst>
          </p:cNvPr>
          <p:cNvGrpSpPr/>
          <p:nvPr/>
        </p:nvGrpSpPr>
        <p:grpSpPr>
          <a:xfrm>
            <a:off x="1533947" y="1942880"/>
            <a:ext cx="9124106" cy="3515601"/>
            <a:chOff x="1537438" y="2138324"/>
            <a:chExt cx="9124106" cy="3515601"/>
          </a:xfrm>
        </p:grpSpPr>
        <p:grpSp>
          <p:nvGrpSpPr>
            <p:cNvPr id="40" name="组合 39">
              <a:extLst>
                <a:ext uri="{FF2B5EF4-FFF2-40B4-BE49-F238E27FC236}">
                  <a16:creationId xmlns:a16="http://schemas.microsoft.com/office/drawing/2014/main" id="{509FD9EA-F7F9-F630-9A7A-C41EC8F09997}"/>
                </a:ext>
              </a:extLst>
            </p:cNvPr>
            <p:cNvGrpSpPr/>
            <p:nvPr/>
          </p:nvGrpSpPr>
          <p:grpSpPr>
            <a:xfrm>
              <a:off x="1537438" y="2138324"/>
              <a:ext cx="3688368" cy="3515601"/>
              <a:chOff x="1914366" y="2138324"/>
              <a:chExt cx="3688368" cy="3515601"/>
            </a:xfrm>
          </p:grpSpPr>
          <p:sp>
            <p:nvSpPr>
              <p:cNvPr id="37" name="矩形: 圆角 36">
                <a:extLst>
                  <a:ext uri="{FF2B5EF4-FFF2-40B4-BE49-F238E27FC236}">
                    <a16:creationId xmlns:a16="http://schemas.microsoft.com/office/drawing/2014/main" id="{B03600CA-71E5-7CF9-1F30-61834D1763C3}"/>
                  </a:ext>
                </a:extLst>
              </p:cNvPr>
              <p:cNvSpPr/>
              <p:nvPr/>
            </p:nvSpPr>
            <p:spPr>
              <a:xfrm>
                <a:off x="1914366" y="2738489"/>
                <a:ext cx="3666906" cy="2915436"/>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sp>
            <p:nvSpPr>
              <p:cNvPr id="10" name="矩形: 圆角 9">
                <a:extLst>
                  <a:ext uri="{FF2B5EF4-FFF2-40B4-BE49-F238E27FC236}">
                    <a16:creationId xmlns:a16="http://schemas.microsoft.com/office/drawing/2014/main" id="{890D2106-5F3E-401C-141F-6DCF8A7F824D}"/>
                  </a:ext>
                </a:extLst>
              </p:cNvPr>
              <p:cNvSpPr/>
              <p:nvPr/>
            </p:nvSpPr>
            <p:spPr>
              <a:xfrm>
                <a:off x="3029388" y="2977174"/>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重要场次的单次奖励</a:t>
                </a:r>
              </a:p>
            </p:txBody>
          </p:sp>
          <p:sp>
            <p:nvSpPr>
              <p:cNvPr id="8" name="矩形: 圆角 7">
                <a:extLst>
                  <a:ext uri="{FF2B5EF4-FFF2-40B4-BE49-F238E27FC236}">
                    <a16:creationId xmlns:a16="http://schemas.microsoft.com/office/drawing/2014/main" id="{43C24B1B-7777-0398-33EF-73A56A79F3E7}"/>
                  </a:ext>
                </a:extLst>
              </p:cNvPr>
              <p:cNvSpPr/>
              <p:nvPr/>
            </p:nvSpPr>
            <p:spPr>
              <a:xfrm>
                <a:off x="3029388" y="3665244"/>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团队超额业绩奖励</a:t>
                </a:r>
              </a:p>
            </p:txBody>
          </p:sp>
          <p:sp>
            <p:nvSpPr>
              <p:cNvPr id="12" name="矩形: 圆角 11">
                <a:extLst>
                  <a:ext uri="{FF2B5EF4-FFF2-40B4-BE49-F238E27FC236}">
                    <a16:creationId xmlns:a16="http://schemas.microsoft.com/office/drawing/2014/main" id="{8F6E3F83-D833-74AD-BAC2-C35DD581FCE7}"/>
                  </a:ext>
                </a:extLst>
              </p:cNvPr>
              <p:cNvSpPr/>
              <p:nvPr/>
            </p:nvSpPr>
            <p:spPr>
              <a:xfrm>
                <a:off x="3029388" y="4353314"/>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个人成长进步奖励</a:t>
                </a:r>
              </a:p>
            </p:txBody>
          </p:sp>
          <p:sp>
            <p:nvSpPr>
              <p:cNvPr id="7" name="矩形: 圆角 6">
                <a:extLst>
                  <a:ext uri="{FF2B5EF4-FFF2-40B4-BE49-F238E27FC236}">
                    <a16:creationId xmlns:a16="http://schemas.microsoft.com/office/drawing/2014/main" id="{837B03A4-2536-09EB-7792-738FC1ACF86A}"/>
                  </a:ext>
                </a:extLst>
              </p:cNvPr>
              <p:cNvSpPr/>
              <p:nvPr/>
            </p:nvSpPr>
            <p:spPr>
              <a:xfrm>
                <a:off x="2429093" y="2981170"/>
                <a:ext cx="411829" cy="368444"/>
              </a:xfrm>
              <a:prstGeom prst="roundRect">
                <a:avLst/>
              </a:prstGeom>
              <a:gradFill>
                <a:gsLst>
                  <a:gs pos="0">
                    <a:srgbClr val="070D9A"/>
                  </a:gs>
                  <a:gs pos="100000">
                    <a:srgbClr val="0070C0"/>
                  </a:gs>
                </a:gsLst>
                <a:lin ang="0" scaled="1"/>
              </a:gradFill>
              <a:ln>
                <a:noFill/>
              </a:ln>
              <a:effectLst>
                <a:innerShdw blurRad="63500" dist="50800" dir="135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圆角 17">
                <a:extLst>
                  <a:ext uri="{FF2B5EF4-FFF2-40B4-BE49-F238E27FC236}">
                    <a16:creationId xmlns:a16="http://schemas.microsoft.com/office/drawing/2014/main" id="{8F18566A-238E-607E-B1CF-E681CEBF41FB}"/>
                  </a:ext>
                </a:extLst>
              </p:cNvPr>
              <p:cNvSpPr/>
              <p:nvPr/>
            </p:nvSpPr>
            <p:spPr>
              <a:xfrm>
                <a:off x="2429093" y="3665244"/>
                <a:ext cx="411829" cy="368444"/>
              </a:xfrm>
              <a:prstGeom prst="roundRect">
                <a:avLst/>
              </a:prstGeom>
              <a:gradFill>
                <a:gsLst>
                  <a:gs pos="0">
                    <a:srgbClr val="070D9A"/>
                  </a:gs>
                  <a:gs pos="100000">
                    <a:srgbClr val="0070C0"/>
                  </a:gs>
                </a:gsLst>
                <a:lin ang="0" scaled="1"/>
              </a:gradFill>
              <a:ln>
                <a:noFill/>
              </a:ln>
              <a:effectLst>
                <a:innerShdw blurRad="63500" dist="50800" dir="135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圆角 18">
                <a:extLst>
                  <a:ext uri="{FF2B5EF4-FFF2-40B4-BE49-F238E27FC236}">
                    <a16:creationId xmlns:a16="http://schemas.microsoft.com/office/drawing/2014/main" id="{B22E9FD9-295E-47CA-F45A-FE2CDA0BCA90}"/>
                  </a:ext>
                </a:extLst>
              </p:cNvPr>
              <p:cNvSpPr/>
              <p:nvPr/>
            </p:nvSpPr>
            <p:spPr>
              <a:xfrm>
                <a:off x="2429093" y="4349318"/>
                <a:ext cx="411829" cy="368444"/>
              </a:xfrm>
              <a:prstGeom prst="roundRect">
                <a:avLst/>
              </a:prstGeom>
              <a:gradFill>
                <a:gsLst>
                  <a:gs pos="0">
                    <a:srgbClr val="070D9A"/>
                  </a:gs>
                  <a:gs pos="100000">
                    <a:srgbClr val="0070C0"/>
                  </a:gs>
                </a:gsLst>
                <a:lin ang="0" scaled="1"/>
              </a:gradFill>
              <a:ln>
                <a:noFill/>
              </a:ln>
              <a:effectLst>
                <a:innerShdw blurRad="63500" dist="50800" dir="135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a:extLst>
                  <a:ext uri="{FF2B5EF4-FFF2-40B4-BE49-F238E27FC236}">
                    <a16:creationId xmlns:a16="http://schemas.microsoft.com/office/drawing/2014/main" id="{2E52C1F5-75C4-1E1C-7446-2A1A61EE693D}"/>
                  </a:ext>
                </a:extLst>
              </p:cNvPr>
              <p:cNvGrpSpPr/>
              <p:nvPr/>
            </p:nvGrpSpPr>
            <p:grpSpPr>
              <a:xfrm>
                <a:off x="1935828" y="2138324"/>
                <a:ext cx="3666906" cy="523220"/>
                <a:chOff x="1154643" y="1798936"/>
                <a:chExt cx="3724484" cy="523220"/>
              </a:xfrm>
            </p:grpSpPr>
            <p:sp>
              <p:nvSpPr>
                <p:cNvPr id="3" name="平行四边形 2">
                  <a:extLst>
                    <a:ext uri="{FF2B5EF4-FFF2-40B4-BE49-F238E27FC236}">
                      <a16:creationId xmlns:a16="http://schemas.microsoft.com/office/drawing/2014/main" id="{A6BD1EA4-6220-0FAD-B161-A1EF48200E97}"/>
                    </a:ext>
                  </a:extLst>
                </p:cNvPr>
                <p:cNvSpPr/>
                <p:nvPr/>
              </p:nvSpPr>
              <p:spPr>
                <a:xfrm>
                  <a:off x="1154643" y="1798936"/>
                  <a:ext cx="3724484" cy="523220"/>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9" name="文本框 8">
                  <a:extLst>
                    <a:ext uri="{FF2B5EF4-FFF2-40B4-BE49-F238E27FC236}">
                      <a16:creationId xmlns:a16="http://schemas.microsoft.com/office/drawing/2014/main" id="{14D870DB-85A3-8843-3A6B-E027AF5DF721}"/>
                    </a:ext>
                  </a:extLst>
                </p:cNvPr>
                <p:cNvSpPr txBox="1"/>
                <p:nvPr/>
              </p:nvSpPr>
              <p:spPr>
                <a:xfrm>
                  <a:off x="1996910" y="1875880"/>
                  <a:ext cx="2039949" cy="400110"/>
                </a:xfrm>
                <a:prstGeom prst="rect">
                  <a:avLst/>
                </a:prstGeom>
                <a:noFill/>
              </p:spPr>
              <p:txBody>
                <a:bodyPr wrap="square">
                  <a:spAutoFit/>
                </a:bodyPr>
                <a:lstStyle/>
                <a:p>
                  <a:pPr algn="dist"/>
                  <a:r>
                    <a:rPr lang="zh-CN" altLang="en-US" sz="2000" b="1">
                      <a:solidFill>
                        <a:schemeClr val="bg1"/>
                      </a:solidFill>
                    </a:rPr>
                    <a:t>物质奖励</a:t>
                  </a:r>
                </a:p>
              </p:txBody>
            </p:sp>
          </p:grpSp>
        </p:grpSp>
        <p:grpSp>
          <p:nvGrpSpPr>
            <p:cNvPr id="39" name="组合 38">
              <a:extLst>
                <a:ext uri="{FF2B5EF4-FFF2-40B4-BE49-F238E27FC236}">
                  <a16:creationId xmlns:a16="http://schemas.microsoft.com/office/drawing/2014/main" id="{09D409C5-3EB0-D242-38A1-06E2CA7CE549}"/>
                </a:ext>
              </a:extLst>
            </p:cNvPr>
            <p:cNvGrpSpPr/>
            <p:nvPr/>
          </p:nvGrpSpPr>
          <p:grpSpPr>
            <a:xfrm>
              <a:off x="6987658" y="2138324"/>
              <a:ext cx="3673886" cy="3515600"/>
              <a:chOff x="6582285" y="2138324"/>
              <a:chExt cx="3673886" cy="3515600"/>
            </a:xfrm>
          </p:grpSpPr>
          <p:sp>
            <p:nvSpPr>
              <p:cNvPr id="38" name="矩形: 圆角 37">
                <a:extLst>
                  <a:ext uri="{FF2B5EF4-FFF2-40B4-BE49-F238E27FC236}">
                    <a16:creationId xmlns:a16="http://schemas.microsoft.com/office/drawing/2014/main" id="{92F09008-5D8E-91FD-72C7-2F0B67EB32D2}"/>
                  </a:ext>
                </a:extLst>
              </p:cNvPr>
              <p:cNvSpPr/>
              <p:nvPr/>
            </p:nvSpPr>
            <p:spPr>
              <a:xfrm>
                <a:off x="6582285" y="2738488"/>
                <a:ext cx="3666906" cy="2915436"/>
              </a:xfrm>
              <a:prstGeom prst="roundRect">
                <a:avLst>
                  <a:gd name="adj" fmla="val 4714"/>
                </a:avLst>
              </a:prstGeom>
              <a:solidFill>
                <a:srgbClr val="FAFAFC">
                  <a:alpha val="48000"/>
                </a:srgbClr>
              </a:solidFill>
              <a:ln>
                <a:solidFill>
                  <a:schemeClr val="bg1"/>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endParaRPr>
              </a:p>
            </p:txBody>
          </p:sp>
          <p:grpSp>
            <p:nvGrpSpPr>
              <p:cNvPr id="23" name="组合 22">
                <a:extLst>
                  <a:ext uri="{FF2B5EF4-FFF2-40B4-BE49-F238E27FC236}">
                    <a16:creationId xmlns:a16="http://schemas.microsoft.com/office/drawing/2014/main" id="{5F2E122B-591A-2CFB-3D8F-D625586177E7}"/>
                  </a:ext>
                </a:extLst>
              </p:cNvPr>
              <p:cNvGrpSpPr/>
              <p:nvPr/>
            </p:nvGrpSpPr>
            <p:grpSpPr>
              <a:xfrm>
                <a:off x="6589265" y="2138324"/>
                <a:ext cx="3666906" cy="523220"/>
                <a:chOff x="1154643" y="1798936"/>
                <a:chExt cx="3724484" cy="523220"/>
              </a:xfrm>
            </p:grpSpPr>
            <p:sp>
              <p:nvSpPr>
                <p:cNvPr id="33" name="平行四边形 32">
                  <a:extLst>
                    <a:ext uri="{FF2B5EF4-FFF2-40B4-BE49-F238E27FC236}">
                      <a16:creationId xmlns:a16="http://schemas.microsoft.com/office/drawing/2014/main" id="{4A2AB459-D05D-BC86-523E-DACA9BEE3BA1}"/>
                    </a:ext>
                  </a:extLst>
                </p:cNvPr>
                <p:cNvSpPr/>
                <p:nvPr/>
              </p:nvSpPr>
              <p:spPr>
                <a:xfrm>
                  <a:off x="1154643" y="1798936"/>
                  <a:ext cx="3724484" cy="523220"/>
                </a:xfrm>
                <a:prstGeom prst="parallelogram">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b="1"/>
                </a:p>
              </p:txBody>
            </p:sp>
            <p:sp>
              <p:nvSpPr>
                <p:cNvPr id="34" name="文本框 33">
                  <a:extLst>
                    <a:ext uri="{FF2B5EF4-FFF2-40B4-BE49-F238E27FC236}">
                      <a16:creationId xmlns:a16="http://schemas.microsoft.com/office/drawing/2014/main" id="{915ADC1C-3F12-7A8A-5691-26EB8FABC725}"/>
                    </a:ext>
                  </a:extLst>
                </p:cNvPr>
                <p:cNvSpPr txBox="1"/>
                <p:nvPr/>
              </p:nvSpPr>
              <p:spPr>
                <a:xfrm>
                  <a:off x="1996910" y="1875880"/>
                  <a:ext cx="2039949" cy="400110"/>
                </a:xfrm>
                <a:prstGeom prst="rect">
                  <a:avLst/>
                </a:prstGeom>
                <a:noFill/>
              </p:spPr>
              <p:txBody>
                <a:bodyPr wrap="square">
                  <a:spAutoFit/>
                </a:bodyPr>
                <a:lstStyle/>
                <a:p>
                  <a:pPr algn="dist"/>
                  <a:r>
                    <a:rPr lang="zh-CN" altLang="en-US" sz="2000" b="1">
                      <a:solidFill>
                        <a:schemeClr val="bg1"/>
                      </a:solidFill>
                    </a:rPr>
                    <a:t>精神奖励</a:t>
                  </a:r>
                </a:p>
              </p:txBody>
            </p:sp>
          </p:grpSp>
          <p:sp>
            <p:nvSpPr>
              <p:cNvPr id="26" name="矩形: 圆角 25">
                <a:extLst>
                  <a:ext uri="{FF2B5EF4-FFF2-40B4-BE49-F238E27FC236}">
                    <a16:creationId xmlns:a16="http://schemas.microsoft.com/office/drawing/2014/main" id="{C5C7198C-B738-37B4-8026-D380FEB45566}"/>
                  </a:ext>
                </a:extLst>
              </p:cNvPr>
              <p:cNvSpPr/>
              <p:nvPr/>
            </p:nvSpPr>
            <p:spPr>
              <a:xfrm>
                <a:off x="7682825" y="2977174"/>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外出学习</a:t>
                </a:r>
              </a:p>
            </p:txBody>
          </p:sp>
          <p:sp>
            <p:nvSpPr>
              <p:cNvPr id="27" name="矩形: 圆角 26">
                <a:extLst>
                  <a:ext uri="{FF2B5EF4-FFF2-40B4-BE49-F238E27FC236}">
                    <a16:creationId xmlns:a16="http://schemas.microsoft.com/office/drawing/2014/main" id="{7A95ED63-17E4-4A67-A79B-89F0588E6A3F}"/>
                  </a:ext>
                </a:extLst>
              </p:cNvPr>
              <p:cNvSpPr/>
              <p:nvPr/>
            </p:nvSpPr>
            <p:spPr>
              <a:xfrm>
                <a:off x="7682825" y="3665244"/>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团队分享</a:t>
                </a:r>
              </a:p>
            </p:txBody>
          </p:sp>
          <p:sp>
            <p:nvSpPr>
              <p:cNvPr id="28" name="矩形: 圆角 27">
                <a:extLst>
                  <a:ext uri="{FF2B5EF4-FFF2-40B4-BE49-F238E27FC236}">
                    <a16:creationId xmlns:a16="http://schemas.microsoft.com/office/drawing/2014/main" id="{07CB20A4-5132-D238-C0B1-8E7581D43B03}"/>
                  </a:ext>
                </a:extLst>
              </p:cNvPr>
              <p:cNvSpPr/>
              <p:nvPr/>
            </p:nvSpPr>
            <p:spPr>
              <a:xfrm>
                <a:off x="7682825" y="4353314"/>
                <a:ext cx="2080084"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岗位晋升</a:t>
                </a:r>
              </a:p>
            </p:txBody>
          </p:sp>
          <p:sp>
            <p:nvSpPr>
              <p:cNvPr id="29" name="矩形: 圆角 28">
                <a:extLst>
                  <a:ext uri="{FF2B5EF4-FFF2-40B4-BE49-F238E27FC236}">
                    <a16:creationId xmlns:a16="http://schemas.microsoft.com/office/drawing/2014/main" id="{57CD2BDF-8319-DD76-0CEE-2936014B21CC}"/>
                  </a:ext>
                </a:extLst>
              </p:cNvPr>
              <p:cNvSpPr/>
              <p:nvPr/>
            </p:nvSpPr>
            <p:spPr>
              <a:xfrm>
                <a:off x="7082530" y="2981170"/>
                <a:ext cx="411829" cy="368444"/>
              </a:xfrm>
              <a:prstGeom prst="roundRect">
                <a:avLst/>
              </a:prstGeom>
              <a:gradFill>
                <a:gsLst>
                  <a:gs pos="0">
                    <a:srgbClr val="070D9A"/>
                  </a:gs>
                  <a:gs pos="100000">
                    <a:srgbClr val="0070C0"/>
                  </a:gs>
                </a:gsLst>
                <a:lin ang="0" scaled="1"/>
              </a:gradFill>
              <a:ln>
                <a:noFill/>
              </a:ln>
              <a:effectLst>
                <a:innerShdw blurRad="63500" dist="50800" dir="135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圆角 29">
                <a:extLst>
                  <a:ext uri="{FF2B5EF4-FFF2-40B4-BE49-F238E27FC236}">
                    <a16:creationId xmlns:a16="http://schemas.microsoft.com/office/drawing/2014/main" id="{1CEFD918-B2C9-0CBB-8AE9-C0517A583483}"/>
                  </a:ext>
                </a:extLst>
              </p:cNvPr>
              <p:cNvSpPr/>
              <p:nvPr/>
            </p:nvSpPr>
            <p:spPr>
              <a:xfrm>
                <a:off x="7082530" y="3665244"/>
                <a:ext cx="411829" cy="368444"/>
              </a:xfrm>
              <a:prstGeom prst="roundRect">
                <a:avLst/>
              </a:prstGeom>
              <a:gradFill>
                <a:gsLst>
                  <a:gs pos="0">
                    <a:srgbClr val="070D9A"/>
                  </a:gs>
                  <a:gs pos="100000">
                    <a:srgbClr val="0070C0"/>
                  </a:gs>
                </a:gsLst>
                <a:lin ang="0" scaled="1"/>
              </a:gradFill>
              <a:ln>
                <a:noFill/>
              </a:ln>
              <a:effectLst>
                <a:innerShdw blurRad="63500" dist="50800" dir="135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圆角 30">
                <a:extLst>
                  <a:ext uri="{FF2B5EF4-FFF2-40B4-BE49-F238E27FC236}">
                    <a16:creationId xmlns:a16="http://schemas.microsoft.com/office/drawing/2014/main" id="{504E8F4A-D579-28F3-B373-35EF92626A23}"/>
                  </a:ext>
                </a:extLst>
              </p:cNvPr>
              <p:cNvSpPr/>
              <p:nvPr/>
            </p:nvSpPr>
            <p:spPr>
              <a:xfrm>
                <a:off x="7082530" y="4349318"/>
                <a:ext cx="411829" cy="368444"/>
              </a:xfrm>
              <a:prstGeom prst="roundRect">
                <a:avLst/>
              </a:prstGeom>
              <a:gradFill>
                <a:gsLst>
                  <a:gs pos="0">
                    <a:srgbClr val="070D9A"/>
                  </a:gs>
                  <a:gs pos="100000">
                    <a:srgbClr val="0070C0"/>
                  </a:gs>
                </a:gsLst>
                <a:lin ang="0" scaled="1"/>
              </a:gradFill>
              <a:ln>
                <a:noFill/>
              </a:ln>
              <a:effectLst>
                <a:innerShdw blurRad="63500" dist="50800" dir="135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2870216266"/>
      </p:ext>
    </p:extLst>
  </p:cSld>
  <p:clrMapOvr>
    <a:masterClrMapping/>
  </p:clrMapOvr>
  <p:transition spd="slow" advClick="0" advTm="0">
    <p:comb/>
  </p:transition>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13BAF471-5E6F-AA0C-BA88-1D9554E5CDCA}"/>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E911E1EA-084E-DA1E-31D7-58D2D2A546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2CDB7716-72AF-46F2-651D-F28DE26A949C}"/>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认真复盘、场场迭代</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7705D438-C40A-703E-0B6E-87905814CC77}"/>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81</a:t>
            </a:fld>
            <a:endParaRPr lang="zh-CN" altLang="en-US" sz="1000">
              <a:solidFill>
                <a:schemeClr val="tx1"/>
              </a:solidFill>
            </a:endParaRPr>
          </a:p>
        </p:txBody>
      </p:sp>
      <p:grpSp>
        <p:nvGrpSpPr>
          <p:cNvPr id="17" name="组合 16">
            <a:extLst>
              <a:ext uri="{FF2B5EF4-FFF2-40B4-BE49-F238E27FC236}">
                <a16:creationId xmlns:a16="http://schemas.microsoft.com/office/drawing/2014/main" id="{C40E0E64-653C-01E0-FBED-C75C50D8A350}"/>
              </a:ext>
            </a:extLst>
          </p:cNvPr>
          <p:cNvGrpSpPr/>
          <p:nvPr/>
        </p:nvGrpSpPr>
        <p:grpSpPr>
          <a:xfrm>
            <a:off x="1297922" y="1808348"/>
            <a:ext cx="2736991" cy="3806001"/>
            <a:chOff x="1297922" y="1808348"/>
            <a:chExt cx="2736991" cy="3806001"/>
          </a:xfrm>
        </p:grpSpPr>
        <p:sp>
          <p:nvSpPr>
            <p:cNvPr id="2" name="矩形: 圆角 1">
              <a:extLst>
                <a:ext uri="{FF2B5EF4-FFF2-40B4-BE49-F238E27FC236}">
                  <a16:creationId xmlns:a16="http://schemas.microsoft.com/office/drawing/2014/main" id="{F814136E-060C-E7F1-DC2E-418EB23E8110}"/>
                </a:ext>
              </a:extLst>
            </p:cNvPr>
            <p:cNvSpPr/>
            <p:nvPr/>
          </p:nvSpPr>
          <p:spPr>
            <a:xfrm>
              <a:off x="1807859" y="1808348"/>
              <a:ext cx="1717118" cy="453221"/>
            </a:xfrm>
            <a:prstGeom prst="roundRect">
              <a:avLst>
                <a:gd name="adj" fmla="val 50000"/>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盘货品</a:t>
              </a:r>
            </a:p>
          </p:txBody>
        </p:sp>
        <p:pic>
          <p:nvPicPr>
            <p:cNvPr id="13" name="图片 12">
              <a:extLst>
                <a:ext uri="{FF2B5EF4-FFF2-40B4-BE49-F238E27FC236}">
                  <a16:creationId xmlns:a16="http://schemas.microsoft.com/office/drawing/2014/main" id="{5D8AF611-65C0-0137-128E-80D0EFE3A6B6}"/>
                </a:ext>
              </a:extLst>
            </p:cNvPr>
            <p:cNvPicPr>
              <a:picLocks noChangeAspect="1"/>
            </p:cNvPicPr>
            <p:nvPr/>
          </p:nvPicPr>
          <p:blipFill>
            <a:blip r:embed="rId5"/>
            <a:stretch>
              <a:fillRect/>
            </a:stretch>
          </p:blipFill>
          <p:spPr>
            <a:xfrm>
              <a:off x="1297922" y="2599528"/>
              <a:ext cx="2736991" cy="1994002"/>
            </a:xfrm>
            <a:prstGeom prst="roundRect">
              <a:avLst>
                <a:gd name="adj" fmla="val 9666"/>
              </a:avLst>
            </a:prstGeom>
          </p:spPr>
        </p:pic>
        <p:sp>
          <p:nvSpPr>
            <p:cNvPr id="15" name="文本框 14">
              <a:extLst>
                <a:ext uri="{FF2B5EF4-FFF2-40B4-BE49-F238E27FC236}">
                  <a16:creationId xmlns:a16="http://schemas.microsoft.com/office/drawing/2014/main" id="{5258C140-B4BF-5D2E-2AF7-3C64AF855842}"/>
                </a:ext>
              </a:extLst>
            </p:cNvPr>
            <p:cNvSpPr txBox="1"/>
            <p:nvPr/>
          </p:nvSpPr>
          <p:spPr>
            <a:xfrm>
              <a:off x="1297922" y="5337350"/>
              <a:ext cx="2736990" cy="276999"/>
            </a:xfrm>
            <a:prstGeom prst="rect">
              <a:avLst/>
            </a:prstGeom>
            <a:noFill/>
          </p:spPr>
          <p:txBody>
            <a:bodyPr wrap="square">
              <a:spAutoFit/>
            </a:bodyPr>
            <a:lstStyle/>
            <a:p>
              <a:pPr algn="ctr"/>
              <a:r>
                <a:rPr lang="zh-CN" altLang="en-US" sz="1200" b="1"/>
                <a:t>巨量百应-数据详情-核心数据-商品</a:t>
              </a:r>
            </a:p>
          </p:txBody>
        </p:sp>
        <p:sp>
          <p:nvSpPr>
            <p:cNvPr id="16" name="矩形: 圆角 15">
              <a:extLst>
                <a:ext uri="{FF2B5EF4-FFF2-40B4-BE49-F238E27FC236}">
                  <a16:creationId xmlns:a16="http://schemas.microsoft.com/office/drawing/2014/main" id="{0C468047-2596-094B-C194-1E589DF602E6}"/>
                </a:ext>
              </a:extLst>
            </p:cNvPr>
            <p:cNvSpPr/>
            <p:nvPr/>
          </p:nvSpPr>
          <p:spPr>
            <a:xfrm>
              <a:off x="2141161" y="4814428"/>
              <a:ext cx="1050512"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路径</a:t>
              </a:r>
            </a:p>
          </p:txBody>
        </p:sp>
      </p:grpSp>
      <p:grpSp>
        <p:nvGrpSpPr>
          <p:cNvPr id="47" name="组合 46">
            <a:extLst>
              <a:ext uri="{FF2B5EF4-FFF2-40B4-BE49-F238E27FC236}">
                <a16:creationId xmlns:a16="http://schemas.microsoft.com/office/drawing/2014/main" id="{B91A983B-06B3-61C5-11B8-837020B8798E}"/>
              </a:ext>
            </a:extLst>
          </p:cNvPr>
          <p:cNvGrpSpPr/>
          <p:nvPr/>
        </p:nvGrpSpPr>
        <p:grpSpPr>
          <a:xfrm>
            <a:off x="7922123" y="1808348"/>
            <a:ext cx="3206915" cy="3990667"/>
            <a:chOff x="7922123" y="1808348"/>
            <a:chExt cx="3206915" cy="3990667"/>
          </a:xfrm>
        </p:grpSpPr>
        <p:grpSp>
          <p:nvGrpSpPr>
            <p:cNvPr id="35" name="组合 34">
              <a:extLst>
                <a:ext uri="{FF2B5EF4-FFF2-40B4-BE49-F238E27FC236}">
                  <a16:creationId xmlns:a16="http://schemas.microsoft.com/office/drawing/2014/main" id="{E4DD8536-91D2-1AAE-E715-CB8B4086BE21}"/>
                </a:ext>
              </a:extLst>
            </p:cNvPr>
            <p:cNvGrpSpPr/>
            <p:nvPr/>
          </p:nvGrpSpPr>
          <p:grpSpPr>
            <a:xfrm>
              <a:off x="8157086" y="1808348"/>
              <a:ext cx="2736990" cy="3990667"/>
              <a:chOff x="1297922" y="1808348"/>
              <a:chExt cx="2736990" cy="3990667"/>
            </a:xfrm>
          </p:grpSpPr>
          <p:sp>
            <p:nvSpPr>
              <p:cNvPr id="36" name="矩形: 圆角 35">
                <a:extLst>
                  <a:ext uri="{FF2B5EF4-FFF2-40B4-BE49-F238E27FC236}">
                    <a16:creationId xmlns:a16="http://schemas.microsoft.com/office/drawing/2014/main" id="{61343C21-F246-8C13-E01B-6AE8F2264DE5}"/>
                  </a:ext>
                </a:extLst>
              </p:cNvPr>
              <p:cNvSpPr/>
              <p:nvPr/>
            </p:nvSpPr>
            <p:spPr>
              <a:xfrm>
                <a:off x="1807859" y="1808348"/>
                <a:ext cx="1717118" cy="453221"/>
              </a:xfrm>
              <a:prstGeom prst="roundRect">
                <a:avLst>
                  <a:gd name="adj" fmla="val 50000"/>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盘主播</a:t>
                </a:r>
              </a:p>
            </p:txBody>
          </p:sp>
          <p:sp>
            <p:nvSpPr>
              <p:cNvPr id="43" name="文本框 42">
                <a:extLst>
                  <a:ext uri="{FF2B5EF4-FFF2-40B4-BE49-F238E27FC236}">
                    <a16:creationId xmlns:a16="http://schemas.microsoft.com/office/drawing/2014/main" id="{C2399EC3-0507-71BC-3E3D-CF69129BEA2B}"/>
                  </a:ext>
                </a:extLst>
              </p:cNvPr>
              <p:cNvSpPr txBox="1"/>
              <p:nvPr/>
            </p:nvSpPr>
            <p:spPr>
              <a:xfrm>
                <a:off x="1297922" y="5337350"/>
                <a:ext cx="2736990" cy="461665"/>
              </a:xfrm>
              <a:prstGeom prst="rect">
                <a:avLst/>
              </a:prstGeom>
              <a:noFill/>
            </p:spPr>
            <p:txBody>
              <a:bodyPr wrap="square">
                <a:spAutoFit/>
              </a:bodyPr>
              <a:lstStyle/>
              <a:p>
                <a:pPr algn="ctr"/>
                <a:r>
                  <a:rPr lang="zh-CN" altLang="en-US" sz="1200" b="1"/>
                  <a:t>巨量百应</a:t>
                </a:r>
                <a:r>
                  <a:rPr lang="en-US" altLang="zh-CN" sz="1200" b="1"/>
                  <a:t>-</a:t>
                </a:r>
                <a:r>
                  <a:rPr lang="zh-CN" altLang="en-US" sz="1200" b="1"/>
                  <a:t>直播大屏</a:t>
                </a:r>
                <a:r>
                  <a:rPr lang="en-US" altLang="zh-CN" sz="1200" b="1"/>
                  <a:t>-</a:t>
                </a:r>
                <a:r>
                  <a:rPr lang="zh-CN" altLang="en-US" sz="1200" b="1"/>
                  <a:t>数据</a:t>
                </a:r>
                <a:r>
                  <a:rPr lang="en-US" altLang="zh-CN" sz="1200" b="1"/>
                  <a:t>-</a:t>
                </a:r>
                <a:r>
                  <a:rPr lang="zh-CN" altLang="en-US" sz="1200" b="1"/>
                  <a:t>综合趋势</a:t>
                </a:r>
                <a:r>
                  <a:rPr lang="en-US" altLang="zh-CN" sz="1200" b="1"/>
                  <a:t>+</a:t>
                </a:r>
                <a:r>
                  <a:rPr lang="zh-CN" altLang="en-US" sz="1200" b="1"/>
                  <a:t>右侧直播回放</a:t>
                </a:r>
              </a:p>
            </p:txBody>
          </p:sp>
          <p:sp>
            <p:nvSpPr>
              <p:cNvPr id="44" name="矩形: 圆角 43">
                <a:extLst>
                  <a:ext uri="{FF2B5EF4-FFF2-40B4-BE49-F238E27FC236}">
                    <a16:creationId xmlns:a16="http://schemas.microsoft.com/office/drawing/2014/main" id="{DE4537CF-77AB-422B-0105-F6BFAD28F996}"/>
                  </a:ext>
                </a:extLst>
              </p:cNvPr>
              <p:cNvSpPr/>
              <p:nvPr/>
            </p:nvSpPr>
            <p:spPr>
              <a:xfrm>
                <a:off x="2141161" y="4814428"/>
                <a:ext cx="1050512"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路径</a:t>
                </a:r>
              </a:p>
            </p:txBody>
          </p:sp>
        </p:grpSp>
        <p:pic>
          <p:nvPicPr>
            <p:cNvPr id="46" name="图片 45">
              <a:extLst>
                <a:ext uri="{FF2B5EF4-FFF2-40B4-BE49-F238E27FC236}">
                  <a16:creationId xmlns:a16="http://schemas.microsoft.com/office/drawing/2014/main" id="{C406C941-05D3-CEA3-A6F0-BAAA6F6FA4A0}"/>
                </a:ext>
              </a:extLst>
            </p:cNvPr>
            <p:cNvPicPr>
              <a:picLocks noChangeAspect="1"/>
            </p:cNvPicPr>
            <p:nvPr/>
          </p:nvPicPr>
          <p:blipFill>
            <a:blip r:embed="rId6"/>
            <a:stretch>
              <a:fillRect/>
            </a:stretch>
          </p:blipFill>
          <p:spPr>
            <a:xfrm>
              <a:off x="7922123" y="2772566"/>
              <a:ext cx="3206915" cy="1524078"/>
            </a:xfrm>
            <a:prstGeom prst="roundRect">
              <a:avLst>
                <a:gd name="adj" fmla="val 7049"/>
              </a:avLst>
            </a:prstGeom>
          </p:spPr>
        </p:pic>
      </p:grpSp>
      <p:grpSp>
        <p:nvGrpSpPr>
          <p:cNvPr id="50" name="组合 49">
            <a:extLst>
              <a:ext uri="{FF2B5EF4-FFF2-40B4-BE49-F238E27FC236}">
                <a16:creationId xmlns:a16="http://schemas.microsoft.com/office/drawing/2014/main" id="{23C37DBD-BCC4-BC1F-E556-E3C911F446BD}"/>
              </a:ext>
            </a:extLst>
          </p:cNvPr>
          <p:cNvGrpSpPr/>
          <p:nvPr/>
        </p:nvGrpSpPr>
        <p:grpSpPr>
          <a:xfrm>
            <a:off x="4634822" y="1808348"/>
            <a:ext cx="2908449" cy="3806001"/>
            <a:chOff x="4634822" y="1808348"/>
            <a:chExt cx="2908449" cy="3806001"/>
          </a:xfrm>
        </p:grpSpPr>
        <p:grpSp>
          <p:nvGrpSpPr>
            <p:cNvPr id="20" name="组合 19">
              <a:extLst>
                <a:ext uri="{FF2B5EF4-FFF2-40B4-BE49-F238E27FC236}">
                  <a16:creationId xmlns:a16="http://schemas.microsoft.com/office/drawing/2014/main" id="{DC15A59B-C227-4A93-4CB0-599FC56E28C0}"/>
                </a:ext>
              </a:extLst>
            </p:cNvPr>
            <p:cNvGrpSpPr/>
            <p:nvPr/>
          </p:nvGrpSpPr>
          <p:grpSpPr>
            <a:xfrm>
              <a:off x="4634822" y="1808348"/>
              <a:ext cx="2829672" cy="3806001"/>
              <a:chOff x="1205240" y="1808348"/>
              <a:chExt cx="2829672" cy="3806001"/>
            </a:xfrm>
          </p:grpSpPr>
          <p:sp>
            <p:nvSpPr>
              <p:cNvPr id="21" name="矩形: 圆角 20">
                <a:extLst>
                  <a:ext uri="{FF2B5EF4-FFF2-40B4-BE49-F238E27FC236}">
                    <a16:creationId xmlns:a16="http://schemas.microsoft.com/office/drawing/2014/main" id="{60E32DED-F94A-36EC-A8CA-6AFD4DC0E686}"/>
                  </a:ext>
                </a:extLst>
              </p:cNvPr>
              <p:cNvSpPr/>
              <p:nvPr/>
            </p:nvSpPr>
            <p:spPr>
              <a:xfrm>
                <a:off x="1807859" y="1808348"/>
                <a:ext cx="1717118" cy="453221"/>
              </a:xfrm>
              <a:prstGeom prst="roundRect">
                <a:avLst>
                  <a:gd name="adj" fmla="val 50000"/>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盘流量</a:t>
                </a:r>
              </a:p>
            </p:txBody>
          </p:sp>
          <p:sp>
            <p:nvSpPr>
              <p:cNvPr id="24" name="文本框 23">
                <a:extLst>
                  <a:ext uri="{FF2B5EF4-FFF2-40B4-BE49-F238E27FC236}">
                    <a16:creationId xmlns:a16="http://schemas.microsoft.com/office/drawing/2014/main" id="{E348426D-AB9B-A3DE-F5D1-C0C739AA44D1}"/>
                  </a:ext>
                </a:extLst>
              </p:cNvPr>
              <p:cNvSpPr txBox="1"/>
              <p:nvPr/>
            </p:nvSpPr>
            <p:spPr>
              <a:xfrm>
                <a:off x="1205240" y="5337350"/>
                <a:ext cx="2829672" cy="276999"/>
              </a:xfrm>
              <a:prstGeom prst="rect">
                <a:avLst/>
              </a:prstGeom>
              <a:noFill/>
            </p:spPr>
            <p:txBody>
              <a:bodyPr wrap="square">
                <a:spAutoFit/>
              </a:bodyPr>
              <a:lstStyle/>
              <a:p>
                <a:pPr algn="ctr"/>
                <a:r>
                  <a:rPr lang="zh-CN" altLang="en-US" sz="1200" b="1"/>
                  <a:t>巨量百应</a:t>
                </a:r>
                <a:r>
                  <a:rPr lang="en-US" altLang="zh-CN" sz="1200" b="1"/>
                  <a:t>-</a:t>
                </a:r>
                <a:r>
                  <a:rPr lang="zh-CN" altLang="en-US" sz="1200" b="1"/>
                  <a:t>数据详情</a:t>
                </a:r>
                <a:r>
                  <a:rPr lang="en-US" altLang="zh-CN" sz="1200" b="1"/>
                  <a:t>-</a:t>
                </a:r>
                <a:r>
                  <a:rPr lang="zh-CN" altLang="en-US" sz="1200" b="1"/>
                  <a:t>核心数据</a:t>
                </a:r>
                <a:r>
                  <a:rPr lang="en-US" altLang="zh-CN" sz="1200" b="1"/>
                  <a:t>-</a:t>
                </a:r>
                <a:r>
                  <a:rPr lang="zh-CN" altLang="en-US" sz="1200" b="1"/>
                  <a:t>流量</a:t>
                </a:r>
                <a:r>
                  <a:rPr lang="en-US" altLang="zh-CN" sz="1200" b="1"/>
                  <a:t>/</a:t>
                </a:r>
                <a:r>
                  <a:rPr lang="zh-CN" altLang="en-US" sz="1200" b="1"/>
                  <a:t>转化</a:t>
                </a:r>
              </a:p>
            </p:txBody>
          </p:sp>
          <p:sp>
            <p:nvSpPr>
              <p:cNvPr id="25" name="矩形: 圆角 24">
                <a:extLst>
                  <a:ext uri="{FF2B5EF4-FFF2-40B4-BE49-F238E27FC236}">
                    <a16:creationId xmlns:a16="http://schemas.microsoft.com/office/drawing/2014/main" id="{E2DBFF3F-67AE-9685-E9AA-DF1FBC6B5A32}"/>
                  </a:ext>
                </a:extLst>
              </p:cNvPr>
              <p:cNvSpPr/>
              <p:nvPr/>
            </p:nvSpPr>
            <p:spPr>
              <a:xfrm>
                <a:off x="2141161" y="4814428"/>
                <a:ext cx="1050512"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路径</a:t>
                </a:r>
              </a:p>
            </p:txBody>
          </p:sp>
        </p:grpSp>
        <p:pic>
          <p:nvPicPr>
            <p:cNvPr id="49" name="图片 48">
              <a:extLst>
                <a:ext uri="{FF2B5EF4-FFF2-40B4-BE49-F238E27FC236}">
                  <a16:creationId xmlns:a16="http://schemas.microsoft.com/office/drawing/2014/main" id="{DC79EAD7-AB13-AB68-F12C-7818BDF26914}"/>
                </a:ext>
              </a:extLst>
            </p:cNvPr>
            <p:cNvPicPr>
              <a:picLocks noChangeAspect="1"/>
            </p:cNvPicPr>
            <p:nvPr/>
          </p:nvPicPr>
          <p:blipFill>
            <a:blip r:embed="rId7"/>
            <a:stretch>
              <a:fillRect/>
            </a:stretch>
          </p:blipFill>
          <p:spPr>
            <a:xfrm>
              <a:off x="4634822" y="2556873"/>
              <a:ext cx="2908449" cy="1962251"/>
            </a:xfrm>
            <a:prstGeom prst="roundRect">
              <a:avLst>
                <a:gd name="adj" fmla="val 8130"/>
              </a:avLst>
            </a:prstGeom>
          </p:spPr>
        </p:pic>
      </p:grpSp>
    </p:spTree>
    <p:extLst>
      <p:ext uri="{BB962C8B-B14F-4D97-AF65-F5344CB8AC3E}">
        <p14:creationId xmlns:p14="http://schemas.microsoft.com/office/powerpoint/2010/main" val="2326185272"/>
      </p:ext>
    </p:extLst>
  </p:cSld>
  <p:clrMapOvr>
    <a:masterClrMapping/>
  </p:clrMapOvr>
  <p:transition spd="slow" advClick="0" advTm="0">
    <p:comb/>
  </p:transition>
</p:sld>
</file>

<file path=ppt/slides/slide8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a:extLst>
            <a:ext uri="{FF2B5EF4-FFF2-40B4-BE49-F238E27FC236}">
              <a16:creationId xmlns:a16="http://schemas.microsoft.com/office/drawing/2014/main" id="{06C10502-BD46-7C6C-06F6-76E54FC604FB}"/>
            </a:ext>
          </a:extLst>
        </p:cNvPr>
        <p:cNvGrpSpPr/>
        <p:nvPr/>
      </p:nvGrpSpPr>
      <p:grpSpPr>
        <a:xfrm>
          <a:off x="0" y="0"/>
          <a:ext cx="0" cy="0"/>
          <a:chOff x="0" y="0"/>
          <a:chExt cx="0" cy="0"/>
        </a:xfrm>
      </p:grpSpPr>
      <p:pic>
        <p:nvPicPr>
          <p:cNvPr id="5" name="图片 4">
            <a:extLst>
              <a:ext uri="{FF2B5EF4-FFF2-40B4-BE49-F238E27FC236}">
                <a16:creationId xmlns:a16="http://schemas.microsoft.com/office/drawing/2014/main" id="{830C87EC-DF86-8AF7-D3ED-F08BC4338D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004" y="155024"/>
            <a:ext cx="641091" cy="840149"/>
          </a:xfrm>
          <a:prstGeom prst="rect">
            <a:avLst/>
          </a:prstGeom>
        </p:spPr>
      </p:pic>
      <p:sp>
        <p:nvSpPr>
          <p:cNvPr id="6" name="PA-îşḻïďè">
            <a:extLst>
              <a:ext uri="{FF2B5EF4-FFF2-40B4-BE49-F238E27FC236}">
                <a16:creationId xmlns:a16="http://schemas.microsoft.com/office/drawing/2014/main" id="{D7240080-17EE-8B1D-05E8-52425010DC10}"/>
              </a:ext>
            </a:extLst>
          </p:cNvPr>
          <p:cNvSpPr txBox="1"/>
          <p:nvPr>
            <p:custDataLst>
              <p:tags r:id="rId1"/>
            </p:custDataLst>
          </p:nvPr>
        </p:nvSpPr>
        <p:spPr>
          <a:xfrm>
            <a:off x="1112095" y="313488"/>
            <a:ext cx="8967245" cy="523220"/>
          </a:xfrm>
          <a:prstGeom prst="rect">
            <a:avLst/>
          </a:prstGeom>
          <a:noFill/>
        </p:spPr>
        <p:txBody>
          <a:bodyPr wrap="square" rtlCol="0">
            <a:spAutoFit/>
          </a:bodyPr>
          <a:lstStyle/>
          <a:p>
            <a:r>
              <a:rPr lang="zh-CN" altLang="en-US" sz="2800" b="1">
                <a:latin typeface="Arial" panose="020B0604020202020204" pitchFamily="34" charset="0"/>
                <a:ea typeface="微软雅黑" panose="020B0503020204020204" pitchFamily="34" charset="-122"/>
              </a:rPr>
              <a:t>认真复盘、场场迭代</a:t>
            </a:r>
            <a:endParaRPr lang="en-US" altLang="zh-CN" sz="2800" b="1" dirty="0">
              <a:latin typeface="Arial" panose="020B0604020202020204" pitchFamily="34" charset="0"/>
              <a:ea typeface="微软雅黑" panose="020B0503020204020204" pitchFamily="34" charset="-122"/>
            </a:endParaRPr>
          </a:p>
        </p:txBody>
      </p:sp>
      <p:sp>
        <p:nvSpPr>
          <p:cNvPr id="4" name="灯片编号占位符 3">
            <a:extLst>
              <a:ext uri="{FF2B5EF4-FFF2-40B4-BE49-F238E27FC236}">
                <a16:creationId xmlns:a16="http://schemas.microsoft.com/office/drawing/2014/main" id="{E6D4CA26-ACE9-04AA-203C-AD2B634C620A}"/>
              </a:ext>
            </a:extLst>
          </p:cNvPr>
          <p:cNvSpPr>
            <a:spLocks noGrp="1"/>
          </p:cNvSpPr>
          <p:nvPr>
            <p:ph type="sldNum" sz="quarter" idx="12"/>
          </p:nvPr>
        </p:nvSpPr>
        <p:spPr/>
        <p:txBody>
          <a:bodyPr/>
          <a:lstStyle/>
          <a:p>
            <a:fld id="{860A9ACD-59A9-4FAD-8556-D1EF2DF60A60}" type="slidenum">
              <a:rPr lang="zh-CN" altLang="en-US" sz="1000" smtClean="0">
                <a:solidFill>
                  <a:schemeClr val="tx1"/>
                </a:solidFill>
              </a:rPr>
              <a:t>82</a:t>
            </a:fld>
            <a:endParaRPr lang="zh-CN" altLang="en-US" sz="1000">
              <a:solidFill>
                <a:schemeClr val="tx1"/>
              </a:solidFill>
            </a:endParaRPr>
          </a:p>
        </p:txBody>
      </p:sp>
      <p:grpSp>
        <p:nvGrpSpPr>
          <p:cNvPr id="8" name="组合 7">
            <a:extLst>
              <a:ext uri="{FF2B5EF4-FFF2-40B4-BE49-F238E27FC236}">
                <a16:creationId xmlns:a16="http://schemas.microsoft.com/office/drawing/2014/main" id="{C0E6CEE3-4F28-F7CA-B5B6-E00AD79CD25E}"/>
              </a:ext>
            </a:extLst>
          </p:cNvPr>
          <p:cNvGrpSpPr/>
          <p:nvPr/>
        </p:nvGrpSpPr>
        <p:grpSpPr>
          <a:xfrm>
            <a:off x="1744365" y="1808348"/>
            <a:ext cx="3505380" cy="4175333"/>
            <a:chOff x="913727" y="1808348"/>
            <a:chExt cx="3505380" cy="4175333"/>
          </a:xfrm>
        </p:grpSpPr>
        <p:grpSp>
          <p:nvGrpSpPr>
            <p:cNvPr id="17" name="组合 16">
              <a:extLst>
                <a:ext uri="{FF2B5EF4-FFF2-40B4-BE49-F238E27FC236}">
                  <a16:creationId xmlns:a16="http://schemas.microsoft.com/office/drawing/2014/main" id="{663DBA3E-6F82-E77B-D2BA-BA09C8EF6D69}"/>
                </a:ext>
              </a:extLst>
            </p:cNvPr>
            <p:cNvGrpSpPr/>
            <p:nvPr/>
          </p:nvGrpSpPr>
          <p:grpSpPr>
            <a:xfrm>
              <a:off x="1297922" y="1808348"/>
              <a:ext cx="2736990" cy="4175333"/>
              <a:chOff x="1297922" y="1808348"/>
              <a:chExt cx="2736990" cy="4175333"/>
            </a:xfrm>
          </p:grpSpPr>
          <p:sp>
            <p:nvSpPr>
              <p:cNvPr id="2" name="矩形: 圆角 1">
                <a:extLst>
                  <a:ext uri="{FF2B5EF4-FFF2-40B4-BE49-F238E27FC236}">
                    <a16:creationId xmlns:a16="http://schemas.microsoft.com/office/drawing/2014/main" id="{B7AF6DAC-823A-AC1D-D614-463CAECF0C90}"/>
                  </a:ext>
                </a:extLst>
              </p:cNvPr>
              <p:cNvSpPr/>
              <p:nvPr/>
            </p:nvSpPr>
            <p:spPr>
              <a:xfrm>
                <a:off x="1807859" y="1808348"/>
                <a:ext cx="1717118" cy="453221"/>
              </a:xfrm>
              <a:prstGeom prst="roundRect">
                <a:avLst>
                  <a:gd name="adj" fmla="val 50000"/>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盘运营</a:t>
                </a:r>
              </a:p>
            </p:txBody>
          </p:sp>
          <p:sp>
            <p:nvSpPr>
              <p:cNvPr id="15" name="文本框 14">
                <a:extLst>
                  <a:ext uri="{FF2B5EF4-FFF2-40B4-BE49-F238E27FC236}">
                    <a16:creationId xmlns:a16="http://schemas.microsoft.com/office/drawing/2014/main" id="{251AB88B-11A5-AAA5-BEE8-B74C19594B84}"/>
                  </a:ext>
                </a:extLst>
              </p:cNvPr>
              <p:cNvSpPr txBox="1"/>
              <p:nvPr/>
            </p:nvSpPr>
            <p:spPr>
              <a:xfrm>
                <a:off x="1297922" y="5337350"/>
                <a:ext cx="2736990" cy="646331"/>
              </a:xfrm>
              <a:prstGeom prst="rect">
                <a:avLst/>
              </a:prstGeom>
              <a:noFill/>
            </p:spPr>
            <p:txBody>
              <a:bodyPr wrap="square">
                <a:spAutoFit/>
              </a:bodyPr>
              <a:lstStyle/>
              <a:p>
                <a:pPr algn="ctr"/>
                <a:r>
                  <a:rPr lang="zh-CN" altLang="en-US" sz="1200" b="1"/>
                  <a:t>巨量百应</a:t>
                </a:r>
                <a:r>
                  <a:rPr lang="en-US" altLang="zh-CN" sz="1200" b="1"/>
                  <a:t>-</a:t>
                </a:r>
                <a:r>
                  <a:rPr lang="zh-CN" altLang="en-US" sz="1200" b="1"/>
                  <a:t>直播大屏</a:t>
                </a:r>
                <a:r>
                  <a:rPr lang="en-US" altLang="zh-CN" sz="1200" b="1"/>
                  <a:t>-</a:t>
                </a:r>
                <a:r>
                  <a:rPr lang="zh-CN" altLang="en-US" sz="1200" b="1"/>
                  <a:t>数据</a:t>
                </a:r>
                <a:r>
                  <a:rPr lang="en-US" altLang="zh-CN" sz="1200" b="1"/>
                  <a:t>-</a:t>
                </a:r>
                <a:r>
                  <a:rPr lang="zh-CN" altLang="en-US" sz="1200" b="1"/>
                  <a:t>流量分析</a:t>
                </a:r>
                <a:endParaRPr lang="en-US" altLang="zh-CN" sz="1200" b="1"/>
              </a:p>
              <a:p>
                <a:pPr algn="ctr"/>
                <a:endParaRPr lang="en-US" altLang="zh-CN" sz="1200" b="1"/>
              </a:p>
              <a:p>
                <a:pPr algn="ctr"/>
                <a:r>
                  <a:rPr lang="zh-CN" altLang="en-US" sz="1200" b="1"/>
                  <a:t>商品</a:t>
                </a:r>
                <a:r>
                  <a:rPr lang="en-US" altLang="zh-CN" sz="1200" b="1"/>
                  <a:t>+</a:t>
                </a:r>
                <a:r>
                  <a:rPr lang="zh-CN" altLang="en-US" sz="1200" b="1"/>
                  <a:t>数据详情</a:t>
                </a:r>
              </a:p>
            </p:txBody>
          </p:sp>
          <p:sp>
            <p:nvSpPr>
              <p:cNvPr id="16" name="矩形: 圆角 15">
                <a:extLst>
                  <a:ext uri="{FF2B5EF4-FFF2-40B4-BE49-F238E27FC236}">
                    <a16:creationId xmlns:a16="http://schemas.microsoft.com/office/drawing/2014/main" id="{4913F875-E96C-4D9D-391A-BC7F277EDA1C}"/>
                  </a:ext>
                </a:extLst>
              </p:cNvPr>
              <p:cNvSpPr/>
              <p:nvPr/>
            </p:nvSpPr>
            <p:spPr>
              <a:xfrm>
                <a:off x="2141161" y="4814428"/>
                <a:ext cx="1050512"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路径</a:t>
                </a:r>
              </a:p>
            </p:txBody>
          </p:sp>
        </p:grpSp>
        <p:pic>
          <p:nvPicPr>
            <p:cNvPr id="7" name="图片 6">
              <a:extLst>
                <a:ext uri="{FF2B5EF4-FFF2-40B4-BE49-F238E27FC236}">
                  <a16:creationId xmlns:a16="http://schemas.microsoft.com/office/drawing/2014/main" id="{C3229C19-4B82-D6DA-C23D-B32E77B20F34}"/>
                </a:ext>
              </a:extLst>
            </p:cNvPr>
            <p:cNvPicPr>
              <a:picLocks noChangeAspect="1"/>
            </p:cNvPicPr>
            <p:nvPr/>
          </p:nvPicPr>
          <p:blipFill>
            <a:blip r:embed="rId5"/>
            <a:stretch>
              <a:fillRect/>
            </a:stretch>
          </p:blipFill>
          <p:spPr>
            <a:xfrm>
              <a:off x="913727" y="2456900"/>
              <a:ext cx="3505380" cy="2019404"/>
            </a:xfrm>
            <a:prstGeom prst="rect">
              <a:avLst/>
            </a:prstGeom>
          </p:spPr>
        </p:pic>
      </p:grpSp>
      <p:grpSp>
        <p:nvGrpSpPr>
          <p:cNvPr id="11" name="组合 10">
            <a:extLst>
              <a:ext uri="{FF2B5EF4-FFF2-40B4-BE49-F238E27FC236}">
                <a16:creationId xmlns:a16="http://schemas.microsoft.com/office/drawing/2014/main" id="{8FAA61F9-41BE-B033-EC0E-A98B8326002C}"/>
              </a:ext>
            </a:extLst>
          </p:cNvPr>
          <p:cNvGrpSpPr/>
          <p:nvPr/>
        </p:nvGrpSpPr>
        <p:grpSpPr>
          <a:xfrm>
            <a:off x="6763768" y="1808348"/>
            <a:ext cx="2867774" cy="4175333"/>
            <a:chOff x="6763768" y="1808348"/>
            <a:chExt cx="2867774" cy="4175333"/>
          </a:xfrm>
        </p:grpSpPr>
        <p:grpSp>
          <p:nvGrpSpPr>
            <p:cNvPr id="20" name="组合 19">
              <a:extLst>
                <a:ext uri="{FF2B5EF4-FFF2-40B4-BE49-F238E27FC236}">
                  <a16:creationId xmlns:a16="http://schemas.microsoft.com/office/drawing/2014/main" id="{3F13FF11-1FE7-DEF5-6140-DE3DD430CB06}"/>
                </a:ext>
              </a:extLst>
            </p:cNvPr>
            <p:cNvGrpSpPr/>
            <p:nvPr/>
          </p:nvGrpSpPr>
          <p:grpSpPr>
            <a:xfrm>
              <a:off x="6763768" y="1808348"/>
              <a:ext cx="2829672" cy="4175333"/>
              <a:chOff x="1205240" y="1808348"/>
              <a:chExt cx="2829672" cy="4175333"/>
            </a:xfrm>
          </p:grpSpPr>
          <p:sp>
            <p:nvSpPr>
              <p:cNvPr id="21" name="矩形: 圆角 20">
                <a:extLst>
                  <a:ext uri="{FF2B5EF4-FFF2-40B4-BE49-F238E27FC236}">
                    <a16:creationId xmlns:a16="http://schemas.microsoft.com/office/drawing/2014/main" id="{6E8B320D-457D-CDC3-5603-D60F6A931C4A}"/>
                  </a:ext>
                </a:extLst>
              </p:cNvPr>
              <p:cNvSpPr/>
              <p:nvPr/>
            </p:nvSpPr>
            <p:spPr>
              <a:xfrm>
                <a:off x="1807859" y="1808348"/>
                <a:ext cx="1717118" cy="453221"/>
              </a:xfrm>
              <a:prstGeom prst="roundRect">
                <a:avLst>
                  <a:gd name="adj" fmla="val 50000"/>
                </a:avLst>
              </a:prstGeom>
              <a:gradFill>
                <a:gsLst>
                  <a:gs pos="0">
                    <a:srgbClr val="070D9A"/>
                  </a:gs>
                  <a:gs pos="100000">
                    <a:srgbClr val="7030A0"/>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Arial" panose="020B0604020202020204" pitchFamily="34" charset="0"/>
                    <a:ea typeface="微软雅黑" panose="020B0503020204020204" pitchFamily="34" charset="-122"/>
                  </a:rPr>
                  <a:t>盘流量</a:t>
                </a:r>
              </a:p>
            </p:txBody>
          </p:sp>
          <p:sp>
            <p:nvSpPr>
              <p:cNvPr id="24" name="文本框 23">
                <a:extLst>
                  <a:ext uri="{FF2B5EF4-FFF2-40B4-BE49-F238E27FC236}">
                    <a16:creationId xmlns:a16="http://schemas.microsoft.com/office/drawing/2014/main" id="{AE0848FD-6749-DE21-BF74-F0A29E8B89ED}"/>
                  </a:ext>
                </a:extLst>
              </p:cNvPr>
              <p:cNvSpPr txBox="1"/>
              <p:nvPr/>
            </p:nvSpPr>
            <p:spPr>
              <a:xfrm>
                <a:off x="1205240" y="5337350"/>
                <a:ext cx="2829672" cy="646331"/>
              </a:xfrm>
              <a:prstGeom prst="rect">
                <a:avLst/>
              </a:prstGeom>
              <a:noFill/>
            </p:spPr>
            <p:txBody>
              <a:bodyPr wrap="square">
                <a:spAutoFit/>
              </a:bodyPr>
              <a:lstStyle/>
              <a:p>
                <a:pPr algn="ctr"/>
                <a:r>
                  <a:rPr lang="zh-CN" altLang="en-US" sz="1200" b="1"/>
                  <a:t>数据详情</a:t>
                </a:r>
                <a:r>
                  <a:rPr lang="en-US" altLang="zh-CN" sz="1200" b="1"/>
                  <a:t>-</a:t>
                </a:r>
                <a:r>
                  <a:rPr lang="zh-CN" altLang="en-US" sz="1200" b="1"/>
                  <a:t>核心数据</a:t>
                </a:r>
                <a:r>
                  <a:rPr lang="en-US" altLang="zh-CN" sz="1200" b="1"/>
                  <a:t>-</a:t>
                </a:r>
                <a:r>
                  <a:rPr lang="zh-CN" altLang="en-US" sz="1200" b="1"/>
                  <a:t>人群</a:t>
                </a:r>
                <a:r>
                  <a:rPr lang="en-US" altLang="zh-CN" sz="1200" b="1"/>
                  <a:t>-</a:t>
                </a:r>
                <a:r>
                  <a:rPr lang="zh-CN" altLang="en-US" sz="1200" b="1"/>
                  <a:t>成交人群</a:t>
                </a:r>
                <a:endParaRPr lang="en-US" altLang="zh-CN" sz="1200" b="1"/>
              </a:p>
              <a:p>
                <a:pPr algn="ctr"/>
                <a:endParaRPr lang="en-US" altLang="zh-CN" sz="1200" b="1"/>
              </a:p>
              <a:p>
                <a:pPr algn="ctr"/>
                <a:r>
                  <a:rPr lang="zh-CN" altLang="en-US" sz="1200" b="1"/>
                  <a:t>用户评论聚合内容</a:t>
                </a:r>
              </a:p>
            </p:txBody>
          </p:sp>
          <p:sp>
            <p:nvSpPr>
              <p:cNvPr id="25" name="矩形: 圆角 24">
                <a:extLst>
                  <a:ext uri="{FF2B5EF4-FFF2-40B4-BE49-F238E27FC236}">
                    <a16:creationId xmlns:a16="http://schemas.microsoft.com/office/drawing/2014/main" id="{4B49BD20-9CFD-E83F-43B9-535585E10D83}"/>
                  </a:ext>
                </a:extLst>
              </p:cNvPr>
              <p:cNvSpPr/>
              <p:nvPr/>
            </p:nvSpPr>
            <p:spPr>
              <a:xfrm>
                <a:off x="2141161" y="4814428"/>
                <a:ext cx="1050512" cy="372440"/>
              </a:xfrm>
              <a:prstGeom prst="roundRect">
                <a:avLst>
                  <a:gd name="adj" fmla="val 50000"/>
                </a:avLst>
              </a:prstGeom>
              <a:noFill/>
              <a:ln>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rgbClr val="7030A0"/>
                    </a:solidFill>
                    <a:latin typeface="Arial" panose="020B0604020202020204" pitchFamily="34" charset="0"/>
                    <a:ea typeface="微软雅黑" panose="020B0503020204020204" pitchFamily="34" charset="-122"/>
                  </a:rPr>
                  <a:t>路径</a:t>
                </a:r>
              </a:p>
            </p:txBody>
          </p:sp>
        </p:grpSp>
        <p:pic>
          <p:nvPicPr>
            <p:cNvPr id="10" name="图片 9">
              <a:extLst>
                <a:ext uri="{FF2B5EF4-FFF2-40B4-BE49-F238E27FC236}">
                  <a16:creationId xmlns:a16="http://schemas.microsoft.com/office/drawing/2014/main" id="{43880739-A118-DCDE-8587-0B52C3156C2A}"/>
                </a:ext>
              </a:extLst>
            </p:cNvPr>
            <p:cNvPicPr>
              <a:picLocks noChangeAspect="1"/>
            </p:cNvPicPr>
            <p:nvPr/>
          </p:nvPicPr>
          <p:blipFill>
            <a:blip r:embed="rId6"/>
            <a:stretch>
              <a:fillRect/>
            </a:stretch>
          </p:blipFill>
          <p:spPr>
            <a:xfrm>
              <a:off x="6818347" y="2495002"/>
              <a:ext cx="2813195" cy="1981302"/>
            </a:xfrm>
            <a:prstGeom prst="roundRect">
              <a:avLst>
                <a:gd name="adj" fmla="val 9269"/>
              </a:avLst>
            </a:prstGeom>
          </p:spPr>
        </p:pic>
      </p:grpSp>
    </p:spTree>
    <p:extLst>
      <p:ext uri="{BB962C8B-B14F-4D97-AF65-F5344CB8AC3E}">
        <p14:creationId xmlns:p14="http://schemas.microsoft.com/office/powerpoint/2010/main" val="843262066"/>
      </p:ext>
    </p:extLst>
  </p:cSld>
  <p:clrMapOvr>
    <a:masterClrMapping/>
  </p:clrMapOvr>
  <p:transition spd="slow" advClick="0" advTm="0">
    <p:comb/>
  </p:transition>
</p:sld>
</file>

<file path=ppt/slides/slide8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3000" r="-3000"/>
          </a:stretch>
        </a:blip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14BEBE98-D4E1-409D-A8D4-C5A0FD4F219B}"/>
              </a:ext>
            </a:extLst>
          </p:cNvPr>
          <p:cNvPicPr>
            <a:picLocks noChangeAspect="1"/>
          </p:cNvPicPr>
          <p:nvPr/>
        </p:nvPicPr>
        <p:blipFill rotWithShape="1">
          <a:blip r:embed="rId4">
            <a:extLst>
              <a:ext uri="{28A0092B-C50C-407E-A947-70E740481C1C}">
                <a14:useLocalDpi xmlns:a14="http://schemas.microsoft.com/office/drawing/2010/main" val="0"/>
              </a:ext>
            </a:extLst>
          </a:blip>
          <a:srcRect t="23603"/>
          <a:stretch/>
        </p:blipFill>
        <p:spPr>
          <a:xfrm>
            <a:off x="4560050" y="202604"/>
            <a:ext cx="3071900" cy="3075530"/>
          </a:xfrm>
          <a:prstGeom prst="rect">
            <a:avLst/>
          </a:prstGeom>
        </p:spPr>
      </p:pic>
      <p:sp>
        <p:nvSpPr>
          <p:cNvPr id="10" name="等腰三角形 9">
            <a:extLst>
              <a:ext uri="{FF2B5EF4-FFF2-40B4-BE49-F238E27FC236}">
                <a16:creationId xmlns:a16="http://schemas.microsoft.com/office/drawing/2014/main" id="{1EC363AE-0001-4641-8FC3-1C9842CC8ED1}"/>
              </a:ext>
            </a:extLst>
          </p:cNvPr>
          <p:cNvSpPr/>
          <p:nvPr/>
        </p:nvSpPr>
        <p:spPr>
          <a:xfrm rot="16200000">
            <a:off x="777236" y="3192845"/>
            <a:ext cx="518160" cy="44669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a:extLst>
              <a:ext uri="{FF2B5EF4-FFF2-40B4-BE49-F238E27FC236}">
                <a16:creationId xmlns:a16="http://schemas.microsoft.com/office/drawing/2014/main" id="{C48B1402-8869-498A-A24C-9BAE9C7059A5}"/>
              </a:ext>
            </a:extLst>
          </p:cNvPr>
          <p:cNvSpPr/>
          <p:nvPr/>
        </p:nvSpPr>
        <p:spPr>
          <a:xfrm rot="5400000" flipH="1">
            <a:off x="10896603" y="3192845"/>
            <a:ext cx="518160" cy="44669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a:extLst>
              <a:ext uri="{FF2B5EF4-FFF2-40B4-BE49-F238E27FC236}">
                <a16:creationId xmlns:a16="http://schemas.microsoft.com/office/drawing/2014/main" id="{08929DF0-DA36-44BD-8C0E-C43609687EE4}"/>
              </a:ext>
            </a:extLst>
          </p:cNvPr>
          <p:cNvSpPr/>
          <p:nvPr/>
        </p:nvSpPr>
        <p:spPr>
          <a:xfrm>
            <a:off x="2969665" y="2770302"/>
            <a:ext cx="6312479" cy="1015663"/>
          </a:xfrm>
          <a:prstGeom prst="rect">
            <a:avLst/>
          </a:prstGeom>
        </p:spPr>
        <p:txBody>
          <a:bodyPr wrap="square">
            <a:spAutoFit/>
          </a:bodyPr>
          <a:lstStyle/>
          <a:p>
            <a:pPr algn="ctr"/>
            <a:r>
              <a:rPr lang="zh-CN" altLang="en-US" sz="6000" b="1">
                <a:solidFill>
                  <a:schemeClr val="bg1"/>
                </a:solidFill>
                <a:latin typeface="Arial" panose="020B0604020202020204" pitchFamily="34" charset="0"/>
                <a:ea typeface="微软雅黑" panose="020B0503020204020204" pitchFamily="34" charset="-122"/>
              </a:rPr>
              <a:t>感谢观看</a:t>
            </a:r>
            <a:endParaRPr lang="zh-CN" altLang="en-US" sz="6000" b="1" dirty="0">
              <a:solidFill>
                <a:schemeClr val="bg1"/>
              </a:solidFill>
              <a:latin typeface="Arial" panose="020B0604020202020204" pitchFamily="34" charset="0"/>
              <a:ea typeface="微软雅黑" panose="020B0503020204020204" pitchFamily="34" charset="-122"/>
            </a:endParaRPr>
          </a:p>
        </p:txBody>
      </p:sp>
      <p:sp>
        <p:nvSpPr>
          <p:cNvPr id="18" name="矩形 17">
            <a:extLst>
              <a:ext uri="{FF2B5EF4-FFF2-40B4-BE49-F238E27FC236}">
                <a16:creationId xmlns:a16="http://schemas.microsoft.com/office/drawing/2014/main" id="{8C189137-AE1B-4F4E-9193-DEF8558AF19D}"/>
              </a:ext>
            </a:extLst>
          </p:cNvPr>
          <p:cNvSpPr/>
          <p:nvPr/>
        </p:nvSpPr>
        <p:spPr>
          <a:xfrm>
            <a:off x="4308492" y="5444471"/>
            <a:ext cx="3575016" cy="338554"/>
          </a:xfrm>
          <a:prstGeom prst="rect">
            <a:avLst/>
          </a:prstGeom>
        </p:spPr>
        <p:txBody>
          <a:bodyPr wrap="square">
            <a:spAutoFit/>
          </a:bodyPr>
          <a:lstStyle/>
          <a:p>
            <a:pPr algn="ctr"/>
            <a:r>
              <a:rPr lang="zh-CN" altLang="en-US" sz="1600">
                <a:solidFill>
                  <a:schemeClr val="bg1"/>
                </a:solidFill>
                <a:latin typeface="Arial" panose="020B0604020202020204" pitchFamily="34" charset="0"/>
                <a:ea typeface="微软雅黑" panose="020B0503020204020204" pitchFamily="34" charset="-122"/>
              </a:rPr>
              <a:t>培训师：小熊运营</a:t>
            </a:r>
            <a:endParaRPr lang="zh-CN" altLang="en-US" sz="1600" dirty="0">
              <a:solidFill>
                <a:schemeClr val="bg1"/>
              </a:solidFill>
              <a:latin typeface="Arial" panose="020B0604020202020204" pitchFamily="34" charset="0"/>
              <a:ea typeface="微软雅黑" panose="020B0503020204020204" pitchFamily="34" charset="-122"/>
            </a:endParaRPr>
          </a:p>
        </p:txBody>
      </p:sp>
      <p:sp>
        <p:nvSpPr>
          <p:cNvPr id="19" name="文本框 18">
            <a:extLst>
              <a:ext uri="{FF2B5EF4-FFF2-40B4-BE49-F238E27FC236}">
                <a16:creationId xmlns:a16="http://schemas.microsoft.com/office/drawing/2014/main" id="{48BD8924-CF51-4281-A38C-92448295F034}"/>
              </a:ext>
            </a:extLst>
          </p:cNvPr>
          <p:cNvSpPr txBox="1"/>
          <p:nvPr/>
        </p:nvSpPr>
        <p:spPr>
          <a:xfrm>
            <a:off x="8305335" y="202604"/>
            <a:ext cx="3020626" cy="584775"/>
          </a:xfrm>
          <a:prstGeom prst="rect">
            <a:avLst/>
          </a:prstGeom>
          <a:noFill/>
        </p:spPr>
        <p:txBody>
          <a:bodyPr wrap="square" rtlCol="0">
            <a:spAutoFit/>
          </a:bodyPr>
          <a:lstStyle/>
          <a:p>
            <a:pPr algn="r"/>
            <a:r>
              <a:rPr lang="en-US" altLang="zh-CN" sz="1600" b="1" dirty="0">
                <a:solidFill>
                  <a:schemeClr val="bg1"/>
                </a:solidFill>
                <a:latin typeface="Arial" panose="020B0604020202020204" pitchFamily="34" charset="0"/>
                <a:ea typeface="微软雅黑" panose="020B0503020204020204" pitchFamily="34" charset="-122"/>
                <a:sym typeface="字魂59号-创粗黑" panose="00000500000000000000" pitchFamily="2" charset="-122"/>
              </a:rPr>
              <a:t>小熊运营</a:t>
            </a:r>
          </a:p>
          <a:p>
            <a:pPr algn="r"/>
            <a:r>
              <a:rPr lang="en-US" altLang="zh-CN" sz="1600" b="1" dirty="0">
                <a:solidFill>
                  <a:schemeClr val="bg1"/>
                </a:solidFill>
                <a:latin typeface="Arial" panose="020B0604020202020204" pitchFamily="34" charset="0"/>
                <a:ea typeface="微软雅黑" panose="020B0503020204020204" pitchFamily="34" charset="-122"/>
                <a:sym typeface="字魂59号-创粗黑" panose="00000500000000000000" pitchFamily="2" charset="-122"/>
              </a:rPr>
              <a:t/>
            </a:r>
          </a:p>
        </p:txBody>
      </p:sp>
      <p:sp>
        <p:nvSpPr>
          <p:cNvPr id="21" name="iconfont-11825-5646606">
            <a:extLst>
              <a:ext uri="{FF2B5EF4-FFF2-40B4-BE49-F238E27FC236}">
                <a16:creationId xmlns:a16="http://schemas.microsoft.com/office/drawing/2014/main" id="{5C192ACE-2579-45BB-ABA6-06BB1EB18252}"/>
              </a:ext>
            </a:extLst>
          </p:cNvPr>
          <p:cNvSpPr>
            <a:spLocks noChangeAspect="1"/>
          </p:cNvSpPr>
          <p:nvPr/>
        </p:nvSpPr>
        <p:spPr bwMode="auto">
          <a:xfrm>
            <a:off x="11379028" y="266769"/>
            <a:ext cx="609685" cy="427501"/>
          </a:xfrm>
          <a:custGeom>
            <a:avLst/>
            <a:gdLst>
              <a:gd name="T0" fmla="*/ 1409 w 8108"/>
              <a:gd name="T1" fmla="*/ 38 h 5686"/>
              <a:gd name="T2" fmla="*/ 6654 w 8108"/>
              <a:gd name="T3" fmla="*/ 38 h 5686"/>
              <a:gd name="T4" fmla="*/ 7779 w 8108"/>
              <a:gd name="T5" fmla="*/ 1102 h 5686"/>
              <a:gd name="T6" fmla="*/ 7658 w 8108"/>
              <a:gd name="T7" fmla="*/ 2318 h 5686"/>
              <a:gd name="T8" fmla="*/ 3994 w 8108"/>
              <a:gd name="T9" fmla="*/ 5648 h 5686"/>
              <a:gd name="T10" fmla="*/ 497 w 8108"/>
              <a:gd name="T11" fmla="*/ 2318 h 5686"/>
              <a:gd name="T12" fmla="*/ 679 w 8108"/>
              <a:gd name="T13" fmla="*/ 768 h 5686"/>
              <a:gd name="T14" fmla="*/ 3401 w 8108"/>
              <a:gd name="T15" fmla="*/ 448 h 5686"/>
              <a:gd name="T16" fmla="*/ 4708 w 8108"/>
              <a:gd name="T17" fmla="*/ 418 h 5686"/>
              <a:gd name="T18" fmla="*/ 5727 w 8108"/>
              <a:gd name="T19" fmla="*/ 905 h 5686"/>
              <a:gd name="T20" fmla="*/ 5073 w 8108"/>
              <a:gd name="T21" fmla="*/ 418 h 5686"/>
              <a:gd name="T22" fmla="*/ 2382 w 8108"/>
              <a:gd name="T23" fmla="*/ 905 h 5686"/>
              <a:gd name="T24" fmla="*/ 1728 w 8108"/>
              <a:gd name="T25" fmla="*/ 448 h 5686"/>
              <a:gd name="T26" fmla="*/ 6578 w 8108"/>
              <a:gd name="T27" fmla="*/ 464 h 5686"/>
              <a:gd name="T28" fmla="*/ 6578 w 8108"/>
              <a:gd name="T29" fmla="*/ 1497 h 5686"/>
              <a:gd name="T30" fmla="*/ 6578 w 8108"/>
              <a:gd name="T31" fmla="*/ 464 h 5686"/>
              <a:gd name="T32" fmla="*/ 634 w 8108"/>
              <a:gd name="T33" fmla="*/ 1391 h 5686"/>
              <a:gd name="T34" fmla="*/ 1546 w 8108"/>
              <a:gd name="T35" fmla="*/ 1497 h 5686"/>
              <a:gd name="T36" fmla="*/ 1500 w 8108"/>
              <a:gd name="T37" fmla="*/ 479 h 5686"/>
              <a:gd name="T38" fmla="*/ 2504 w 8108"/>
              <a:gd name="T39" fmla="*/ 996 h 5686"/>
              <a:gd name="T40" fmla="*/ 3918 w 8108"/>
              <a:gd name="T41" fmla="*/ 981 h 5686"/>
              <a:gd name="T42" fmla="*/ 4860 w 8108"/>
              <a:gd name="T43" fmla="*/ 494 h 5686"/>
              <a:gd name="T44" fmla="*/ 4876 w 8108"/>
              <a:gd name="T45" fmla="*/ 1497 h 5686"/>
              <a:gd name="T46" fmla="*/ 4860 w 8108"/>
              <a:gd name="T47" fmla="*/ 494 h 5686"/>
              <a:gd name="T48" fmla="*/ 1804 w 8108"/>
              <a:gd name="T49" fmla="*/ 1497 h 5686"/>
              <a:gd name="T50" fmla="*/ 2367 w 8108"/>
              <a:gd name="T51" fmla="*/ 1087 h 5686"/>
              <a:gd name="T52" fmla="*/ 3477 w 8108"/>
              <a:gd name="T53" fmla="*/ 1497 h 5686"/>
              <a:gd name="T54" fmla="*/ 4039 w 8108"/>
              <a:gd name="T55" fmla="*/ 1087 h 5686"/>
              <a:gd name="T56" fmla="*/ 5149 w 8108"/>
              <a:gd name="T57" fmla="*/ 1497 h 5686"/>
              <a:gd name="T58" fmla="*/ 5712 w 8108"/>
              <a:gd name="T59" fmla="*/ 1087 h 5686"/>
              <a:gd name="T60" fmla="*/ 3462 w 8108"/>
              <a:gd name="T61" fmla="*/ 4736 h 5686"/>
              <a:gd name="T62" fmla="*/ 512 w 8108"/>
              <a:gd name="T63" fmla="*/ 1771 h 5686"/>
              <a:gd name="T64" fmla="*/ 3918 w 8108"/>
              <a:gd name="T65" fmla="*/ 5192 h 5686"/>
              <a:gd name="T66" fmla="*/ 1880 w 8108"/>
              <a:gd name="T67" fmla="*/ 1786 h 5686"/>
              <a:gd name="T68" fmla="*/ 3325 w 8108"/>
              <a:gd name="T69" fmla="*/ 1771 h 5686"/>
              <a:gd name="T70" fmla="*/ 4784 w 8108"/>
              <a:gd name="T71" fmla="*/ 1771 h 5686"/>
              <a:gd name="T72" fmla="*/ 4952 w 8108"/>
              <a:gd name="T73" fmla="*/ 1771 h 5686"/>
              <a:gd name="T74" fmla="*/ 6213 w 8108"/>
              <a:gd name="T75" fmla="*/ 1969 h 5686"/>
              <a:gd name="T76" fmla="*/ 4952 w 8108"/>
              <a:gd name="T77" fmla="*/ 1771 h 5686"/>
              <a:gd name="T78" fmla="*/ 7475 w 8108"/>
              <a:gd name="T79" fmla="*/ 1954 h 5686"/>
              <a:gd name="T80" fmla="*/ 6518 w 8108"/>
              <a:gd name="T81" fmla="*/ 1771 h 5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108" h="5686">
                <a:moveTo>
                  <a:pt x="1394" y="53"/>
                </a:moveTo>
                <a:cubicBezTo>
                  <a:pt x="1391" y="40"/>
                  <a:pt x="1400" y="39"/>
                  <a:pt x="1409" y="38"/>
                </a:cubicBezTo>
                <a:lnTo>
                  <a:pt x="6001" y="38"/>
                </a:lnTo>
                <a:cubicBezTo>
                  <a:pt x="6220" y="38"/>
                  <a:pt x="6469" y="0"/>
                  <a:pt x="6654" y="38"/>
                </a:cubicBezTo>
                <a:cubicBezTo>
                  <a:pt x="6775" y="63"/>
                  <a:pt x="6939" y="262"/>
                  <a:pt x="7050" y="372"/>
                </a:cubicBezTo>
                <a:lnTo>
                  <a:pt x="7779" y="1102"/>
                </a:lnTo>
                <a:cubicBezTo>
                  <a:pt x="7933" y="1255"/>
                  <a:pt x="8108" y="1408"/>
                  <a:pt x="8068" y="1741"/>
                </a:cubicBezTo>
                <a:cubicBezTo>
                  <a:pt x="8041" y="1968"/>
                  <a:pt x="7801" y="2175"/>
                  <a:pt x="7658" y="2318"/>
                </a:cubicBezTo>
                <a:lnTo>
                  <a:pt x="4739" y="5238"/>
                </a:lnTo>
                <a:cubicBezTo>
                  <a:pt x="4533" y="5443"/>
                  <a:pt x="4372" y="5686"/>
                  <a:pt x="3994" y="5648"/>
                </a:cubicBezTo>
                <a:cubicBezTo>
                  <a:pt x="3772" y="5626"/>
                  <a:pt x="3585" y="5406"/>
                  <a:pt x="3416" y="5238"/>
                </a:cubicBezTo>
                <a:lnTo>
                  <a:pt x="497" y="2318"/>
                </a:lnTo>
                <a:cubicBezTo>
                  <a:pt x="284" y="2106"/>
                  <a:pt x="0" y="1960"/>
                  <a:pt x="71" y="1528"/>
                </a:cubicBezTo>
                <a:cubicBezTo>
                  <a:pt x="115" y="1258"/>
                  <a:pt x="505" y="942"/>
                  <a:pt x="679" y="768"/>
                </a:cubicBezTo>
                <a:cubicBezTo>
                  <a:pt x="958" y="489"/>
                  <a:pt x="1147" y="284"/>
                  <a:pt x="1394" y="53"/>
                </a:cubicBezTo>
                <a:close/>
                <a:moveTo>
                  <a:pt x="3401" y="448"/>
                </a:moveTo>
                <a:cubicBezTo>
                  <a:pt x="3630" y="589"/>
                  <a:pt x="3833" y="756"/>
                  <a:pt x="4054" y="905"/>
                </a:cubicBezTo>
                <a:cubicBezTo>
                  <a:pt x="4263" y="733"/>
                  <a:pt x="4508" y="598"/>
                  <a:pt x="4708" y="418"/>
                </a:cubicBezTo>
                <a:cubicBezTo>
                  <a:pt x="4301" y="457"/>
                  <a:pt x="3806" y="408"/>
                  <a:pt x="3401" y="448"/>
                </a:cubicBezTo>
                <a:close/>
                <a:moveTo>
                  <a:pt x="5727" y="905"/>
                </a:moveTo>
                <a:cubicBezTo>
                  <a:pt x="5936" y="733"/>
                  <a:pt x="6180" y="598"/>
                  <a:pt x="6381" y="418"/>
                </a:cubicBezTo>
                <a:lnTo>
                  <a:pt x="5073" y="418"/>
                </a:lnTo>
                <a:cubicBezTo>
                  <a:pt x="5267" y="604"/>
                  <a:pt x="5512" y="740"/>
                  <a:pt x="5727" y="905"/>
                </a:cubicBezTo>
                <a:close/>
                <a:moveTo>
                  <a:pt x="2382" y="905"/>
                </a:moveTo>
                <a:cubicBezTo>
                  <a:pt x="2587" y="739"/>
                  <a:pt x="2820" y="603"/>
                  <a:pt x="3021" y="433"/>
                </a:cubicBezTo>
                <a:cubicBezTo>
                  <a:pt x="2595" y="443"/>
                  <a:pt x="2129" y="413"/>
                  <a:pt x="1728" y="448"/>
                </a:cubicBezTo>
                <a:cubicBezTo>
                  <a:pt x="1958" y="589"/>
                  <a:pt x="2161" y="756"/>
                  <a:pt x="2382" y="905"/>
                </a:cubicBezTo>
                <a:close/>
                <a:moveTo>
                  <a:pt x="6578" y="464"/>
                </a:moveTo>
                <a:cubicBezTo>
                  <a:pt x="6345" y="650"/>
                  <a:pt x="6087" y="813"/>
                  <a:pt x="5849" y="996"/>
                </a:cubicBezTo>
                <a:cubicBezTo>
                  <a:pt x="6084" y="1086"/>
                  <a:pt x="6330" y="1443"/>
                  <a:pt x="6578" y="1497"/>
                </a:cubicBezTo>
                <a:cubicBezTo>
                  <a:pt x="6894" y="1567"/>
                  <a:pt x="7220" y="1447"/>
                  <a:pt x="7597" y="1497"/>
                </a:cubicBezTo>
                <a:cubicBezTo>
                  <a:pt x="7309" y="1162"/>
                  <a:pt x="6917" y="799"/>
                  <a:pt x="6578" y="464"/>
                </a:cubicBezTo>
                <a:close/>
                <a:moveTo>
                  <a:pt x="1500" y="479"/>
                </a:moveTo>
                <a:cubicBezTo>
                  <a:pt x="1232" y="772"/>
                  <a:pt x="902" y="1111"/>
                  <a:pt x="634" y="1391"/>
                </a:cubicBezTo>
                <a:cubicBezTo>
                  <a:pt x="610" y="1416"/>
                  <a:pt x="528" y="1445"/>
                  <a:pt x="558" y="1497"/>
                </a:cubicBezTo>
                <a:lnTo>
                  <a:pt x="1546" y="1497"/>
                </a:lnTo>
                <a:cubicBezTo>
                  <a:pt x="1778" y="1324"/>
                  <a:pt x="2029" y="1170"/>
                  <a:pt x="2245" y="981"/>
                </a:cubicBezTo>
                <a:cubicBezTo>
                  <a:pt x="1984" y="827"/>
                  <a:pt x="1777" y="618"/>
                  <a:pt x="1500" y="479"/>
                </a:cubicBezTo>
                <a:close/>
                <a:moveTo>
                  <a:pt x="3188" y="494"/>
                </a:moveTo>
                <a:cubicBezTo>
                  <a:pt x="2972" y="673"/>
                  <a:pt x="2726" y="823"/>
                  <a:pt x="2504" y="996"/>
                </a:cubicBezTo>
                <a:cubicBezTo>
                  <a:pt x="2741" y="1158"/>
                  <a:pt x="2972" y="1328"/>
                  <a:pt x="3203" y="1497"/>
                </a:cubicBezTo>
                <a:cubicBezTo>
                  <a:pt x="3453" y="1337"/>
                  <a:pt x="3695" y="1168"/>
                  <a:pt x="3918" y="981"/>
                </a:cubicBezTo>
                <a:cubicBezTo>
                  <a:pt x="3660" y="832"/>
                  <a:pt x="3464" y="623"/>
                  <a:pt x="3188" y="494"/>
                </a:cubicBezTo>
                <a:close/>
                <a:moveTo>
                  <a:pt x="4860" y="494"/>
                </a:moveTo>
                <a:cubicBezTo>
                  <a:pt x="4644" y="673"/>
                  <a:pt x="4399" y="823"/>
                  <a:pt x="4176" y="996"/>
                </a:cubicBezTo>
                <a:cubicBezTo>
                  <a:pt x="4413" y="1159"/>
                  <a:pt x="4644" y="1328"/>
                  <a:pt x="4876" y="1497"/>
                </a:cubicBezTo>
                <a:cubicBezTo>
                  <a:pt x="5126" y="1337"/>
                  <a:pt x="5367" y="1168"/>
                  <a:pt x="5590" y="981"/>
                </a:cubicBezTo>
                <a:cubicBezTo>
                  <a:pt x="5333" y="832"/>
                  <a:pt x="5137" y="623"/>
                  <a:pt x="4860" y="494"/>
                </a:cubicBezTo>
                <a:close/>
                <a:moveTo>
                  <a:pt x="2367" y="1087"/>
                </a:moveTo>
                <a:cubicBezTo>
                  <a:pt x="2182" y="1227"/>
                  <a:pt x="1988" y="1357"/>
                  <a:pt x="1804" y="1497"/>
                </a:cubicBezTo>
                <a:cubicBezTo>
                  <a:pt x="2179" y="1487"/>
                  <a:pt x="2595" y="1518"/>
                  <a:pt x="2945" y="1482"/>
                </a:cubicBezTo>
                <a:cubicBezTo>
                  <a:pt x="2739" y="1363"/>
                  <a:pt x="2576" y="1202"/>
                  <a:pt x="2367" y="1087"/>
                </a:cubicBezTo>
                <a:close/>
                <a:moveTo>
                  <a:pt x="4039" y="1087"/>
                </a:moveTo>
                <a:cubicBezTo>
                  <a:pt x="3855" y="1227"/>
                  <a:pt x="3661" y="1357"/>
                  <a:pt x="3477" y="1497"/>
                </a:cubicBezTo>
                <a:cubicBezTo>
                  <a:pt x="3852" y="1487"/>
                  <a:pt x="4267" y="1518"/>
                  <a:pt x="4617" y="1482"/>
                </a:cubicBezTo>
                <a:cubicBezTo>
                  <a:pt x="4412" y="1363"/>
                  <a:pt x="4248" y="1202"/>
                  <a:pt x="4039" y="1087"/>
                </a:cubicBezTo>
                <a:close/>
                <a:moveTo>
                  <a:pt x="5712" y="1087"/>
                </a:moveTo>
                <a:cubicBezTo>
                  <a:pt x="5527" y="1227"/>
                  <a:pt x="5333" y="1357"/>
                  <a:pt x="5149" y="1497"/>
                </a:cubicBezTo>
                <a:cubicBezTo>
                  <a:pt x="5524" y="1487"/>
                  <a:pt x="5940" y="1518"/>
                  <a:pt x="6289" y="1482"/>
                </a:cubicBezTo>
                <a:cubicBezTo>
                  <a:pt x="6085" y="1362"/>
                  <a:pt x="5919" y="1204"/>
                  <a:pt x="5712" y="1087"/>
                </a:cubicBezTo>
                <a:close/>
                <a:moveTo>
                  <a:pt x="3446" y="4736"/>
                </a:moveTo>
                <a:cubicBezTo>
                  <a:pt x="3463" y="4742"/>
                  <a:pt x="3483" y="4754"/>
                  <a:pt x="3462" y="4736"/>
                </a:cubicBezTo>
                <a:cubicBezTo>
                  <a:pt x="2870" y="3746"/>
                  <a:pt x="2304" y="2731"/>
                  <a:pt x="1683" y="1771"/>
                </a:cubicBezTo>
                <a:lnTo>
                  <a:pt x="512" y="1771"/>
                </a:lnTo>
                <a:cubicBezTo>
                  <a:pt x="1436" y="2753"/>
                  <a:pt x="2485" y="3741"/>
                  <a:pt x="3446" y="4736"/>
                </a:cubicBezTo>
                <a:close/>
                <a:moveTo>
                  <a:pt x="3918" y="5192"/>
                </a:moveTo>
                <a:cubicBezTo>
                  <a:pt x="3681" y="4040"/>
                  <a:pt x="3411" y="2921"/>
                  <a:pt x="3173" y="1771"/>
                </a:cubicBezTo>
                <a:cubicBezTo>
                  <a:pt x="2747" y="1781"/>
                  <a:pt x="2281" y="1751"/>
                  <a:pt x="1880" y="1786"/>
                </a:cubicBezTo>
                <a:cubicBezTo>
                  <a:pt x="2568" y="2913"/>
                  <a:pt x="3226" y="4069"/>
                  <a:pt x="3918" y="5192"/>
                </a:cubicBezTo>
                <a:close/>
                <a:moveTo>
                  <a:pt x="3325" y="1771"/>
                </a:moveTo>
                <a:cubicBezTo>
                  <a:pt x="3568" y="2921"/>
                  <a:pt x="3814" y="4070"/>
                  <a:pt x="4085" y="5192"/>
                </a:cubicBezTo>
                <a:cubicBezTo>
                  <a:pt x="4315" y="4049"/>
                  <a:pt x="4551" y="2912"/>
                  <a:pt x="4784" y="1771"/>
                </a:cubicBezTo>
                <a:lnTo>
                  <a:pt x="3325" y="1771"/>
                </a:lnTo>
                <a:close/>
                <a:moveTo>
                  <a:pt x="4952" y="1771"/>
                </a:moveTo>
                <a:cubicBezTo>
                  <a:pt x="4694" y="2872"/>
                  <a:pt x="4452" y="4069"/>
                  <a:pt x="4252" y="5177"/>
                </a:cubicBezTo>
                <a:cubicBezTo>
                  <a:pt x="4891" y="4125"/>
                  <a:pt x="5581" y="3013"/>
                  <a:pt x="6213" y="1969"/>
                </a:cubicBezTo>
                <a:cubicBezTo>
                  <a:pt x="6256" y="1899"/>
                  <a:pt x="6330" y="1812"/>
                  <a:pt x="6305" y="1771"/>
                </a:cubicBezTo>
                <a:lnTo>
                  <a:pt x="4952" y="1771"/>
                </a:lnTo>
                <a:close/>
                <a:moveTo>
                  <a:pt x="4739" y="4690"/>
                </a:moveTo>
                <a:cubicBezTo>
                  <a:pt x="5625" y="3782"/>
                  <a:pt x="6585" y="2844"/>
                  <a:pt x="7475" y="1954"/>
                </a:cubicBezTo>
                <a:cubicBezTo>
                  <a:pt x="7536" y="1893"/>
                  <a:pt x="7629" y="1819"/>
                  <a:pt x="7612" y="1771"/>
                </a:cubicBezTo>
                <a:lnTo>
                  <a:pt x="6518" y="1771"/>
                </a:lnTo>
                <a:cubicBezTo>
                  <a:pt x="5915" y="2725"/>
                  <a:pt x="5291" y="3738"/>
                  <a:pt x="4739" y="4690"/>
                </a:cubicBezTo>
                <a:close/>
              </a:path>
            </a:pathLst>
          </a:custGeom>
          <a:solidFill>
            <a:schemeClr val="bg1"/>
          </a:solidFill>
          <a:ln>
            <a:noFill/>
          </a:ln>
        </p:spPr>
        <p:txBody>
          <a:bodyPr/>
          <a:p/>
        </p:txBody>
      </p:sp>
      <p:sp>
        <p:nvSpPr>
          <p:cNvPr id="22" name="矩形 21">
            <a:extLst>
              <a:ext uri="{FF2B5EF4-FFF2-40B4-BE49-F238E27FC236}">
                <a16:creationId xmlns:a16="http://schemas.microsoft.com/office/drawing/2014/main" id="{F70C9638-F91B-4764-AA80-29EAA3EDC006}"/>
              </a:ext>
            </a:extLst>
          </p:cNvPr>
          <p:cNvSpPr/>
          <p:nvPr/>
        </p:nvSpPr>
        <p:spPr>
          <a:xfrm>
            <a:off x="2658376" y="4001334"/>
            <a:ext cx="6935055" cy="461665"/>
          </a:xfrm>
          <a:prstGeom prst="rect">
            <a:avLst/>
          </a:prstGeom>
        </p:spPr>
        <p:txBody>
          <a:bodyPr wrap="square">
            <a:spAutoFit/>
          </a:bodyPr>
          <a:lstStyle/>
          <a:p>
            <a:pPr algn="ctr"/>
            <a:r>
              <a:rPr lang="zh-CN" altLang="en-US" sz="1200" dirty="0">
                <a:solidFill>
                  <a:schemeClr val="bg1"/>
                </a:solidFill>
                <a:latin typeface="Arial" panose="020B0604020202020204" pitchFamily="34" charset="0"/>
                <a:ea typeface="微软雅黑" panose="020B0503020204020204" pitchFamily="34" charset="-122"/>
              </a:rPr>
              <a:t/>
            </a:r>
            <a:r>
              <a:rPr lang="en-US" altLang="zh-CN" sz="1200" dirty="0">
                <a:solidFill>
                  <a:schemeClr val="bg1"/>
                </a:solidFill>
                <a:latin typeface="Arial" panose="020B0604020202020204" pitchFamily="34" charset="0"/>
                <a:ea typeface="微软雅黑" panose="020B0503020204020204" pitchFamily="34" charset="-122"/>
              </a:rPr>
              <a:t/>
            </a:r>
            <a:r>
              <a:rPr lang="en-US" altLang="zh-CN" sz="1200" dirty="0" err="1">
                <a:solidFill>
                  <a:schemeClr val="bg1"/>
                </a:solidFill>
                <a:latin typeface="Arial" panose="020B0604020202020204" pitchFamily="34" charset="0"/>
                <a:ea typeface="微软雅黑" panose="020B0503020204020204" pitchFamily="34" charset="-122"/>
              </a:rPr>
              <a:t/>
            </a:r>
            <a:r>
              <a:rPr lang="en-US" altLang="zh-CN" sz="1200" dirty="0">
                <a:solidFill>
                  <a:schemeClr val="bg1"/>
                </a:solidFill>
                <a:latin typeface="Arial" panose="020B0604020202020204" pitchFamily="34" charset="0"/>
                <a:ea typeface="微软雅黑" panose="020B0503020204020204" pitchFamily="34" charset="-122"/>
              </a:rPr>
              <a:t/>
            </a:r>
            <a:r>
              <a:rPr lang="en-US" altLang="zh-CN" sz="1200" dirty="0" err="1">
                <a:solidFill>
                  <a:schemeClr val="bg1"/>
                </a:solidFill>
                <a:latin typeface="Arial" panose="020B0604020202020204" pitchFamily="34" charset="0"/>
                <a:ea typeface="微软雅黑" panose="020B0503020204020204" pitchFamily="34" charset="-122"/>
              </a:rPr>
              <a:t/>
            </a:r>
            <a:r>
              <a:rPr lang="en-US" altLang="zh-CN" sz="1200" dirty="0">
                <a:solidFill>
                  <a:schemeClr val="bg1"/>
                </a:solidFill>
                <a:latin typeface="Arial" panose="020B0604020202020204" pitchFamily="34" charset="0"/>
                <a:ea typeface="微软雅黑" panose="020B0503020204020204" pitchFamily="34" charset="-122"/>
              </a:rPr>
              <a:t/>
            </a:r>
            <a:r>
              <a:rPr lang="en-US" altLang="zh-CN" sz="1200" dirty="0" err="1">
                <a:solidFill>
                  <a:schemeClr val="bg1"/>
                </a:solidFill>
                <a:latin typeface="Arial" panose="020B0604020202020204" pitchFamily="34" charset="0"/>
                <a:ea typeface="微软雅黑" panose="020B0503020204020204" pitchFamily="34" charset="-122"/>
              </a:rPr>
              <a:t/>
            </a:r>
            <a:r>
              <a:rPr lang="en-US" altLang="zh-CN" sz="1200" dirty="0">
                <a:solidFill>
                  <a:schemeClr val="bg1"/>
                </a:solidFill>
                <a:latin typeface="Arial" panose="020B0604020202020204" pitchFamily="34" charset="0"/>
                <a:ea typeface="微软雅黑" panose="020B0503020204020204" pitchFamily="34" charset="-122"/>
              </a:rPr>
              <a:t/>
            </a:r>
            <a:endParaRPr lang="zh-CN" altLang="en-US" sz="1200" dirty="0">
              <a:solidFill>
                <a:schemeClr val="bg1"/>
              </a:solidFill>
              <a:latin typeface="Arial" panose="020B0604020202020204" pitchFamily="34" charset="0"/>
              <a:ea typeface="微软雅黑" panose="020B0503020204020204" pitchFamily="34" charset="-122"/>
            </a:endParaRPr>
          </a:p>
        </p:txBody>
      </p:sp>
      <p:grpSp>
        <p:nvGrpSpPr>
          <p:cNvPr id="27" name="组合 26">
            <a:extLst>
              <a:ext uri="{FF2B5EF4-FFF2-40B4-BE49-F238E27FC236}">
                <a16:creationId xmlns:a16="http://schemas.microsoft.com/office/drawing/2014/main" id="{702AF1A7-C5C8-424F-BD07-4968D1313381}"/>
              </a:ext>
            </a:extLst>
          </p:cNvPr>
          <p:cNvGrpSpPr/>
          <p:nvPr/>
        </p:nvGrpSpPr>
        <p:grpSpPr>
          <a:xfrm rot="16200000">
            <a:off x="11580741" y="6296280"/>
            <a:ext cx="221331" cy="594613"/>
            <a:chOff x="9046097" y="2240416"/>
            <a:chExt cx="526206" cy="1413669"/>
          </a:xfrm>
          <a:solidFill>
            <a:schemeClr val="bg1"/>
          </a:solidFill>
        </p:grpSpPr>
        <p:sp>
          <p:nvSpPr>
            <p:cNvPr id="24" name="等腰三角形 23">
              <a:extLst>
                <a:ext uri="{FF2B5EF4-FFF2-40B4-BE49-F238E27FC236}">
                  <a16:creationId xmlns:a16="http://schemas.microsoft.com/office/drawing/2014/main" id="{D2FFCE56-9275-4649-9DCB-DF39F1FA254B}"/>
                </a:ext>
              </a:extLst>
            </p:cNvPr>
            <p:cNvSpPr/>
            <p:nvPr/>
          </p:nvSpPr>
          <p:spPr>
            <a:xfrm>
              <a:off x="9046097" y="2240416"/>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25" name="等腰三角形 24">
              <a:extLst>
                <a:ext uri="{FF2B5EF4-FFF2-40B4-BE49-F238E27FC236}">
                  <a16:creationId xmlns:a16="http://schemas.microsoft.com/office/drawing/2014/main" id="{F8358F0D-FBE0-4D1D-9BF9-F7D4EB42542C}"/>
                </a:ext>
              </a:extLst>
            </p:cNvPr>
            <p:cNvSpPr/>
            <p:nvPr/>
          </p:nvSpPr>
          <p:spPr>
            <a:xfrm>
              <a:off x="9046097" y="2720438"/>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26" name="等腰三角形 25">
              <a:extLst>
                <a:ext uri="{FF2B5EF4-FFF2-40B4-BE49-F238E27FC236}">
                  <a16:creationId xmlns:a16="http://schemas.microsoft.com/office/drawing/2014/main" id="{320EB128-463A-40CB-90A6-A534778B5C6B}"/>
                </a:ext>
              </a:extLst>
            </p:cNvPr>
            <p:cNvSpPr/>
            <p:nvPr/>
          </p:nvSpPr>
          <p:spPr>
            <a:xfrm>
              <a:off x="9046097" y="3200459"/>
              <a:ext cx="526206" cy="453626"/>
            </a:xfrm>
            <a:prstGeom prst="triangle">
              <a:avLst/>
            </a:prstGeom>
            <a:grp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grpSp>
      <p:grpSp>
        <p:nvGrpSpPr>
          <p:cNvPr id="31" name="组合 30">
            <a:extLst>
              <a:ext uri="{FF2B5EF4-FFF2-40B4-BE49-F238E27FC236}">
                <a16:creationId xmlns:a16="http://schemas.microsoft.com/office/drawing/2014/main" id="{E6A35D65-7F49-46CE-B70D-69D2A248FB0B}"/>
              </a:ext>
            </a:extLst>
          </p:cNvPr>
          <p:cNvGrpSpPr/>
          <p:nvPr/>
        </p:nvGrpSpPr>
        <p:grpSpPr>
          <a:xfrm>
            <a:off x="328910" y="366288"/>
            <a:ext cx="537128" cy="114231"/>
            <a:chOff x="533400" y="1021444"/>
            <a:chExt cx="2053415" cy="436700"/>
          </a:xfrm>
          <a:solidFill>
            <a:schemeClr val="bg1"/>
          </a:solidFill>
        </p:grpSpPr>
        <p:sp>
          <p:nvSpPr>
            <p:cNvPr id="28" name="椭圆 27">
              <a:extLst>
                <a:ext uri="{FF2B5EF4-FFF2-40B4-BE49-F238E27FC236}">
                  <a16:creationId xmlns:a16="http://schemas.microsoft.com/office/drawing/2014/main" id="{C00F9884-73F4-4FB8-8F8A-7C6DA470B952}"/>
                </a:ext>
              </a:extLst>
            </p:cNvPr>
            <p:cNvSpPr/>
            <p:nvPr/>
          </p:nvSpPr>
          <p:spPr>
            <a:xfrm>
              <a:off x="533400" y="1021444"/>
              <a:ext cx="436700" cy="4367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a:extLst>
                <a:ext uri="{FF2B5EF4-FFF2-40B4-BE49-F238E27FC236}">
                  <a16:creationId xmlns:a16="http://schemas.microsoft.com/office/drawing/2014/main" id="{96A44E55-F7C4-413B-8990-165172424805}"/>
                </a:ext>
              </a:extLst>
            </p:cNvPr>
            <p:cNvSpPr/>
            <p:nvPr/>
          </p:nvSpPr>
          <p:spPr>
            <a:xfrm>
              <a:off x="1341758" y="1021444"/>
              <a:ext cx="436700" cy="4367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a:extLst>
                <a:ext uri="{FF2B5EF4-FFF2-40B4-BE49-F238E27FC236}">
                  <a16:creationId xmlns:a16="http://schemas.microsoft.com/office/drawing/2014/main" id="{044D9AC6-EC07-48C3-A9A1-3CD2BDE31D63}"/>
                </a:ext>
              </a:extLst>
            </p:cNvPr>
            <p:cNvSpPr/>
            <p:nvPr/>
          </p:nvSpPr>
          <p:spPr>
            <a:xfrm>
              <a:off x="2150115" y="1021444"/>
              <a:ext cx="436700" cy="4367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灯片编号占位符 3">
            <a:extLst>
              <a:ext uri="{FF2B5EF4-FFF2-40B4-BE49-F238E27FC236}">
                <a16:creationId xmlns:a16="http://schemas.microsoft.com/office/drawing/2014/main" id="{8CE154DC-0DB1-4B95-7F79-62B7A9D62B34}"/>
              </a:ext>
            </a:extLst>
          </p:cNvPr>
          <p:cNvSpPr>
            <a:spLocks noGrp="1"/>
          </p:cNvSpPr>
          <p:nvPr>
            <p:ph type="sldNum" sz="quarter" idx="12"/>
          </p:nvPr>
        </p:nvSpPr>
        <p:spPr/>
        <p:txBody>
          <a:bodyPr/>
          <a:lstStyle/>
          <a:p>
            <a:fld id="{860A9ACD-59A9-4FAD-8556-D1EF2DF60A60}" type="slidenum">
              <a:rPr lang="zh-CN" altLang="en-US" smtClean="0"/>
              <a:t>83</a:t>
            </a:fld>
            <a:endParaRPr lang="zh-CN" altLang="en-US"/>
          </a:p>
        </p:txBody>
      </p:sp>
    </p:spTree>
    <p:custDataLst>
      <p:tags r:id="rId1"/>
    </p:custDataLst>
    <p:extLst>
      <p:ext uri="{BB962C8B-B14F-4D97-AF65-F5344CB8AC3E}">
        <p14:creationId xmlns:p14="http://schemas.microsoft.com/office/powerpoint/2010/main" val="1733634164"/>
      </p:ext>
    </p:extLst>
  </p:cSld>
  <p:clrMapOvr>
    <a:masterClrMapping/>
  </p:clrMapOvr>
  <p:transition spd="slow" advClick="0" advTm="0">
    <p:comb/>
  </p:transition>
</p:sld>
</file>

<file path=ppt/tags/tag1.xml><?xml version="1.0" encoding="utf-8"?>
<p:tagLst xmlns:a="http://schemas.openxmlformats.org/drawingml/2006/main" xmlns:r="http://schemas.openxmlformats.org/officeDocument/2006/relationships" xmlns:p="http://schemas.openxmlformats.org/presentationml/2006/main">
  <p:tag name="ISLIDE.ICON" val="#404586;"/>
</p:tagLst>
</file>

<file path=ppt/tags/tag2.xml><?xml version="1.0" encoding="utf-8"?>
<p:tagLst xmlns:a="http://schemas.openxmlformats.org/drawingml/2006/main" xmlns:r="http://schemas.openxmlformats.org/officeDocument/2006/relationships" xmlns:p="http://schemas.openxmlformats.org/presentationml/2006/main">
  <p:tag name="PA" val="v5.2.11"/>
  <p:tag name="RESOURCELIBID_ANIM" val="430"/>
</p:tagLst>
</file>

<file path=ppt/tags/tag3.xml><?xml version="1.0" encoding="utf-8"?>
<p:tagLst xmlns:a="http://schemas.openxmlformats.org/drawingml/2006/main" xmlns:r="http://schemas.openxmlformats.org/officeDocument/2006/relationships" xmlns:p="http://schemas.openxmlformats.org/presentationml/2006/main">
  <p:tag name="PA" val="v5.2.11"/>
  <p:tag name="RESOURCELIBID_ANIM" val="431"/>
</p:tagLst>
</file>

<file path=ppt/tags/tag4.xml><?xml version="1.0" encoding="utf-8"?>
<p:tagLst xmlns:a="http://schemas.openxmlformats.org/drawingml/2006/main" xmlns:r="http://schemas.openxmlformats.org/officeDocument/2006/relationships" xmlns:p="http://schemas.openxmlformats.org/presentationml/2006/main">
  <p:tag name="PA" val="v5.2.11"/>
  <p:tag name="RESOURCELIBID_ANIM" val="450"/>
</p:tagLst>
</file>

<file path=ppt/tags/tag5.xml><?xml version="1.0" encoding="utf-8"?>
<p:tagLst xmlns:a="http://schemas.openxmlformats.org/drawingml/2006/main" xmlns:r="http://schemas.openxmlformats.org/officeDocument/2006/relationships" xmlns:p="http://schemas.openxmlformats.org/presentationml/2006/main">
  <p:tag name="PA" val="v5.2.11"/>
  <p:tag name="RESOURCELIBID_ANIM" val="450"/>
</p:tagLst>
</file>

<file path=ppt/tags/tag6.xml><?xml version="1.0" encoding="utf-8"?>
<p:tagLst xmlns:a="http://schemas.openxmlformats.org/drawingml/2006/main" xmlns:r="http://schemas.openxmlformats.org/officeDocument/2006/relationships" xmlns:p="http://schemas.openxmlformats.org/presentationml/2006/main">
  <p:tag name="PA" val="v5.2.11"/>
  <p:tag name="RESOURCELIBID_ANIM" val="556942"/>
</p:tagLst>
</file>

<file path=ppt/tags/tag7.xml><?xml version="1.0" encoding="utf-8"?>
<p:tagLst xmlns:a="http://schemas.openxmlformats.org/drawingml/2006/main" xmlns:r="http://schemas.openxmlformats.org/officeDocument/2006/relationships" xmlns:p="http://schemas.openxmlformats.org/presentationml/2006/main">
  <p:tag name="PA" val="v5.2.11"/>
  <p:tag name="RESOURCELIBID_ANIM" val="556942"/>
</p:tagLst>
</file>

<file path=ppt/tags/tag8.xml><?xml version="1.0" encoding="utf-8"?>
<p:tagLst xmlns:a="http://schemas.openxmlformats.org/drawingml/2006/main" xmlns:r="http://schemas.openxmlformats.org/officeDocument/2006/relationships" xmlns:p="http://schemas.openxmlformats.org/presentationml/2006/main">
  <p:tag name="PA" val="v5.2.11"/>
  <p:tag name="RESOURCELIBID_ANIM" val="556942"/>
</p:tagLst>
</file>

<file path=ppt/tags/tag9.xml><?xml version="1.0" encoding="utf-8"?>
<p:tagLst xmlns:a="http://schemas.openxmlformats.org/drawingml/2006/main" xmlns:r="http://schemas.openxmlformats.org/officeDocument/2006/relationships" xmlns:p="http://schemas.openxmlformats.org/presentationml/2006/main">
  <p:tag name="PA" val="v5.2.11"/>
  <p:tag name="RESOURCELIBID_ANIM" val="556942"/>
</p:tagLst>
</file>

<file path=ppt/tags/tag10.xml><?xml version="1.0" encoding="utf-8"?>
<p:tagLst xmlns:a="http://schemas.openxmlformats.org/drawingml/2006/main" xmlns:r="http://schemas.openxmlformats.org/officeDocument/2006/relationships" xmlns:p="http://schemas.openxmlformats.org/presentationml/2006/main">
  <p:tag name="PA" val="v5.2.11"/>
  <p:tag name="RESOURCELIBID_ANIM" val="430"/>
</p:tagLst>
</file>

<file path=ppt/tags/tag11.xml><?xml version="1.0" encoding="utf-8"?>
<p:tagLst xmlns:a="http://schemas.openxmlformats.org/drawingml/2006/main" xmlns:r="http://schemas.openxmlformats.org/officeDocument/2006/relationships" xmlns:p="http://schemas.openxmlformats.org/presentationml/2006/main">
  <p:tag name="PA" val="v5.2.11"/>
  <p:tag name="RESOURCELIBID_ANIM" val="430"/>
</p:tagLst>
</file>

<file path=ppt/tags/tag12.xml><?xml version="1.0" encoding="utf-8"?>
<p:tagLst xmlns:a="http://schemas.openxmlformats.org/drawingml/2006/main" xmlns:r="http://schemas.openxmlformats.org/officeDocument/2006/relationships" xmlns:p="http://schemas.openxmlformats.org/presentationml/2006/main">
  <p:tag name="PA" val="v5.2.11"/>
  <p:tag name="RESOURCELIBID_ANIM" val="430"/>
</p:tagLst>
</file>

<file path=ppt/tags/tag13.xml><?xml version="1.0" encoding="utf-8"?>
<p:tagLst xmlns:a="http://schemas.openxmlformats.org/drawingml/2006/main" xmlns:r="http://schemas.openxmlformats.org/officeDocument/2006/relationships" xmlns:p="http://schemas.openxmlformats.org/presentationml/2006/main">
  <p:tag name="PA" val="v5.2.11"/>
  <p:tag name="RESOURCELIBID_ANIM" val="430"/>
</p:tagLst>
</file>

<file path=ppt/tags/tag14.xml><?xml version="1.0" encoding="utf-8"?>
<p:tagLst xmlns:a="http://schemas.openxmlformats.org/drawingml/2006/main" xmlns:r="http://schemas.openxmlformats.org/officeDocument/2006/relationships" xmlns:p="http://schemas.openxmlformats.org/presentationml/2006/main">
  <p:tag name="PA" val="v5.2.11"/>
</p:tagLst>
</file>

<file path=ppt/tags/tag15.xml><?xml version="1.0" encoding="utf-8"?>
<p:tagLst xmlns:a="http://schemas.openxmlformats.org/drawingml/2006/main" xmlns:r="http://schemas.openxmlformats.org/officeDocument/2006/relationships" xmlns:p="http://schemas.openxmlformats.org/presentationml/2006/main">
  <p:tag name="PA" val="v5.2.11"/>
</p:tagLst>
</file>

<file path=ppt/tags/tag16.xml><?xml version="1.0" encoding="utf-8"?>
<p:tagLst xmlns:a="http://schemas.openxmlformats.org/drawingml/2006/main" xmlns:r="http://schemas.openxmlformats.org/officeDocument/2006/relationships" xmlns:p="http://schemas.openxmlformats.org/presentationml/2006/main">
  <p:tag name="PA" val="v5.2.11"/>
</p:tagLst>
</file>

<file path=ppt/tags/tag17.xml><?xml version="1.0" encoding="utf-8"?>
<p:tagLst xmlns:a="http://schemas.openxmlformats.org/drawingml/2006/main" xmlns:r="http://schemas.openxmlformats.org/officeDocument/2006/relationships" xmlns:p="http://schemas.openxmlformats.org/presentationml/2006/main">
  <p:tag name="PA" val="v5.2.11"/>
</p:tagLst>
</file>

<file path=ppt/tags/tag18.xml><?xml version="1.0" encoding="utf-8"?>
<p:tagLst xmlns:a="http://schemas.openxmlformats.org/drawingml/2006/main" xmlns:r="http://schemas.openxmlformats.org/officeDocument/2006/relationships" xmlns:p="http://schemas.openxmlformats.org/presentationml/2006/main">
  <p:tag name="PA" val="v5.2.11"/>
</p:tagLst>
</file>

<file path=ppt/tags/tag19.xml><?xml version="1.0" encoding="utf-8"?>
<p:tagLst xmlns:a="http://schemas.openxmlformats.org/drawingml/2006/main" xmlns:r="http://schemas.openxmlformats.org/officeDocument/2006/relationships" xmlns:p="http://schemas.openxmlformats.org/presentationml/2006/main">
  <p:tag name="PA" val="v5.2.11"/>
</p:tagLst>
</file>

<file path=ppt/tags/tag20.xml><?xml version="1.0" encoding="utf-8"?>
<p:tagLst xmlns:a="http://schemas.openxmlformats.org/drawingml/2006/main" xmlns:r="http://schemas.openxmlformats.org/officeDocument/2006/relationships" xmlns:p="http://schemas.openxmlformats.org/presentationml/2006/main">
  <p:tag name="PA" val="v5.2.11"/>
</p:tagLst>
</file>

<file path=ppt/tags/tag21.xml><?xml version="1.0" encoding="utf-8"?>
<p:tagLst xmlns:a="http://schemas.openxmlformats.org/drawingml/2006/main" xmlns:r="http://schemas.openxmlformats.org/officeDocument/2006/relationships" xmlns:p="http://schemas.openxmlformats.org/presentationml/2006/main">
  <p:tag name="PA" val="v5.2.11"/>
</p:tagLst>
</file>

<file path=ppt/tags/tag2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 name="PA" val="v5.2.11"/>
</p:tagLst>
</file>

<file path=ppt/tags/tag2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 name="PA" val="v5.2.11"/>
</p:tagLst>
</file>

<file path=ppt/tags/tag24.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25.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26.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27.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28.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29.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0.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1.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2.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3.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4.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5.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6.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7.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8.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39.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0.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1.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2.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3.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4.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5.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6.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7.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8.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49.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0.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1.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2.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3.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4.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5.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6.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7.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8.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59.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0.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1.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2.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3.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4.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5.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6.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7.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8.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69.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0.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1.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2.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3.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4.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5.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6.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7.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8.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79.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0.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1.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2.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3.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4.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5.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6.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7.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8.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89.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90.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91.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92.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93.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94.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95.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96.xml><?xml version="1.0" encoding="utf-8"?>
<p:tagLst xmlns:a="http://schemas.openxmlformats.org/drawingml/2006/main" xmlns:r="http://schemas.openxmlformats.org/officeDocument/2006/relationships" xmlns:p="http://schemas.openxmlformats.org/presentationml/2006/main">
  <p:tag name="PA" val="v5.2.11"/>
  <p:tag name="RESOURCELIBID_ANIM" val="443"/>
</p:tagLst>
</file>

<file path=ppt/tags/tag97.xml><?xml version="1.0" encoding="utf-8"?>
<p:tagLst xmlns:a="http://schemas.openxmlformats.org/drawingml/2006/main" xmlns:r="http://schemas.openxmlformats.org/officeDocument/2006/relationships" xmlns:p="http://schemas.openxmlformats.org/presentationml/2006/main">
  <p:tag name="ISLIDE.ICON" val="#40458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ont">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黄绿色">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3">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5963</TotalTime>
  <Words>6389</Words>
  <Application>Microsoft Office PowerPoint</Application>
  <PresentationFormat>宽屏</PresentationFormat>
  <Paragraphs>1158</Paragraphs>
  <Slides>83</Slides>
  <Notes>0</Notes>
  <HiddenSlides>0</HiddenSlides>
  <MMClips>1</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83</vt:i4>
      </vt:variant>
    </vt:vector>
  </HeadingPairs>
  <TitlesOfParts>
    <vt:vector size="88" baseType="lpstr">
      <vt:lpstr>等线</vt:lpstr>
      <vt:lpstr>字魂59号-创粗黑</vt:lpstr>
      <vt:lpstr>Arial</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yaoraoge</dc:creator>
  <cp:lastModifiedBy>qian pan</cp:lastModifiedBy>
  <cp:revision>419</cp:revision>
  <dcterms:created xsi:type="dcterms:W3CDTF">2021-01-31T08:41:24Z</dcterms:created>
  <dcterms:modified xsi:type="dcterms:W3CDTF">2025-06-17T16:26:47Z</dcterms:modified>
</cp:coreProperties>
</file>