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0" Type="http://schemas.openxmlformats.org/officeDocument/2006/relationships/officeDocument" Target="ppt/presentation.xml"/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 firstSlideNum="1">
  <p:sldMasterIdLst>
    <p:sldMasterId id="2147483648" r:id="rId0"/>
  </p:sldMasterIdLst>
  <p:sldIdLst>
    <p:sldId id="256" r:id="rId1"/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uri="{E76CE94A-603C-4142-B9EB-6D1370010A27}"/>
    <p:ext uri="{D31A062A-798A-4329-ABDD-BBA856620510}"/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a="http://schemas.openxmlformats.org/drawing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0" Type="http://schemas.openxmlformats.org/officeDocument/2006/relationships/slideMaster" Target="slideMasters/slideMaster1.xml"/><Relationship Id="rId1" Type="http://schemas.openxmlformats.org/officeDocument/2006/relationships/slide" Target="slides/slide1.xml"/><Relationship Id="rId2" Type="http://schemas.openxmlformats.org/officeDocument/2006/relationships/slide" Target="slides/slide2.xml"/><Relationship Id="rId3" Type="http://schemas.openxmlformats.org/officeDocument/2006/relationships/slide" Target="slides/slide3.xml"/><Relationship Id="rId4" Type="http://schemas.openxmlformats.org/officeDocument/2006/relationships/slide" Target="slides/slide4.xml"/><Relationship Id="rId5" Type="http://schemas.openxmlformats.org/officeDocument/2006/relationships/slide" Target="slides/slide5.xml"/><Relationship Id="rId6" Type="http://schemas.openxmlformats.org/officeDocument/2006/relationships/slide" Target="slides/slide6.xml"/><Relationship Id="rId7" Type="http://schemas.openxmlformats.org/officeDocument/2006/relationships/slide" Target="slides/slide7.xml"/><Relationship Id="rId8" Type="http://schemas.openxmlformats.org/officeDocument/2006/relationships/slide" Target="slides/slide8.xml"/><Relationship Id="rId9" Type="http://schemas.openxmlformats.org/officeDocument/2006/relationships/slide" Target="slides/slide9.xml"/><Relationship Id="rId10" Type="http://schemas.openxmlformats.org/officeDocument/2006/relationships/slide" Target="slides/slide10.xml"/><Relationship Id="rId11" Type="http://schemas.openxmlformats.org/officeDocument/2006/relationships/slide" Target="slides/slide11.xml"/><Relationship Id="rId12" Type="http://schemas.openxmlformats.org/officeDocument/2006/relationships/slide" Target="slides/slide12.xml"/><Relationship Id="rId13" Type="http://schemas.openxmlformats.org/officeDocument/2006/relationships/slide" Target="slides/slide13.xml"/><Relationship Id="rId14" Type="http://schemas.openxmlformats.org/officeDocument/2006/relationships/slide" Target="slides/slide14.xml"/><Relationship Id="rId15" Type="http://schemas.openxmlformats.org/officeDocument/2006/relationships/slide" Target="slides/slide15.xml"/><Relationship Id="rId16" Type="http://schemas.openxmlformats.org/officeDocument/2006/relationships/slide" Target="slides/slide16.xml"/><Relationship Id="rId17" Type="http://schemas.openxmlformats.org/officeDocument/2006/relationships/presProps" Target="presProps.xml"/><Relationship Id="rId18" Type="http://schemas.openxmlformats.org/officeDocument/2006/relationships/tableStyles" Target="tableStyles.xml"/><Relationship Id="rId19" Type="http://schemas.openxmlformats.org/officeDocument/2006/relationships/viewProps" Target="viewProps.xml"/></Relationships>
</file>

<file path=ppt/slideLayouts/_rels/slideLayout1.xml.rels><?xml version='1.0' encoding='UTF-8' standalone='yes'?>
<Relationships xmlns="http://schemas.openxmlformats.org/package/2006/relationships"><Relationship Id="rId0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0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0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0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0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0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0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0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0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0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0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a="http://schemas.openxmlformats.org/drawing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/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/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/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a="http://schemas.openxmlformats.org/drawingml/2006/main" type="obj">
  <p:cSld name="Title and Content">
    <p:spTree>
      <p:nvGrpSpPr>
        <p:cNvPr id="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/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/>
          </a:p>
          <a:p>
            <a:pPr lvl="1"/>
            <a:r>
              <a:rPr lang="en-US" smtClean="0"/>
              <a:t>Second level</a:t>
            </a:r>
            <a:endParaRPr/>
          </a:p>
          <a:p>
            <a:pPr lvl="2"/>
            <a:r>
              <a:rPr lang="en-US" smtClean="0"/>
              <a:t>Third level</a:t>
            </a:r>
            <a:endParaRPr/>
          </a:p>
          <a:p>
            <a:pPr lvl="3"/>
            <a:r>
              <a:rPr lang="en-US" smtClean="0"/>
              <a:t>Fourth level</a:t>
            </a:r>
            <a:endParaRPr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/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/>
            <a:endParaRPr lang="en-US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a="http://schemas.openxmlformats.org/drawingml/2006/main" type="secHead">
  <p:cSld name="Section Header">
    <p:spTree>
      <p:nvGrpSpPr>
        <p:cNvPr id="1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/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1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  <a:endParaRPr/>
          </a:p>
        </p:txBody>
      </p:sp>
      <p:sp>
        <p:nvSpPr>
          <p:cNvPr id="2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/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2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/>
            <a:endParaRPr lang="en-US"/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a="http://schemas.openxmlformats.org/drawingml/2006/main" type="twoObj">
  <p:cSld name="Two Content">
    <p:spTree>
      <p:nvGrpSpPr>
        <p:cNvPr id="2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/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7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/>
          </a:p>
          <a:p>
            <a:pPr lvl="1"/>
            <a:r>
              <a:rPr lang="en-US" smtClean="0"/>
              <a:t>Second level</a:t>
            </a:r>
            <a:endParaRPr/>
          </a:p>
          <a:p>
            <a:pPr lvl="2"/>
            <a:r>
              <a:rPr lang="en-US" smtClean="0"/>
              <a:t>Third level</a:t>
            </a:r>
            <a:endParaRPr/>
          </a:p>
          <a:p>
            <a:pPr lvl="3"/>
            <a:r>
              <a:rPr lang="en-US" smtClean="0"/>
              <a:t>Fourth level</a:t>
            </a:r>
            <a:endParaRPr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8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/>
          </a:p>
          <a:p>
            <a:pPr lvl="1"/>
            <a:r>
              <a:rPr lang="en-US" smtClean="0"/>
              <a:t>Second level</a:t>
            </a:r>
            <a:endParaRPr/>
          </a:p>
          <a:p>
            <a:pPr lvl="2"/>
            <a:r>
              <a:rPr lang="en-US" smtClean="0"/>
              <a:t>Third level</a:t>
            </a:r>
            <a:endParaRPr/>
          </a:p>
          <a:p>
            <a:pPr lvl="3"/>
            <a:r>
              <a:rPr lang="en-US" smtClean="0"/>
              <a:t>Fourth level</a:t>
            </a:r>
            <a:endParaRPr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/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/>
            <a:endParaRPr lang="en-US"/>
          </a:p>
        </p:txBody>
      </p:sp>
      <p:sp>
        <p:nvSpPr>
          <p:cNvPr id="3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a="http://schemas.openxmlformats.org/drawingml/2006/main" type="twoTxTwoObj">
  <p:cSld name="Comparison">
    <p:spTree>
      <p:nvGrpSpPr>
        <p:cNvPr id="3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/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4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/>
          </a:p>
        </p:txBody>
      </p:sp>
      <p:sp>
        <p:nvSpPr>
          <p:cNvPr id="35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/>
          </a:p>
          <a:p>
            <a:pPr lvl="1"/>
            <a:r>
              <a:rPr lang="en-US" smtClean="0"/>
              <a:t>Second level</a:t>
            </a:r>
            <a:endParaRPr/>
          </a:p>
          <a:p>
            <a:pPr lvl="2"/>
            <a:r>
              <a:rPr lang="en-US" smtClean="0"/>
              <a:t>Third level</a:t>
            </a:r>
            <a:endParaRPr/>
          </a:p>
          <a:p>
            <a:pPr lvl="3"/>
            <a:r>
              <a:rPr lang="en-US" smtClean="0"/>
              <a:t>Fourth level</a:t>
            </a:r>
            <a:endParaRPr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6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/>
          </a:p>
        </p:txBody>
      </p:sp>
      <p:sp>
        <p:nvSpPr>
          <p:cNvPr id="37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/>
          </a:p>
          <a:p>
            <a:pPr lvl="1"/>
            <a:r>
              <a:rPr lang="en-US" smtClean="0"/>
              <a:t>Second level</a:t>
            </a:r>
            <a:endParaRPr/>
          </a:p>
          <a:p>
            <a:pPr lvl="2"/>
            <a:r>
              <a:rPr lang="en-US" smtClean="0"/>
              <a:t>Third level</a:t>
            </a:r>
            <a:endParaRPr/>
          </a:p>
          <a:p>
            <a:pPr lvl="3"/>
            <a:r>
              <a:rPr lang="en-US" smtClean="0"/>
              <a:t>Fourth level</a:t>
            </a:r>
            <a:endParaRPr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/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/>
            <a:endParaRPr lang="en-US"/>
          </a:p>
        </p:txBody>
      </p:sp>
      <p:sp>
        <p:nvSpPr>
          <p:cNvPr id="40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a="http://schemas.openxmlformats.org/drawingml/2006/main" type="titleOnly">
  <p:cSld name="Title Only">
    <p:spTree>
      <p:nvGrpSpPr>
        <p:cNvPr id="4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/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/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/>
            <a:endParaRPr lang="en-US"/>
          </a:p>
        </p:txBody>
      </p:sp>
      <p:sp>
        <p:nvSpPr>
          <p:cNvPr id="4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a="http://schemas.openxmlformats.org/drawingml/2006/main" type="blank">
  <p:cSld name="Blank">
    <p:spTree>
      <p:nvGrpSpPr>
        <p:cNvPr id="4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/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/>
            <a:endParaRPr lang="en-US"/>
          </a:p>
        </p:txBody>
      </p:sp>
      <p:sp>
        <p:nvSpPr>
          <p:cNvPr id="4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a="http://schemas.openxmlformats.org/drawingml/2006/main" type="objTx">
  <p:cSld name="Content with Caption">
    <p:spTree>
      <p:nvGrpSpPr>
        <p:cNvPr id="5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/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2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/>
          </a:p>
          <a:p>
            <a:pPr lvl="1"/>
            <a:r>
              <a:rPr lang="en-US" smtClean="0"/>
              <a:t>Second level</a:t>
            </a:r>
            <a:endParaRPr/>
          </a:p>
          <a:p>
            <a:pPr lvl="2"/>
            <a:r>
              <a:rPr lang="en-US" smtClean="0"/>
              <a:t>Third level</a:t>
            </a:r>
            <a:endParaRPr/>
          </a:p>
          <a:p>
            <a:pPr lvl="3"/>
            <a:r>
              <a:rPr lang="en-US" smtClean="0"/>
              <a:t>Fourth level</a:t>
            </a:r>
            <a:endParaRPr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3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/>
          </a:p>
        </p:txBody>
      </p:sp>
      <p:sp>
        <p:nvSpPr>
          <p:cNvPr id="54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/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/>
            <a:endParaRPr lang="en-US"/>
          </a:p>
        </p:txBody>
      </p:sp>
      <p:sp>
        <p:nvSpPr>
          <p:cNvPr id="5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a="http://schemas.openxmlformats.org/drawingml/2006/main" type="picTx">
  <p:cSld name="Picture with Caption">
    <p:spTree>
      <p:nvGrpSpPr>
        <p:cNvPr id="5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/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9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/>
            <a:endParaRPr lang="en-US"/>
          </a:p>
        </p:txBody>
      </p:sp>
      <p:sp>
        <p:nvSpPr>
          <p:cNvPr id="60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/>
          </a:p>
        </p:txBody>
      </p:sp>
      <p:sp>
        <p:nvSpPr>
          <p:cNvPr id="61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/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2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/>
            <a:endParaRPr lang="en-US"/>
          </a:p>
        </p:txBody>
      </p:sp>
      <p:sp>
        <p:nvSpPr>
          <p:cNvPr id="63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a="http://schemas.openxmlformats.org/drawingml/2006/main" type="vertTx">
  <p:cSld name="Title and Vertical Text">
    <p:spTree>
      <p:nvGrpSpPr>
        <p:cNvPr id="6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/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6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/>
          </a:p>
          <a:p>
            <a:pPr lvl="1"/>
            <a:r>
              <a:rPr lang="en-US" smtClean="0"/>
              <a:t>Second level</a:t>
            </a:r>
            <a:endParaRPr/>
          </a:p>
          <a:p>
            <a:pPr lvl="2"/>
            <a:r>
              <a:rPr lang="en-US" smtClean="0"/>
              <a:t>Third level</a:t>
            </a:r>
            <a:endParaRPr/>
          </a:p>
          <a:p>
            <a:pPr lvl="3"/>
            <a:r>
              <a:rPr lang="en-US" smtClean="0"/>
              <a:t>Fourth level</a:t>
            </a:r>
            <a:endParaRPr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/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/>
            <a:endParaRPr lang="en-US"/>
          </a:p>
        </p:txBody>
      </p:sp>
      <p:sp>
        <p:nvSpPr>
          <p:cNvPr id="6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a="http://schemas.openxmlformats.org/drawingml/2006/main" type="vertTitleAndTx">
  <p:cSld name="Vertical Title and Text">
    <p:spTree>
      <p:nvGrpSpPr>
        <p:cNvPr id="1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/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5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/>
          </a:p>
          <a:p>
            <a:pPr lvl="1"/>
            <a:r>
              <a:rPr lang="en-US" smtClean="0"/>
              <a:t>Second level</a:t>
            </a:r>
            <a:endParaRPr/>
          </a:p>
          <a:p>
            <a:pPr lvl="2"/>
            <a:r>
              <a:rPr lang="en-US" smtClean="0"/>
              <a:t>Third level</a:t>
            </a:r>
            <a:endParaRPr/>
          </a:p>
          <a:p>
            <a:pPr lvl="3"/>
            <a:r>
              <a:rPr lang="en-US" smtClean="0"/>
              <a:t>Fourth level</a:t>
            </a:r>
            <a:endParaRPr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/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1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/>
            <a:endParaRPr lang="en-US"/>
          </a:p>
        </p:txBody>
      </p:sp>
      <p:sp>
        <p:nvSpPr>
          <p:cNvPr id="1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0" Type="http://schemas.openxmlformats.org/officeDocument/2006/relationships/slideLayout" Target="../slideLayouts/slideLayout1.xml"/><Relationship Id="rId1" Type="http://schemas.openxmlformats.org/officeDocument/2006/relationships/slideLayout" Target="../slideLayouts/slideLayout2.xml"/><Relationship Id="rId2" Type="http://schemas.openxmlformats.org/officeDocument/2006/relationships/slideLayout" Target="../slideLayouts/slideLayout3.xml"/><Relationship Id="rId3" Type="http://schemas.openxmlformats.org/officeDocument/2006/relationships/slideLayout" Target="../slideLayouts/slideLayout4.xml"/><Relationship Id="rId4" Type="http://schemas.openxmlformats.org/officeDocument/2006/relationships/slideLayout" Target="../slideLayouts/slideLayout5.xml"/><Relationship Id="rId5" Type="http://schemas.openxmlformats.org/officeDocument/2006/relationships/slideLayout" Target="../slideLayouts/slideLayout6.xml"/><Relationship Id="rId6" Type="http://schemas.openxmlformats.org/officeDocument/2006/relationships/slideLayout" Target="../slideLayouts/slideLayout7.xml"/><Relationship Id="rId7" Type="http://schemas.openxmlformats.org/officeDocument/2006/relationships/slideLayout" Target="../slideLayouts/slideLayout8.xml"/><Relationship Id="rId8" Type="http://schemas.openxmlformats.org/officeDocument/2006/relationships/slideLayout" Target="../slideLayouts/slideLayout9.xml"/><Relationship Id="rId9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1.xml"/><Relationship Id="rId11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r="http://schemas.openxmlformats.org/officeDocument/2006/relationships" xmlns:a="http://schemas.openxmlformats.org/drawing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/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/>
          </a:p>
          <a:p>
            <a:pPr lvl="1"/>
            <a:r>
              <a:rPr lang="en-US" smtClean="0"/>
              <a:t>Second level</a:t>
            </a:r>
            <a:endParaRPr/>
          </a:p>
          <a:p>
            <a:pPr lvl="2"/>
            <a:r>
              <a:rPr lang="en-US" smtClean="0"/>
              <a:t>Third level</a:t>
            </a:r>
            <a:endParaRPr/>
          </a:p>
          <a:p>
            <a:pPr lvl="3"/>
            <a:r>
              <a:rPr lang="en-US" smtClean="0"/>
              <a:t>Fourth level</a:t>
            </a:r>
            <a:endParaRPr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/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/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0"/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</p:sldLayoutIdLst>
  <p:txStyles>
    <p:titleStyle>
      <a:lvl1pPr algn="ctr" defTabSz="457200" rtl="0" eaLnBrk="1" latinLnBrk="0" hangingPunct="1">
        <a:spcBef>
          <a:spcPct val="1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0" Type="http://schemas.openxmlformats.org/officeDocument/2006/relationships/slideLayout" Target="../slideLayouts/slideLayout7.xml"/><Relationship Id="rId1" Type="http://schemas.openxmlformats.org/officeDocument/2006/relationships/image" Target="media/image1.png"/></Relationships>
</file>

<file path=ppt/slides/_rels/slide2.xml.rels><?xml version='1.0' encoding='UTF-8' standalone='yes'?>
<Relationships xmlns="http://schemas.openxmlformats.org/package/2006/relationships"><Relationship Id="rId0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0" Type="http://schemas.openxmlformats.org/officeDocument/2006/relationships/slideLayout" Target="../slideLayouts/slideLayout7.xml"/><Relationship Id="rId1" Type="http://schemas.openxmlformats.org/officeDocument/2006/relationships/image" Target="media/image2.png"/></Relationships>
</file>

<file path=ppt/slides/_rels/slide4.xml.rels><?xml version='1.0' encoding='UTF-8' standalone='yes'?>
<Relationships xmlns="http://schemas.openxmlformats.org/package/2006/relationships"><Relationship Id="rId0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0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0" Type="http://schemas.openxmlformats.org/officeDocument/2006/relationships/slideLayout" Target="../slideLayouts/slideLayout7.xml"/><Relationship Id="rId1" Type="http://schemas.openxmlformats.org/officeDocument/2006/relationships/image" Target="media/image2.png"/></Relationships>
</file>

<file path=ppt/slides/_rels/slide7.xml.rels><?xml version='1.0' encoding='UTF-8' standalone='yes'?>
<Relationships xmlns="http://schemas.openxmlformats.org/package/2006/relationships"><Relationship Id="rId0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0" Type="http://schemas.openxmlformats.org/officeDocument/2006/relationships/slideLayout" Target="../slideLayouts/slideLayout7.xml"/><Relationship Id="rId1" Type="http://schemas.openxmlformats.org/officeDocument/2006/relationships/image" Target="media/image4.png"/></Relationships>
</file>

<file path=ppt/slides/_rels/slide9.xml.rels><?xml version='1.0' encoding='UTF-8' standalone='yes'?>
<Relationships xmlns="http://schemas.openxmlformats.org/package/2006/relationships"><Relationship Id="rId0" Type="http://schemas.openxmlformats.org/officeDocument/2006/relationships/slideLayout" Target="../slideLayouts/slideLayout7.xml"/><Relationship Id="rId1" Type="http://schemas.openxmlformats.org/officeDocument/2006/relationships/image" Target="media/image2.png"/></Relationships>
</file>

<file path=ppt/slides/_rels/slide10.xml.rels><?xml version='1.0' encoding='UTF-8' standalone='yes'?>
<Relationships xmlns="http://schemas.openxmlformats.org/package/2006/relationships"><Relationship Id="rId0" Type="http://schemas.openxmlformats.org/officeDocument/2006/relationships/slideLayout" Target="../slideLayouts/slideLayout7.xml"/></Relationships>
</file>

<file path=ppt/slides/_rels/slide11.xml.rels><?xml version='1.0' encoding='UTF-8' standalone='yes'?>
<Relationships xmlns="http://schemas.openxmlformats.org/package/2006/relationships"><Relationship Id="rId0" Type="http://schemas.openxmlformats.org/officeDocument/2006/relationships/slideLayout" Target="../slideLayouts/slideLayout7.xml"/></Relationships>
</file>

<file path=ppt/slides/_rels/slide12.xml.rels><?xml version='1.0' encoding='UTF-8' standalone='yes'?>
<Relationships xmlns="http://schemas.openxmlformats.org/package/2006/relationships"><Relationship Id="rId0" Type="http://schemas.openxmlformats.org/officeDocument/2006/relationships/slideLayout" Target="../slideLayouts/slideLayout7.xml"/><Relationship Id="rId1" Type="http://schemas.openxmlformats.org/officeDocument/2006/relationships/image" Target="media/image2.png"/></Relationships>
</file>

<file path=ppt/slides/_rels/slide13.xml.rels><?xml version='1.0' encoding='UTF-8' standalone='yes'?>
<Relationships xmlns="http://schemas.openxmlformats.org/package/2006/relationships"><Relationship Id="rId0" Type="http://schemas.openxmlformats.org/officeDocument/2006/relationships/slideLayout" Target="../slideLayouts/slideLayout7.xml"/></Relationships>
</file>

<file path=ppt/slides/_rels/slide14.xml.rels><?xml version='1.0' encoding='UTF-8' standalone='yes'?>
<Relationships xmlns="http://schemas.openxmlformats.org/package/2006/relationships"><Relationship Id="rId0" Type="http://schemas.openxmlformats.org/officeDocument/2006/relationships/slideLayout" Target="../slideLayouts/slideLayout7.xml"/></Relationships>
</file>

<file path=ppt/slides/_rels/slide15.xml.rels><?xml version='1.0' encoding='UTF-8' standalone='yes'?>
<Relationships xmlns="http://schemas.openxmlformats.org/package/2006/relationships"><Relationship Id="rId0" Type="http://schemas.openxmlformats.org/officeDocument/2006/relationships/slideLayout" Target="../slideLayouts/slideLayout7.xml"/></Relationships>
</file>

<file path=ppt/slides/_rels/slide16.xml.rels><?xml version='1.0' encoding='UTF-8' standalone='yes'?>
<Relationships xmlns="http://schemas.openxmlformats.org/package/2006/relationships"><Relationship Id="rId0" Type="http://schemas.openxmlformats.org/officeDocument/2006/relationships/slideLayout" Target="../slideLayouts/slideLayout7.xml"/><Relationship Id="rId1" Type="http://schemas.openxmlformats.org/officeDocument/2006/relationships/image" Target="media/image3.png"/></Relationships>
</file>

<file path=ppt/slides/slide1.xml><?xml version="1.0" encoding="utf-8"?>
<p:sld xmlns:p="http://schemas.openxmlformats.org/presentationml/2006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3" name="Picture 2" descr="cover_bg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812779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1565C0">
              <a:lumMod val="8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731520" y="2011680"/>
            <a:ext cx="8229600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2400" b="1">
                <a:solidFill>
                  <a:srgbClr val="F9A825"/>
                </a:solidFill>
                <a:latin typeface="Microsoft YaHei"/>
              </a:defRPr>
            </a:pPr>
            <a:r>
              <a:rPr/>
              <a:t>商业策划方案</a:t>
            </a:r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731520" y="2926080"/>
            <a:ext cx="9144000" cy="16459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4400" b="1">
                <a:solidFill>
                  <a:srgbClr val="FFFFFF"/>
                </a:solidFill>
                <a:latin typeface="Microsoft YaHei"/>
              </a:defRPr>
            </a:pPr>
            <a:r>
              <a:rPr/>
              <a:t>美业/理疗门店直播赋能与产品变现规模化市场方案</a:t>
            </a:r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731520" y="4754880"/>
            <a:ext cx="822960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2200" b="0">
                <a:solidFill>
                  <a:srgbClr val="DCDCDC"/>
                </a:solidFill>
                <a:latin typeface="Microsoft YaHei"/>
              </a:defRPr>
            </a:pPr>
            <a:r>
              <a:rPr lang="zh-CN"/>
              <a:t>短平快打市场 · 陪跑赋能做利润 · 云连锁跑百店</a:t>
            </a:r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731520" y="5669280"/>
            <a:ext cx="822960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600" b="0">
                <a:solidFill>
                  <a:srgbClr val="C8C8C8"/>
                </a:solidFill>
                <a:latin typeface="Microsoft YaHei"/>
              </a:defRPr>
            </a:pPr>
            <a:r>
              <a:rPr/>
              <a:t>小熊运营 · 2026年9月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>
  <p:cSld>
    <p:spTree>
      <p:nvGrpSpPr>
        <p:cNvPr id="6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TextBox 1"/>
          <p:cNvSpPr txBox="1"/>
          <p:nvPr/>
        </p:nvSpPr>
        <p:spPr>
          <a:xfrm>
            <a:off x="731520" y="548640"/>
            <a:ext cx="1097280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3600" b="1">
                <a:solidFill>
                  <a:srgbClr val="1565C0"/>
                </a:solidFill>
                <a:latin typeface="Microsoft YaHei"/>
              </a:defRPr>
            </a:pPr>
            <a:r>
              <a:rPr/>
              <a:t>方案目录</a:t>
            </a:r>
            <a:endParaRPr/>
          </a:p>
        </p:txBody>
      </p:sp>
      <p:sp>
        <p:nvSpPr>
          <p:cNvPr id="70" name="Rectangle 2"/>
          <p:cNvSpPr/>
          <p:nvPr/>
        </p:nvSpPr>
        <p:spPr>
          <a:xfrm>
            <a:off x="731520" y="1371600"/>
            <a:ext cx="137160" cy="731520"/>
          </a:xfrm>
          <a:prstGeom prst="rect">
            <a:avLst/>
          </a:prstGeom>
          <a:solidFill>
            <a:srgbClr val="F9A82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1" name="Rounded Rectangle 3"/>
          <p:cNvSpPr/>
          <p:nvPr/>
        </p:nvSpPr>
        <p:spPr>
          <a:xfrm>
            <a:off x="731520" y="2011680"/>
            <a:ext cx="10698480" cy="822960"/>
          </a:xfrm>
          <a:prstGeom prst="roundRect">
            <a:avLst/>
          </a:prstGeom>
          <a:solidFill>
            <a:srgbClr val="F5F7F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2" name="TextBox 4"/>
          <p:cNvSpPr txBox="1"/>
          <p:nvPr/>
        </p:nvSpPr>
        <p:spPr>
          <a:xfrm>
            <a:off x="1097280" y="2212848"/>
            <a:ext cx="1005840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2400" b="1">
                <a:solidFill>
                  <a:srgbClr val="1A1A1A"/>
                </a:solidFill>
                <a:latin typeface="Microsoft YaHei"/>
              </a:defRPr>
            </a:pPr>
            <a:r>
              <a:rPr/>
              <a:t>01 项目定位与核心机会</a:t>
            </a:r>
            <a:endParaRPr/>
          </a:p>
        </p:txBody>
      </p:sp>
      <p:sp>
        <p:nvSpPr>
          <p:cNvPr id="73" name="Rounded Rectangle 5"/>
          <p:cNvSpPr/>
          <p:nvPr/>
        </p:nvSpPr>
        <p:spPr>
          <a:xfrm>
            <a:off x="731520" y="3017520"/>
            <a:ext cx="10698480" cy="822960"/>
          </a:xfrm>
          <a:prstGeom prst="roundRect">
            <a:avLst/>
          </a:prstGeom>
          <a:solidFill>
            <a:srgbClr val="F5F7F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4" name="TextBox 6"/>
          <p:cNvSpPr txBox="1"/>
          <p:nvPr/>
        </p:nvSpPr>
        <p:spPr>
          <a:xfrm>
            <a:off x="1097280" y="3218688"/>
            <a:ext cx="1005840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2400" b="1">
                <a:solidFill>
                  <a:srgbClr val="1A1A1A"/>
                </a:solidFill>
                <a:latin typeface="Microsoft YaHei"/>
              </a:defRPr>
            </a:pPr>
            <a:r>
              <a:rPr/>
              <a:t>02 商业模式：双阶段三层变现</a:t>
            </a:r>
            <a:endParaRPr/>
          </a:p>
        </p:txBody>
      </p:sp>
      <p:sp>
        <p:nvSpPr>
          <p:cNvPr id="75" name="Rounded Rectangle 7"/>
          <p:cNvSpPr/>
          <p:nvPr/>
        </p:nvSpPr>
        <p:spPr>
          <a:xfrm>
            <a:off x="731520" y="4023360"/>
            <a:ext cx="10698480" cy="822960"/>
          </a:xfrm>
          <a:prstGeom prst="roundRect">
            <a:avLst/>
          </a:prstGeom>
          <a:solidFill>
            <a:srgbClr val="F5F7F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6" name="TextBox 8"/>
          <p:cNvSpPr txBox="1"/>
          <p:nvPr/>
        </p:nvSpPr>
        <p:spPr>
          <a:xfrm>
            <a:off x="1097280" y="4224528"/>
            <a:ext cx="1005840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2400" b="1">
                <a:solidFill>
                  <a:srgbClr val="1A1A1A"/>
                </a:solidFill>
                <a:latin typeface="Microsoft YaHei"/>
              </a:defRPr>
            </a:pPr>
            <a:r>
              <a:rPr/>
              <a:t>03 目标客户与获客路径</a:t>
            </a:r>
            <a:endParaRPr/>
          </a:p>
        </p:txBody>
      </p:sp>
      <p:sp>
        <p:nvSpPr>
          <p:cNvPr id="77" name="Rounded Rectangle 9"/>
          <p:cNvSpPr/>
          <p:nvPr/>
        </p:nvSpPr>
        <p:spPr>
          <a:xfrm>
            <a:off x="731520" y="5029200"/>
            <a:ext cx="10698480" cy="822960"/>
          </a:xfrm>
          <a:prstGeom prst="roundRect">
            <a:avLst/>
          </a:prstGeom>
          <a:solidFill>
            <a:srgbClr val="F5F7F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8" name="TextBox 10"/>
          <p:cNvSpPr txBox="1"/>
          <p:nvPr/>
        </p:nvSpPr>
        <p:spPr>
          <a:xfrm>
            <a:off x="1097280" y="5230368"/>
            <a:ext cx="1005840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2400" b="1">
                <a:solidFill>
                  <a:srgbClr val="1A1A1A"/>
                </a:solidFill>
                <a:latin typeface="Microsoft YaHei"/>
              </a:defRPr>
            </a:pPr>
            <a:r>
              <a:rPr/>
              <a:t>04 规模化落地与收益模型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r="http://schemas.openxmlformats.org/officeDocument/2006/relationships" xmlns:a="http://schemas.openxmlformats.org/drawingml/2006/main">
  <p:cSld>
    <p:spTree>
      <p:nvGrpSpPr>
        <p:cNvPr id="7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Picture 1" descr="section_bg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8127797"/>
          </a:xfrm>
          <a:prstGeom prst="rect">
            <a:avLst/>
          </a:prstGeom>
        </p:spPr>
      </p:pic>
      <p:sp>
        <p:nvSpPr>
          <p:cNvPr id="81" name="Rectangle 2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2" name="TextBox 3"/>
          <p:cNvSpPr txBox="1"/>
          <p:nvPr/>
        </p:nvSpPr>
        <p:spPr>
          <a:xfrm>
            <a:off x="731520" y="2560320"/>
            <a:ext cx="10972800" cy="914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8000" b="1">
                <a:solidFill>
                  <a:srgbClr val="F9A825"/>
                </a:solidFill>
                <a:latin typeface="Microsoft YaHei"/>
              </a:defRPr>
            </a:pPr>
            <a:r>
              <a:rPr/>
              <a:t>01</a:t>
            </a:r>
            <a:endParaRPr/>
          </a:p>
        </p:txBody>
      </p:sp>
      <p:sp>
        <p:nvSpPr>
          <p:cNvPr id="83" name="TextBox 4"/>
          <p:cNvSpPr txBox="1"/>
          <p:nvPr/>
        </p:nvSpPr>
        <p:spPr>
          <a:xfrm>
            <a:off x="731520" y="3657600"/>
            <a:ext cx="1097280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4800" b="1">
                <a:solidFill>
                  <a:srgbClr val="FFFFFF"/>
                </a:solidFill>
                <a:latin typeface="Microsoft YaHei"/>
              </a:defRPr>
            </a:pPr>
            <a:r>
              <a:rPr/>
              <a:t>项目定位与核心机会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>
  <p:cSld>
    <p:spTree>
      <p:nvGrpSpPr>
        <p:cNvPr id="8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TextBox 1"/>
          <p:cNvSpPr txBox="1"/>
          <p:nvPr/>
        </p:nvSpPr>
        <p:spPr>
          <a:xfrm>
            <a:off x="731520" y="548640"/>
            <a:ext cx="1097280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3600" b="1">
                <a:solidFill>
                  <a:srgbClr val="1A1A1A"/>
                </a:solidFill>
                <a:latin typeface="Microsoft YaHei"/>
              </a:defRPr>
            </a:pPr>
            <a:r>
              <a:rPr/>
              <a:t>美业/理疗门店的三大痛点</a:t>
            </a:r>
            <a:endParaRPr/>
          </a:p>
        </p:txBody>
      </p:sp>
      <p:sp>
        <p:nvSpPr>
          <p:cNvPr id="86" name="Rectangle 2"/>
          <p:cNvSpPr/>
          <p:nvPr/>
        </p:nvSpPr>
        <p:spPr>
          <a:xfrm>
            <a:off x="731520" y="1371600"/>
            <a:ext cx="137160" cy="548640"/>
          </a:xfrm>
          <a:prstGeom prst="rect">
            <a:avLst/>
          </a:prstGeom>
          <a:solidFill>
            <a:srgbClr val="F9A82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7" name="Rounded Rectangle 3"/>
          <p:cNvSpPr/>
          <p:nvPr/>
        </p:nvSpPr>
        <p:spPr>
          <a:xfrm>
            <a:off x="731520" y="2011680"/>
            <a:ext cx="3474720" cy="3840480"/>
          </a:xfrm>
          <a:prstGeom prst="roundRect">
            <a:avLst/>
          </a:prstGeom>
          <a:solidFill>
            <a:srgbClr val="F5F7F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8" name="TextBox 4"/>
          <p:cNvSpPr txBox="1"/>
          <p:nvPr/>
        </p:nvSpPr>
        <p:spPr>
          <a:xfrm>
            <a:off x="1005840" y="2286000"/>
            <a:ext cx="292608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2800" b="1">
                <a:solidFill>
                  <a:srgbClr val="1565C0"/>
                </a:solidFill>
                <a:latin typeface="Microsoft YaHei"/>
              </a:defRPr>
            </a:pPr>
            <a:r>
              <a:rPr/>
              <a:t>获客难</a:t>
            </a:r>
            <a:endParaRPr/>
          </a:p>
        </p:txBody>
      </p:sp>
      <p:sp>
        <p:nvSpPr>
          <p:cNvPr id="89" name="TextBox 5"/>
          <p:cNvSpPr txBox="1"/>
          <p:nvPr/>
        </p:nvSpPr>
        <p:spPr>
          <a:xfrm>
            <a:off x="1005840" y="3108960"/>
            <a:ext cx="2926080" cy="2377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800" b="0">
                <a:solidFill>
                  <a:srgbClr val="1A1A1A"/>
                </a:solidFill>
                <a:latin typeface="Microsoft YaHei"/>
              </a:defRPr>
            </a:pPr>
            <a:r>
              <a:rPr/>
              <a:t>依赖自然客流与美团/大众点评，流量成本高、到店转化率低。</a:t>
            </a:r>
            <a:endParaRPr/>
          </a:p>
        </p:txBody>
      </p:sp>
      <p:sp>
        <p:nvSpPr>
          <p:cNvPr id="90" name="Rounded Rectangle 6"/>
          <p:cNvSpPr/>
          <p:nvPr/>
        </p:nvSpPr>
        <p:spPr>
          <a:xfrm>
            <a:off x="4572000" y="2011680"/>
            <a:ext cx="3474720" cy="3840480"/>
          </a:xfrm>
          <a:prstGeom prst="roundRect">
            <a:avLst/>
          </a:prstGeom>
          <a:solidFill>
            <a:srgbClr val="F5F7F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1" name="TextBox 7"/>
          <p:cNvSpPr txBox="1"/>
          <p:nvPr/>
        </p:nvSpPr>
        <p:spPr>
          <a:xfrm>
            <a:off x="4846320" y="2286000"/>
            <a:ext cx="292608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2800" b="1">
                <a:solidFill>
                  <a:srgbClr val="1565C0"/>
                </a:solidFill>
                <a:latin typeface="Microsoft YaHei"/>
              </a:defRPr>
            </a:pPr>
            <a:r>
              <a:rPr/>
              <a:t>不会做内容</a:t>
            </a:r>
            <a:endParaRPr/>
          </a:p>
        </p:txBody>
      </p:sp>
      <p:sp>
        <p:nvSpPr>
          <p:cNvPr id="92" name="TextBox 8"/>
          <p:cNvSpPr txBox="1"/>
          <p:nvPr/>
        </p:nvSpPr>
        <p:spPr>
          <a:xfrm>
            <a:off x="4846320" y="3108960"/>
            <a:ext cx="2926080" cy="2377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800" b="0">
                <a:solidFill>
                  <a:srgbClr val="1A1A1A"/>
                </a:solidFill>
                <a:latin typeface="Microsoft YaHei"/>
              </a:defRPr>
            </a:pPr>
            <a:r>
              <a:rPr/>
              <a:t>有产品、有手艺，但不懂短视频拍摄、直播话术、账号运营。</a:t>
            </a:r>
            <a:endParaRPr/>
          </a:p>
        </p:txBody>
      </p:sp>
      <p:sp>
        <p:nvSpPr>
          <p:cNvPr id="93" name="Rounded Rectangle 9"/>
          <p:cNvSpPr/>
          <p:nvPr/>
        </p:nvSpPr>
        <p:spPr>
          <a:xfrm>
            <a:off x="8412480" y="2011680"/>
            <a:ext cx="3474720" cy="3840480"/>
          </a:xfrm>
          <a:prstGeom prst="roundRect">
            <a:avLst/>
          </a:prstGeom>
          <a:solidFill>
            <a:srgbClr val="F5F7F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4" name="TextBox 10"/>
          <p:cNvSpPr txBox="1"/>
          <p:nvPr/>
        </p:nvSpPr>
        <p:spPr>
          <a:xfrm>
            <a:off x="8686800" y="2286000"/>
            <a:ext cx="292608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2800" b="1">
                <a:solidFill>
                  <a:srgbClr val="1565C0"/>
                </a:solidFill>
                <a:latin typeface="Microsoft YaHei"/>
              </a:defRPr>
            </a:pPr>
            <a:r>
              <a:rPr/>
              <a:t>变现路径单一</a:t>
            </a:r>
            <a:endParaRPr/>
          </a:p>
        </p:txBody>
      </p:sp>
      <p:sp>
        <p:nvSpPr>
          <p:cNvPr id="95" name="TextBox 11"/>
          <p:cNvSpPr txBox="1"/>
          <p:nvPr/>
        </p:nvSpPr>
        <p:spPr>
          <a:xfrm>
            <a:off x="8686800" y="3108960"/>
            <a:ext cx="2926080" cy="2377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800" b="0">
                <a:solidFill>
                  <a:srgbClr val="1A1A1A"/>
                </a:solidFill>
                <a:latin typeface="Microsoft YaHei"/>
              </a:defRPr>
            </a:pPr>
            <a:r>
              <a:rPr/>
              <a:t>只会卖团购券/单次服务，缺少内容引流+私域转化+产品变现的复合模型。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>
  <p:cSld>
    <p:spTree>
      <p:nvGrpSpPr>
        <p:cNvPr id="9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TextBox 1"/>
          <p:cNvSpPr txBox="1"/>
          <p:nvPr/>
        </p:nvSpPr>
        <p:spPr>
          <a:xfrm>
            <a:off x="731520" y="548640"/>
            <a:ext cx="1097280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3600" b="1">
                <a:solidFill>
                  <a:srgbClr val="1A1A1A"/>
                </a:solidFill>
                <a:latin typeface="Microsoft YaHei"/>
              </a:defRPr>
            </a:pPr>
            <a:r>
              <a:rPr/>
              <a:t>双阶段三层变现模型</a:t>
            </a:r>
            <a:endParaRPr/>
          </a:p>
        </p:txBody>
      </p:sp>
      <p:sp>
        <p:nvSpPr>
          <p:cNvPr id="98" name="Rectangle 2"/>
          <p:cNvSpPr/>
          <p:nvPr/>
        </p:nvSpPr>
        <p:spPr>
          <a:xfrm>
            <a:off x="731520" y="1371600"/>
            <a:ext cx="137160" cy="548640"/>
          </a:xfrm>
          <a:prstGeom prst="rect">
            <a:avLst/>
          </a:prstGeom>
          <a:solidFill>
            <a:srgbClr val="F9A82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9" name="Rounded Rectangle 3"/>
          <p:cNvSpPr/>
          <p:nvPr/>
        </p:nvSpPr>
        <p:spPr>
          <a:xfrm>
            <a:off x="914400" y="1828800"/>
            <a:ext cx="10332720" cy="1280160"/>
          </a:xfrm>
          <a:prstGeom prst="roundRect">
            <a:avLst/>
          </a:prstGeom>
          <a:solidFill>
            <a:srgbClr val="1565C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0" name="TextBox 4"/>
          <p:cNvSpPr txBox="1"/>
          <p:nvPr/>
        </p:nvSpPr>
        <p:spPr>
          <a:xfrm>
            <a:off x="1280160" y="2057400"/>
            <a:ext cx="960120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2200" b="1">
                <a:solidFill>
                  <a:srgbClr val="FFFFFF"/>
                </a:solidFill>
                <a:latin typeface="Microsoft YaHei"/>
              </a:defRPr>
            </a:pPr>
            <a:r>
              <a:rPr/>
              <a:t>内容培训打市场：低价线上/线下课程，快速获客、建立信任</a:t>
            </a:r>
            <a:endParaRPr/>
          </a:p>
        </p:txBody>
      </p:sp>
      <p:sp>
        <p:nvSpPr>
          <p:cNvPr id="101" name="Rounded Rectangle 5"/>
          <p:cNvSpPr/>
          <p:nvPr/>
        </p:nvSpPr>
        <p:spPr>
          <a:xfrm>
            <a:off x="914400" y="3383280"/>
            <a:ext cx="10332720" cy="1280160"/>
          </a:xfrm>
          <a:prstGeom prst="roundRect">
            <a:avLst/>
          </a:prstGeom>
          <a:solidFill>
            <a:srgbClr val="00897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2" name="TextBox 6"/>
          <p:cNvSpPr txBox="1"/>
          <p:nvPr/>
        </p:nvSpPr>
        <p:spPr>
          <a:xfrm>
            <a:off x="1280160" y="3611880"/>
            <a:ext cx="960120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2200" b="1">
                <a:solidFill>
                  <a:srgbClr val="FFFFFF"/>
                </a:solidFill>
                <a:latin typeface="Microsoft YaHei"/>
              </a:defRPr>
            </a:pPr>
            <a:r>
              <a:rPr/>
              <a:t>陪跑赋能做转化：陪跑服务+代运营，深度绑定高价值客户</a:t>
            </a:r>
            <a:endParaRPr/>
          </a:p>
        </p:txBody>
      </p:sp>
      <p:sp>
        <p:nvSpPr>
          <p:cNvPr id="103" name="Rounded Rectangle 7"/>
          <p:cNvSpPr/>
          <p:nvPr/>
        </p:nvSpPr>
        <p:spPr>
          <a:xfrm>
            <a:off x="914400" y="4937760"/>
            <a:ext cx="10332720" cy="1280160"/>
          </a:xfrm>
          <a:prstGeom prst="roundRect">
            <a:avLst/>
          </a:prstGeom>
          <a:solidFill>
            <a:srgbClr val="F9A82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4" name="TextBox 8"/>
          <p:cNvSpPr txBox="1"/>
          <p:nvPr/>
        </p:nvSpPr>
        <p:spPr>
          <a:xfrm>
            <a:off x="1280160" y="5166360"/>
            <a:ext cx="960120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2200" b="1">
                <a:solidFill>
                  <a:srgbClr val="FFFFFF"/>
                </a:solidFill>
                <a:latin typeface="Microsoft YaHei"/>
              </a:defRPr>
            </a:pPr>
            <a:r>
              <a:rPr/>
              <a:t>产品供应链做利润：美业/理疗产品分润，城市合伙人加盟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r="http://schemas.openxmlformats.org/officeDocument/2006/relationships" xmlns:a="http://schemas.openxmlformats.org/drawingml/2006/main">
  <p:cSld>
    <p:spTree>
      <p:nvGrpSpPr>
        <p:cNvPr id="10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Picture 1" descr="section_bg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8127797"/>
          </a:xfrm>
          <a:prstGeom prst="rect">
            <a:avLst/>
          </a:prstGeom>
        </p:spPr>
      </p:pic>
      <p:sp>
        <p:nvSpPr>
          <p:cNvPr id="107" name="Rectangle 2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0897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8" name="TextBox 3"/>
          <p:cNvSpPr txBox="1"/>
          <p:nvPr/>
        </p:nvSpPr>
        <p:spPr>
          <a:xfrm>
            <a:off x="731520" y="2560320"/>
            <a:ext cx="10972800" cy="914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8000" b="1">
                <a:solidFill>
                  <a:srgbClr val="F9A825"/>
                </a:solidFill>
                <a:latin typeface="Microsoft YaHei"/>
              </a:defRPr>
            </a:pPr>
            <a:r>
              <a:rPr/>
              <a:t>02</a:t>
            </a:r>
            <a:endParaRPr/>
          </a:p>
        </p:txBody>
      </p:sp>
      <p:sp>
        <p:nvSpPr>
          <p:cNvPr id="109" name="TextBox 4"/>
          <p:cNvSpPr txBox="1"/>
          <p:nvPr/>
        </p:nvSpPr>
        <p:spPr>
          <a:xfrm>
            <a:off x="731520" y="3657600"/>
            <a:ext cx="1097280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4800" b="1">
                <a:solidFill>
                  <a:srgbClr val="FFFFFF"/>
                </a:solidFill>
                <a:latin typeface="Microsoft YaHei"/>
              </a:defRPr>
            </a:pPr>
            <a:r>
              <a:rPr/>
              <a:t>商业模式：双阶段三层变现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a16="http://schemas.microsoft.com/office/drawing/2014/main" xmlns:mc="http://schemas.openxmlformats.org/markup-compatibility/2006" mc:Ignorable="a16">
  <p:cSld>
    <p:spTree>
      <p:nvGrpSpPr>
        <p:cNvPr id="11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TextBox 1"/>
          <p:cNvSpPr txBox="1"/>
          <p:nvPr/>
        </p:nvSpPr>
        <p:spPr>
          <a:xfrm>
            <a:off x="731520" y="548640"/>
            <a:ext cx="1097280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3600" b="1">
                <a:solidFill>
                  <a:srgbClr val="1A1A1A"/>
                </a:solidFill>
                <a:latin typeface="Microsoft YaHei"/>
              </a:defRPr>
            </a:pPr>
            <a:r>
              <a:rPr/>
              <a:t>阶段一：短平快内容交付</a:t>
            </a:r>
            <a:endParaRPr/>
          </a:p>
        </p:txBody>
      </p:sp>
      <p:sp>
        <p:nvSpPr>
          <p:cNvPr id="112" name="Rectangle 2"/>
          <p:cNvSpPr/>
          <p:nvPr/>
        </p:nvSpPr>
        <p:spPr>
          <a:xfrm>
            <a:off x="731520" y="1371600"/>
            <a:ext cx="137160" cy="548640"/>
          </a:xfrm>
          <a:prstGeom prst="rect">
            <a:avLst/>
          </a:prstGeom>
          <a:solidFill>
            <a:srgbClr val="F9A82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graphicFrame>
        <p:nvGraphicFramePr>
          <p:cNvPr id="113" name="Table 3"/>
          <p:cNvGraphicFramePr>
            <a:graphicFrameLocks noGrp="1"/>
          </p:cNvGraphicFramePr>
          <p:nvPr/>
        </p:nvGraphicFramePr>
        <p:xfrm>
          <a:off x="731520" y="2011680"/>
          <a:ext cx="10698480" cy="411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4620">
                  <a:extLst>
                    <a:ext uri="{9D8B030D-6E8A-4147-A177-3AD203B41FA5}">
                      <a16:colId val="1"/>
                    </a:ext>
                  </a:extLst>
                </a:gridCol>
                <a:gridCol w="2674620">
                  <a:extLst>
                    <a:ext uri="{9D8B030D-6E8A-4147-A177-3AD203B41FA5}">
                      <a16:colId val="2"/>
                    </a:ext>
                  </a:extLst>
                </a:gridCol>
                <a:gridCol w="2674620">
                  <a:extLst>
                    <a:ext uri="{9D8B030D-6E8A-4147-A177-3AD203B41FA5}">
                      <a16:colId val="3"/>
                    </a:ext>
                  </a:extLst>
                </a:gridCol>
                <a:gridCol w="2674620">
                  <a:extLst>
                    <a:ext uri="{9D8B030D-6E8A-4147-A177-3AD203B41FA5}">
                      <a16:colId val="4"/>
                    </a:ext>
                  </a:extLst>
                </a:gridCol>
              </a:tblGrid>
              <a:tr h="822960">
                <a:tc>
                  <a:txBody>
                    <a:bodyPr/>
                    <a:lstStyle/>
                    <a:p>
                      <a:pPr>
                        <a:defRPr sz="1600" b="1">
                          <a:solidFill>
                            <a:srgbClr val="FFFFFF"/>
                          </a:solidFill>
                          <a:latin typeface="Microsoft YaHei"/>
                        </a:defRPr>
                      </a:pPr>
                      <a:r>
                        <a:rPr/>
                        <a:t>产品形态</a:t>
                      </a:r>
                      <a:endParaRPr/>
                    </a:p>
                  </a:txBody>
                  <a:tcPr>
                    <a:solidFill>
                      <a:srgbClr val="1565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600" b="1">
                          <a:solidFill>
                            <a:srgbClr val="FFFFFF"/>
                          </a:solidFill>
                          <a:latin typeface="Microsoft YaHei"/>
                        </a:defRPr>
                      </a:pPr>
                      <a:r>
                        <a:rPr/>
                        <a:t>定价区间</a:t>
                      </a:r>
                      <a:endParaRPr/>
                    </a:p>
                  </a:txBody>
                  <a:tcPr>
                    <a:solidFill>
                      <a:srgbClr val="1565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600" b="1">
                          <a:solidFill>
                            <a:srgbClr val="FFFFFF"/>
                          </a:solidFill>
                          <a:latin typeface="Microsoft YaHei"/>
                        </a:defRPr>
                      </a:pPr>
                      <a:r>
                        <a:rPr/>
                        <a:t>交付内容</a:t>
                      </a:r>
                      <a:endParaRPr/>
                    </a:p>
                  </a:txBody>
                  <a:tcPr>
                    <a:solidFill>
                      <a:srgbClr val="1565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600" b="1">
                          <a:solidFill>
                            <a:srgbClr val="FFFFFF"/>
                          </a:solidFill>
                          <a:latin typeface="Microsoft YaHei"/>
                        </a:defRPr>
                      </a:pPr>
                      <a:r>
                        <a:rPr/>
                        <a:t>目的</a:t>
                      </a:r>
                      <a:endParaRPr/>
                    </a:p>
                  </a:txBody>
                  <a:tcPr>
                    <a:solidFill>
                      <a:srgbClr val="1565C0"/>
                    </a:solidFill>
                  </a:tcPr>
                </a:tc>
                <a:extLst>
                  <a:ext uri="{0D108BD9-81ED-4DB2-BD59-A6C34878D82A}">
                    <a16:rowId val="1"/>
                  </a:ext>
                </a:extLst>
              </a:tr>
              <a:tr h="822960">
                <a:tc>
                  <a:txBody>
                    <a:bodyPr/>
                    <a:lstStyle/>
                    <a:p>
                      <a:pPr>
                        <a:defRPr sz="1600">
                          <a:solidFill>
                            <a:srgbClr val="1A1A1A"/>
                          </a:solidFill>
                          <a:latin typeface="Microsoft YaHei"/>
                        </a:defRPr>
                      </a:pPr>
                      <a:r>
                        <a:rPr/>
                        <a:t>线上引流课</a:t>
                      </a:r>
                      <a:endParaRPr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600">
                          <a:solidFill>
                            <a:srgbClr val="1A1A1A"/>
                          </a:solidFill>
                          <a:latin typeface="Microsoft YaHei"/>
                        </a:defRPr>
                      </a:pPr>
                      <a:r>
                        <a:rPr/>
                        <a:t>9.9–99元</a:t>
                      </a:r>
                      <a:endParaRPr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600">
                          <a:solidFill>
                            <a:srgbClr val="1A1A1A"/>
                          </a:solidFill>
                          <a:latin typeface="Microsoft YaHei"/>
                        </a:defRPr>
                      </a:pPr>
                      <a:r>
                        <a:rPr/>
                        <a:t>0基础学会门店直播引流</a:t>
                      </a:r>
                      <a:endParaRPr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600">
                          <a:solidFill>
                            <a:srgbClr val="1A1A1A"/>
                          </a:solidFill>
                          <a:latin typeface="Microsoft YaHei"/>
                        </a:defRPr>
                      </a:pPr>
                      <a:r>
                        <a:rPr/>
                        <a:t>海量获客、建立信任</a:t>
                      </a:r>
                      <a:endParaRPr/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val="2"/>
                  </a:ext>
                </a:extLst>
              </a:tr>
              <a:tr h="822960">
                <a:tc>
                  <a:txBody>
                    <a:bodyPr/>
                    <a:lstStyle/>
                    <a:p>
                      <a:pPr>
                        <a:defRPr sz="1600">
                          <a:solidFill>
                            <a:srgbClr val="1A1A1A"/>
                          </a:solidFill>
                          <a:latin typeface="Microsoft YaHei"/>
                        </a:defRPr>
                      </a:pPr>
                      <a:r>
                        <a:rPr/>
                        <a:t>线上系统课</a:t>
                      </a:r>
                      <a:endParaRPr/>
                    </a:p>
                  </a:txBody>
                  <a:tcPr>
                    <a:solidFill>
                      <a:srgbClr val="F5F7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600">
                          <a:solidFill>
                            <a:srgbClr val="1A1A1A"/>
                          </a:solidFill>
                          <a:latin typeface="Microsoft YaHei"/>
                        </a:defRPr>
                      </a:pPr>
                      <a:r>
                        <a:rPr/>
                        <a:t>199–699元</a:t>
                      </a:r>
                      <a:endParaRPr/>
                    </a:p>
                  </a:txBody>
                  <a:tcPr>
                    <a:solidFill>
                      <a:srgbClr val="F5F7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600">
                          <a:solidFill>
                            <a:srgbClr val="1A1A1A"/>
                          </a:solidFill>
                          <a:latin typeface="Microsoft YaHei"/>
                        </a:defRPr>
                      </a:pPr>
                      <a:r>
                        <a:rPr/>
                        <a:t>短视频+直播+私域+本地生活</a:t>
                      </a:r>
                      <a:endParaRPr/>
                    </a:p>
                  </a:txBody>
                  <a:tcPr>
                    <a:solidFill>
                      <a:srgbClr val="F5F7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600">
                          <a:solidFill>
                            <a:srgbClr val="1A1A1A"/>
                          </a:solidFill>
                          <a:latin typeface="Microsoft YaHei"/>
                        </a:defRPr>
                      </a:pPr>
                      <a:r>
                        <a:rPr/>
                        <a:t>筛选意向用户</a:t>
                      </a:r>
                      <a:endParaRPr/>
                    </a:p>
                  </a:txBody>
                  <a:tcPr>
                    <a:solidFill>
                      <a:srgbClr val="F5F7FA"/>
                    </a:solidFill>
                  </a:tcPr>
                </a:tc>
                <a:extLst>
                  <a:ext uri="{0D108BD9-81ED-4DB2-BD59-A6C34878D82A}">
                    <a16:rowId val="3"/>
                  </a:ext>
                </a:extLst>
              </a:tr>
              <a:tr h="822960">
                <a:tc>
                  <a:txBody>
                    <a:bodyPr/>
                    <a:lstStyle/>
                    <a:p>
                      <a:pPr>
                        <a:defRPr sz="1600">
                          <a:solidFill>
                            <a:srgbClr val="1A1A1A"/>
                          </a:solidFill>
                          <a:latin typeface="Microsoft YaHei"/>
                        </a:defRPr>
                      </a:pPr>
                      <a:r>
                        <a:rPr/>
                        <a:t>线下1天集训营</a:t>
                      </a:r>
                      <a:endParaRPr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600">
                          <a:solidFill>
                            <a:srgbClr val="1A1A1A"/>
                          </a:solidFill>
                          <a:latin typeface="Microsoft YaHei"/>
                        </a:defRPr>
                      </a:pPr>
                      <a:r>
                        <a:rPr/>
                        <a:t>299–999元</a:t>
                      </a:r>
                      <a:endParaRPr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600">
                          <a:solidFill>
                            <a:srgbClr val="1A1A1A"/>
                          </a:solidFill>
                          <a:latin typeface="Microsoft YaHei"/>
                        </a:defRPr>
                      </a:pPr>
                      <a:r>
                        <a:rPr/>
                        <a:t>主播训练、镜头表达、直播演练</a:t>
                      </a:r>
                      <a:endParaRPr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600">
                          <a:solidFill>
                            <a:srgbClr val="1A1A1A"/>
                          </a:solidFill>
                          <a:latin typeface="Microsoft YaHei"/>
                        </a:defRPr>
                      </a:pPr>
                      <a:r>
                        <a:rPr/>
                        <a:t>提升客单价</a:t>
                      </a:r>
                      <a:endParaRPr/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val="4"/>
                  </a:ext>
                </a:extLst>
              </a:tr>
              <a:tr h="822960">
                <a:tc>
                  <a:txBody>
                    <a:bodyPr/>
                    <a:lstStyle/>
                    <a:p>
                      <a:pPr>
                        <a:defRPr sz="1600">
                          <a:solidFill>
                            <a:srgbClr val="1A1A1A"/>
                          </a:solidFill>
                          <a:latin typeface="Microsoft YaHei"/>
                        </a:defRPr>
                      </a:pPr>
                      <a:r>
                        <a:rPr/>
                        <a:t>线下2–3天实战营</a:t>
                      </a:r>
                      <a:endParaRPr/>
                    </a:p>
                  </a:txBody>
                  <a:tcPr>
                    <a:solidFill>
                      <a:srgbClr val="F5F7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600">
                          <a:solidFill>
                            <a:srgbClr val="1A1A1A"/>
                          </a:solidFill>
                          <a:latin typeface="Microsoft YaHei"/>
                        </a:defRPr>
                      </a:pPr>
                      <a:r>
                        <a:rPr/>
                        <a:t>1980–4980元</a:t>
                      </a:r>
                      <a:endParaRPr/>
                    </a:p>
                  </a:txBody>
                  <a:tcPr>
                    <a:solidFill>
                      <a:srgbClr val="F5F7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600">
                          <a:solidFill>
                            <a:srgbClr val="1A1A1A"/>
                          </a:solidFill>
                          <a:latin typeface="Microsoft YaHei"/>
                        </a:defRPr>
                      </a:pPr>
                      <a:r>
                        <a:rPr/>
                        <a:t>从0到1搭建直播模型</a:t>
                      </a:r>
                      <a:endParaRPr/>
                    </a:p>
                  </a:txBody>
                  <a:tcPr>
                    <a:solidFill>
                      <a:srgbClr val="F5F7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600">
                          <a:solidFill>
                            <a:srgbClr val="1A1A1A"/>
                          </a:solidFill>
                          <a:latin typeface="Microsoft YaHei"/>
                        </a:defRPr>
                      </a:pPr>
                      <a:r>
                        <a:rPr/>
                        <a:t>高转化、筛选陪跑客户</a:t>
                      </a:r>
                      <a:endParaRPr/>
                    </a:p>
                  </a:txBody>
                  <a:tcPr>
                    <a:solidFill>
                      <a:srgbClr val="F5F7FA"/>
                    </a:solidFill>
                  </a:tcPr>
                </a:tc>
                <a:extLst>
                  <a:ext uri="{0D108BD9-81ED-4DB2-BD59-A6C34878D82A}">
                    <a16:rowId val="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p="http://schemas.openxmlformats.org/presentationml/2006/main" xmlns:r="http://schemas.openxmlformats.org/officeDocument/2006/relationships" xmlns:a="http://schemas.openxmlformats.org/drawingml/2006/main">
  <p:cSld>
    <p:spTree>
      <p:nvGrpSpPr>
        <p:cNvPr id="11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TextBox 1"/>
          <p:cNvSpPr txBox="1"/>
          <p:nvPr/>
        </p:nvSpPr>
        <p:spPr>
          <a:xfrm>
            <a:off x="731520" y="548640"/>
            <a:ext cx="1097280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3600" b="1">
                <a:solidFill>
                  <a:srgbClr val="1A1A1A"/>
                </a:solidFill>
                <a:latin typeface="Microsoft YaHei"/>
              </a:defRPr>
            </a:pPr>
            <a:r>
              <a:rPr/>
              <a:t>阶段二：陪跑赋能 + 产品变现</a:t>
            </a:r>
            <a:endParaRPr/>
          </a:p>
        </p:txBody>
      </p:sp>
      <p:sp>
        <p:nvSpPr>
          <p:cNvPr id="116" name="Rectangle 2"/>
          <p:cNvSpPr/>
          <p:nvPr/>
        </p:nvSpPr>
        <p:spPr>
          <a:xfrm>
            <a:off x="731520" y="1371600"/>
            <a:ext cx="137160" cy="548640"/>
          </a:xfrm>
          <a:prstGeom prst="rect">
            <a:avLst/>
          </a:prstGeom>
          <a:solidFill>
            <a:srgbClr val="F9A82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17" name="Picture 3" descr="service_products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1520" y="2011680"/>
            <a:ext cx="5943600" cy="3962400"/>
          </a:xfrm>
          <a:prstGeom prst="rect">
            <a:avLst/>
          </a:prstGeom>
        </p:spPr>
      </p:pic>
      <p:sp>
        <p:nvSpPr>
          <p:cNvPr id="118" name="TextBox 4"/>
          <p:cNvSpPr txBox="1"/>
          <p:nvPr/>
        </p:nvSpPr>
        <p:spPr>
          <a:xfrm>
            <a:off x="7132320" y="2194560"/>
            <a:ext cx="4389120" cy="3657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2000">
                <a:solidFill>
                  <a:srgbClr val="1A1A1A"/>
                </a:solidFill>
                <a:latin typeface="Microsoft YaHei"/>
              </a:defRPr>
            </a:pPr>
            <a:r>
              <a:rPr/>
              <a:t>• 门店陪跑：2.98万–9.8万/店</a:t>
            </a:r>
            <a:endParaRPr/>
          </a:p>
          <a:p>
            <a:pPr>
              <a:spcAft>
                <a:spcPts val="1200"/>
              </a:spcAft>
              <a:defRPr sz="2000">
                <a:solidFill>
                  <a:srgbClr val="1A1A1A"/>
                </a:solidFill>
                <a:latin typeface="Microsoft YaHei"/>
              </a:defRPr>
            </a:pPr>
            <a:r>
              <a:rPr/>
              <a:t>• 直播带货陪跑：1.98万–5.98万/人</a:t>
            </a:r>
            <a:endParaRPr/>
          </a:p>
          <a:p>
            <a:pPr>
              <a:spcAft>
                <a:spcPts val="1200"/>
              </a:spcAft>
              <a:defRPr sz="2000">
                <a:solidFill>
                  <a:srgbClr val="1A1A1A"/>
                </a:solidFill>
                <a:latin typeface="Microsoft YaHei"/>
              </a:defRPr>
            </a:pPr>
            <a:r>
              <a:rPr/>
              <a:t>• 供应链产品赋能：美业/理疗耗材</a:t>
            </a:r>
            <a:endParaRPr/>
          </a:p>
          <a:p>
            <a:pPr>
              <a:spcAft>
                <a:spcPts val="1200"/>
              </a:spcAft>
              <a:defRPr sz="2000">
                <a:solidFill>
                  <a:srgbClr val="1A1A1A"/>
                </a:solidFill>
                <a:latin typeface="Microsoft YaHei"/>
              </a:defRPr>
            </a:pPr>
            <a:r>
              <a:rPr/>
              <a:t>• 城市合伙人/加盟：5万–20万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r="http://schemas.openxmlformats.org/officeDocument/2006/relationships" xmlns:a="http://schemas.openxmlformats.org/drawingml/2006/main">
  <p:cSld>
    <p:spTree>
      <p:nvGrpSpPr>
        <p:cNvPr id="11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Picture 1" descr="section_bg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8127797"/>
          </a:xfrm>
          <a:prstGeom prst="rect">
            <a:avLst/>
          </a:prstGeom>
        </p:spPr>
      </p:pic>
      <p:sp>
        <p:nvSpPr>
          <p:cNvPr id="121" name="Rectangle 2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2" name="TextBox 3"/>
          <p:cNvSpPr txBox="1"/>
          <p:nvPr/>
        </p:nvSpPr>
        <p:spPr>
          <a:xfrm>
            <a:off x="731520" y="2560320"/>
            <a:ext cx="10972800" cy="914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8000" b="1">
                <a:solidFill>
                  <a:srgbClr val="F9A825"/>
                </a:solidFill>
                <a:latin typeface="Microsoft YaHei"/>
              </a:defRPr>
            </a:pPr>
            <a:r>
              <a:rPr/>
              <a:t>03</a:t>
            </a:r>
            <a:endParaRPr/>
          </a:p>
        </p:txBody>
      </p:sp>
      <p:sp>
        <p:nvSpPr>
          <p:cNvPr id="123" name="TextBox 4"/>
          <p:cNvSpPr txBox="1"/>
          <p:nvPr/>
        </p:nvSpPr>
        <p:spPr>
          <a:xfrm>
            <a:off x="731520" y="3657600"/>
            <a:ext cx="1097280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4800" b="1">
                <a:solidFill>
                  <a:srgbClr val="FFFFFF"/>
                </a:solidFill>
                <a:latin typeface="Microsoft YaHei"/>
              </a:defRPr>
            </a:pPr>
            <a:r>
              <a:rPr/>
              <a:t>目标客户与获客路径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>
  <p:cSld>
    <p:spTree>
      <p:nvGrpSpPr>
        <p:cNvPr id="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1"/>
          <p:cNvSpPr txBox="1"/>
          <p:nvPr/>
        </p:nvSpPr>
        <p:spPr>
          <a:xfrm>
            <a:off x="731520" y="548640"/>
            <a:ext cx="1097280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3600" b="1">
                <a:solidFill>
                  <a:srgbClr val="1A1A1A"/>
                </a:solidFill>
                <a:latin typeface="Microsoft YaHei"/>
              </a:defRPr>
            </a:pPr>
            <a:r>
              <a:rPr/>
              <a:t>三类核心人群</a:t>
            </a:r>
            <a:endParaRPr/>
          </a:p>
        </p:txBody>
      </p:sp>
      <p:sp>
        <p:nvSpPr>
          <p:cNvPr id="11" name="Rectangle 2"/>
          <p:cNvSpPr/>
          <p:nvPr/>
        </p:nvSpPr>
        <p:spPr>
          <a:xfrm>
            <a:off x="731520" y="1371600"/>
            <a:ext cx="137160" cy="548640"/>
          </a:xfrm>
          <a:prstGeom prst="rect">
            <a:avLst/>
          </a:prstGeom>
          <a:solidFill>
            <a:srgbClr val="F9A82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ounded Rectangle 3"/>
          <p:cNvSpPr/>
          <p:nvPr/>
        </p:nvSpPr>
        <p:spPr>
          <a:xfrm>
            <a:off x="731520" y="1828800"/>
            <a:ext cx="3474720" cy="4389120"/>
          </a:xfrm>
          <a:prstGeom prst="roundRect">
            <a:avLst/>
          </a:prstGeom>
          <a:solidFill>
            <a:srgbClr val="F5F7F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4"/>
          <p:cNvSpPr txBox="1"/>
          <p:nvPr/>
        </p:nvSpPr>
        <p:spPr>
          <a:xfrm>
            <a:off x="1005840" y="2103120"/>
            <a:ext cx="292608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2400" b="1">
                <a:solidFill>
                  <a:srgbClr val="1565C0"/>
                </a:solidFill>
                <a:latin typeface="Microsoft YaHei"/>
              </a:defRPr>
            </a:pPr>
            <a:r>
              <a:rPr/>
              <a:t>A类：门店老板</a:t>
            </a:r>
            <a:endParaRPr/>
          </a:p>
        </p:txBody>
      </p:sp>
      <p:sp>
        <p:nvSpPr>
          <p:cNvPr id="14" name="TextBox 5"/>
          <p:cNvSpPr txBox="1"/>
          <p:nvPr/>
        </p:nvSpPr>
        <p:spPr>
          <a:xfrm>
            <a:off x="1005840" y="2834640"/>
            <a:ext cx="2926080" cy="1371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600" b="0">
                <a:solidFill>
                  <a:srgbClr val="1A1A1A"/>
                </a:solidFill>
                <a:latin typeface="Microsoft YaHei"/>
              </a:defRPr>
            </a:pPr>
            <a:r>
              <a:rPr/>
              <a:t>有店、有产品、有员工，缺线上流量</a:t>
            </a:r>
            <a:endParaRPr/>
          </a:p>
        </p:txBody>
      </p:sp>
      <p:sp>
        <p:nvSpPr>
          <p:cNvPr id="15" name="TextBox 6"/>
          <p:cNvSpPr txBox="1"/>
          <p:nvPr/>
        </p:nvSpPr>
        <p:spPr>
          <a:xfrm>
            <a:off x="1005840" y="4480560"/>
            <a:ext cx="292608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400" b="1">
                <a:solidFill>
                  <a:srgbClr val="00897B"/>
                </a:solidFill>
                <a:latin typeface="Microsoft YaHei"/>
              </a:defRPr>
            </a:pPr>
            <a:r>
              <a:rPr/>
              <a:t>低价课 → 陪跑 → 供应链</a:t>
            </a:r>
            <a:endParaRPr/>
          </a:p>
        </p:txBody>
      </p:sp>
      <p:sp>
        <p:nvSpPr>
          <p:cNvPr id="16" name="Rounded Rectangle 7"/>
          <p:cNvSpPr/>
          <p:nvPr/>
        </p:nvSpPr>
        <p:spPr>
          <a:xfrm>
            <a:off x="4572000" y="1828800"/>
            <a:ext cx="3474720" cy="4389120"/>
          </a:xfrm>
          <a:prstGeom prst="roundRect">
            <a:avLst/>
          </a:prstGeom>
          <a:solidFill>
            <a:srgbClr val="F5F7F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8"/>
          <p:cNvSpPr txBox="1"/>
          <p:nvPr/>
        </p:nvSpPr>
        <p:spPr>
          <a:xfrm>
            <a:off x="4846320" y="2103120"/>
            <a:ext cx="292608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2400" b="1">
                <a:solidFill>
                  <a:srgbClr val="1565C0"/>
                </a:solidFill>
                <a:latin typeface="Microsoft YaHei"/>
              </a:defRPr>
            </a:pPr>
            <a:r>
              <a:rPr/>
              <a:t>B类：个体/创业者</a:t>
            </a:r>
            <a:endParaRPr/>
          </a:p>
        </p:txBody>
      </p:sp>
      <p:sp>
        <p:nvSpPr>
          <p:cNvPr id="18" name="TextBox 9"/>
          <p:cNvSpPr txBox="1"/>
          <p:nvPr/>
        </p:nvSpPr>
        <p:spPr>
          <a:xfrm>
            <a:off x="4846320" y="2834640"/>
            <a:ext cx="2926080" cy="1371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600" b="0">
                <a:solidFill>
                  <a:srgbClr val="1A1A1A"/>
                </a:solidFill>
                <a:latin typeface="Microsoft YaHei"/>
              </a:defRPr>
            </a:pPr>
            <a:r>
              <a:rPr/>
              <a:t>无门店但想副业/创业，渴望学直播</a:t>
            </a:r>
            <a:endParaRPr/>
          </a:p>
        </p:txBody>
      </p:sp>
      <p:sp>
        <p:nvSpPr>
          <p:cNvPr id="19" name="TextBox 10"/>
          <p:cNvSpPr txBox="1"/>
          <p:nvPr/>
        </p:nvSpPr>
        <p:spPr>
          <a:xfrm>
            <a:off x="4846320" y="4480560"/>
            <a:ext cx="292608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400" b="1">
                <a:solidFill>
                  <a:srgbClr val="00897B"/>
                </a:solidFill>
                <a:latin typeface="Microsoft YaHei"/>
              </a:defRPr>
            </a:pPr>
            <a:r>
              <a:rPr/>
              <a:t>线上课 → 陪跑 → 分销合伙人</a:t>
            </a:r>
            <a:endParaRPr/>
          </a:p>
        </p:txBody>
      </p:sp>
      <p:sp>
        <p:nvSpPr>
          <p:cNvPr id="20" name="Rounded Rectangle 11"/>
          <p:cNvSpPr/>
          <p:nvPr/>
        </p:nvSpPr>
        <p:spPr>
          <a:xfrm>
            <a:off x="8412480" y="1828800"/>
            <a:ext cx="3474720" cy="4389120"/>
          </a:xfrm>
          <a:prstGeom prst="roundRect">
            <a:avLst/>
          </a:prstGeom>
          <a:solidFill>
            <a:srgbClr val="F5F7F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12"/>
          <p:cNvSpPr txBox="1"/>
          <p:nvPr/>
        </p:nvSpPr>
        <p:spPr>
          <a:xfrm>
            <a:off x="8686800" y="2103120"/>
            <a:ext cx="292608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2400" b="1">
                <a:solidFill>
                  <a:srgbClr val="1565C0"/>
                </a:solidFill>
                <a:latin typeface="Microsoft YaHei"/>
              </a:defRPr>
            </a:pPr>
            <a:r>
              <a:rPr/>
              <a:t>C类：主播团队</a:t>
            </a:r>
            <a:endParaRPr/>
          </a:p>
        </p:txBody>
      </p:sp>
      <p:sp>
        <p:nvSpPr>
          <p:cNvPr id="22" name="TextBox 13"/>
          <p:cNvSpPr txBox="1"/>
          <p:nvPr/>
        </p:nvSpPr>
        <p:spPr>
          <a:xfrm>
            <a:off x="8686800" y="2834640"/>
            <a:ext cx="2926080" cy="1371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600" b="0">
                <a:solidFill>
                  <a:srgbClr val="1A1A1A"/>
                </a:solidFill>
                <a:latin typeface="Microsoft YaHei"/>
              </a:defRPr>
            </a:pPr>
            <a:r>
              <a:rPr/>
              <a:t>有主播、有粉丝，缺货盘和运营</a:t>
            </a:r>
            <a:endParaRPr/>
          </a:p>
        </p:txBody>
      </p:sp>
      <p:sp>
        <p:nvSpPr>
          <p:cNvPr id="23" name="TextBox 14"/>
          <p:cNvSpPr txBox="1"/>
          <p:nvPr/>
        </p:nvSpPr>
        <p:spPr>
          <a:xfrm>
            <a:off x="8686800" y="4480560"/>
            <a:ext cx="292608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400" b="1">
                <a:solidFill>
                  <a:srgbClr val="00897B"/>
                </a:solidFill>
                <a:latin typeface="Microsoft YaHei"/>
              </a:defRPr>
            </a:pPr>
            <a:r>
              <a:rPr/>
              <a:t>供应链合作 → 联合直播 → 分润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>
  <p:cSld>
    <p:spTree>
      <p:nvGrpSpPr>
        <p:cNvPr id="2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1"/>
          <p:cNvSpPr txBox="1"/>
          <p:nvPr/>
        </p:nvSpPr>
        <p:spPr>
          <a:xfrm>
            <a:off x="731520" y="548640"/>
            <a:ext cx="1097280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3600" b="1">
                <a:solidFill>
                  <a:srgbClr val="1A1A1A"/>
                </a:solidFill>
                <a:latin typeface="Microsoft YaHei"/>
              </a:defRPr>
            </a:pPr>
            <a:r>
              <a:rPr/>
              <a:t>公域获客与转化漏斗</a:t>
            </a:r>
            <a:endParaRPr/>
          </a:p>
        </p:txBody>
      </p:sp>
      <p:sp>
        <p:nvSpPr>
          <p:cNvPr id="26" name="Rectangle 2"/>
          <p:cNvSpPr/>
          <p:nvPr/>
        </p:nvSpPr>
        <p:spPr>
          <a:xfrm>
            <a:off x="731520" y="1371600"/>
            <a:ext cx="137160" cy="548640"/>
          </a:xfrm>
          <a:prstGeom prst="rect">
            <a:avLst/>
          </a:prstGeom>
          <a:solidFill>
            <a:srgbClr val="F9A82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Rounded Rectangle 3"/>
          <p:cNvSpPr/>
          <p:nvPr/>
        </p:nvSpPr>
        <p:spPr>
          <a:xfrm>
            <a:off x="731520" y="1645920"/>
            <a:ext cx="10058400" cy="594360"/>
          </a:xfrm>
          <a:prstGeom prst="roundRect">
            <a:avLst/>
          </a:prstGeom>
          <a:solidFill>
            <a:srgbClr val="1565C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TextBox 4"/>
          <p:cNvSpPr txBox="1"/>
          <p:nvPr/>
        </p:nvSpPr>
        <p:spPr>
          <a:xfrm>
            <a:off x="1005840" y="1755648"/>
            <a:ext cx="950976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600" b="1">
                <a:solidFill>
                  <a:srgbClr val="FFFFFF"/>
                </a:solidFill>
                <a:latin typeface="Microsoft YaHei"/>
              </a:defRPr>
            </a:pPr>
            <a:r>
              <a:rPr/>
              <a:t>公域曝光（短视频/直播/免费资料）</a:t>
            </a:r>
            <a:endParaRPr/>
          </a:p>
        </p:txBody>
      </p:sp>
      <p:sp>
        <p:nvSpPr>
          <p:cNvPr id="29" name="Rounded Rectangle 5"/>
          <p:cNvSpPr/>
          <p:nvPr/>
        </p:nvSpPr>
        <p:spPr>
          <a:xfrm>
            <a:off x="1188720" y="2423160"/>
            <a:ext cx="9144000" cy="594360"/>
          </a:xfrm>
          <a:prstGeom prst="roundRect">
            <a:avLst/>
          </a:prstGeom>
          <a:solidFill>
            <a:srgbClr val="00897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TextBox 6"/>
          <p:cNvSpPr txBox="1"/>
          <p:nvPr/>
        </p:nvSpPr>
        <p:spPr>
          <a:xfrm>
            <a:off x="1463040" y="2532888"/>
            <a:ext cx="859536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600" b="1">
                <a:solidFill>
                  <a:srgbClr val="FFFFFF"/>
                </a:solidFill>
                <a:latin typeface="Microsoft YaHei"/>
              </a:defRPr>
            </a:pPr>
            <a:r>
              <a:rPr/>
              <a:t>低价引流课（9.9–99元）</a:t>
            </a:r>
            <a:endParaRPr/>
          </a:p>
        </p:txBody>
      </p:sp>
      <p:sp>
        <p:nvSpPr>
          <p:cNvPr id="31" name="Rounded Rectangle 7"/>
          <p:cNvSpPr/>
          <p:nvPr/>
        </p:nvSpPr>
        <p:spPr>
          <a:xfrm>
            <a:off x="1645920" y="3200400"/>
            <a:ext cx="8229600" cy="594360"/>
          </a:xfrm>
          <a:prstGeom prst="roundRect">
            <a:avLst/>
          </a:prstGeom>
          <a:solidFill>
            <a:srgbClr val="1565C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2" name="TextBox 8"/>
          <p:cNvSpPr txBox="1"/>
          <p:nvPr/>
        </p:nvSpPr>
        <p:spPr>
          <a:xfrm>
            <a:off x="1920240" y="3310128"/>
            <a:ext cx="768096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600" b="1">
                <a:solidFill>
                  <a:srgbClr val="FFFFFF"/>
                </a:solidFill>
                <a:latin typeface="Microsoft YaHei"/>
              </a:defRPr>
            </a:pPr>
            <a:r>
              <a:rPr/>
              <a:t>社群交付 + 案例种草</a:t>
            </a:r>
            <a:endParaRPr/>
          </a:p>
        </p:txBody>
      </p:sp>
      <p:sp>
        <p:nvSpPr>
          <p:cNvPr id="33" name="Rounded Rectangle 9"/>
          <p:cNvSpPr/>
          <p:nvPr/>
        </p:nvSpPr>
        <p:spPr>
          <a:xfrm>
            <a:off x="2103120" y="3977639"/>
            <a:ext cx="7315200" cy="594360"/>
          </a:xfrm>
          <a:prstGeom prst="roundRect">
            <a:avLst/>
          </a:prstGeom>
          <a:solidFill>
            <a:srgbClr val="00897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4" name="TextBox 10"/>
          <p:cNvSpPr txBox="1"/>
          <p:nvPr/>
        </p:nvSpPr>
        <p:spPr>
          <a:xfrm>
            <a:off x="2377440" y="4087367"/>
            <a:ext cx="676656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600" b="1">
                <a:solidFill>
                  <a:srgbClr val="FFFFFF"/>
                </a:solidFill>
                <a:latin typeface="Microsoft YaHei"/>
              </a:defRPr>
            </a:pPr>
            <a:r>
              <a:rPr/>
              <a:t>系统课/线下营（199–4980元）</a:t>
            </a:r>
            <a:endParaRPr/>
          </a:p>
        </p:txBody>
      </p:sp>
      <p:sp>
        <p:nvSpPr>
          <p:cNvPr id="35" name="Rounded Rectangle 11"/>
          <p:cNvSpPr/>
          <p:nvPr/>
        </p:nvSpPr>
        <p:spPr>
          <a:xfrm>
            <a:off x="2560320" y="4754880"/>
            <a:ext cx="6400800" cy="594360"/>
          </a:xfrm>
          <a:prstGeom prst="roundRect">
            <a:avLst/>
          </a:prstGeom>
          <a:solidFill>
            <a:srgbClr val="1565C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6" name="TextBox 12"/>
          <p:cNvSpPr txBox="1"/>
          <p:nvPr/>
        </p:nvSpPr>
        <p:spPr>
          <a:xfrm>
            <a:off x="2834640" y="4864608"/>
            <a:ext cx="585216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600" b="1">
                <a:solidFill>
                  <a:srgbClr val="FFFFFF"/>
                </a:solidFill>
                <a:latin typeface="Microsoft YaHei"/>
              </a:defRPr>
            </a:pPr>
            <a:r>
              <a:rPr/>
              <a:t>1对1诊断 + 陪跑方案</a:t>
            </a:r>
            <a:endParaRPr/>
          </a:p>
        </p:txBody>
      </p:sp>
      <p:sp>
        <p:nvSpPr>
          <p:cNvPr id="37" name="Rounded Rectangle 13"/>
          <p:cNvSpPr/>
          <p:nvPr/>
        </p:nvSpPr>
        <p:spPr>
          <a:xfrm>
            <a:off x="3017520" y="5532120"/>
            <a:ext cx="5486400" cy="594360"/>
          </a:xfrm>
          <a:prstGeom prst="roundRect">
            <a:avLst/>
          </a:prstGeom>
          <a:solidFill>
            <a:srgbClr val="00897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8" name="TextBox 14"/>
          <p:cNvSpPr txBox="1"/>
          <p:nvPr/>
        </p:nvSpPr>
        <p:spPr>
          <a:xfrm>
            <a:off x="3291840" y="5641848"/>
            <a:ext cx="493776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600" b="1">
                <a:solidFill>
                  <a:srgbClr val="FFFFFF"/>
                </a:solidFill>
                <a:latin typeface="Microsoft YaHei"/>
              </a:defRPr>
            </a:pPr>
            <a:r>
              <a:rPr/>
              <a:t>深度陪跑/产品合作/城市合伙（2.98万–20万）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r="http://schemas.openxmlformats.org/officeDocument/2006/relationships" xmlns:a="http://schemas.openxmlformats.org/drawingml/2006/main">
  <p:cSld>
    <p:spTree>
      <p:nvGrpSpPr>
        <p:cNvPr id="3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Picture 1" descr="section_bg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8127797"/>
          </a:xfrm>
          <a:prstGeom prst="rect">
            <a:avLst/>
          </a:prstGeom>
        </p:spPr>
      </p:pic>
      <p:sp>
        <p:nvSpPr>
          <p:cNvPr id="41" name="Rectangle 2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0897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" name="TextBox 3"/>
          <p:cNvSpPr txBox="1"/>
          <p:nvPr/>
        </p:nvSpPr>
        <p:spPr>
          <a:xfrm>
            <a:off x="731520" y="2560320"/>
            <a:ext cx="10972800" cy="914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8000" b="1">
                <a:solidFill>
                  <a:srgbClr val="F9A825"/>
                </a:solidFill>
                <a:latin typeface="Microsoft YaHei"/>
              </a:defRPr>
            </a:pPr>
            <a:r>
              <a:rPr/>
              <a:t>04</a:t>
            </a:r>
            <a:endParaRPr/>
          </a:p>
        </p:txBody>
      </p:sp>
      <p:sp>
        <p:nvSpPr>
          <p:cNvPr id="43" name="TextBox 4"/>
          <p:cNvSpPr txBox="1"/>
          <p:nvPr/>
        </p:nvSpPr>
        <p:spPr>
          <a:xfrm>
            <a:off x="731520" y="3657600"/>
            <a:ext cx="1097280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4800" b="1">
                <a:solidFill>
                  <a:srgbClr val="FFFFFF"/>
                </a:solidFill>
                <a:latin typeface="Microsoft YaHei"/>
              </a:defRPr>
            </a:pPr>
            <a:r>
              <a:rPr/>
              <a:t>规模化落地与收益模型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a16="http://schemas.microsoft.com/office/drawing/2014/main" xmlns:mc="http://schemas.openxmlformats.org/markup-compatibility/2006" mc:Ignorable="a16">
  <p:cSld>
    <p:spTree>
      <p:nvGrpSpPr>
        <p:cNvPr id="4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Box 1"/>
          <p:cNvSpPr txBox="1"/>
          <p:nvPr/>
        </p:nvSpPr>
        <p:spPr>
          <a:xfrm>
            <a:off x="731520" y="548640"/>
            <a:ext cx="1097280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3600" b="1">
                <a:solidFill>
                  <a:srgbClr val="1A1A1A"/>
                </a:solidFill>
                <a:latin typeface="Microsoft YaHei"/>
              </a:defRPr>
            </a:pPr>
            <a:r>
              <a:rPr/>
              <a:t>收入结构与执行节奏</a:t>
            </a:r>
            <a:endParaRPr/>
          </a:p>
        </p:txBody>
      </p:sp>
      <p:sp>
        <p:nvSpPr>
          <p:cNvPr id="46" name="Rectangle 2"/>
          <p:cNvSpPr/>
          <p:nvPr/>
        </p:nvSpPr>
        <p:spPr>
          <a:xfrm>
            <a:off x="731520" y="1371600"/>
            <a:ext cx="137160" cy="548640"/>
          </a:xfrm>
          <a:prstGeom prst="rect">
            <a:avLst/>
          </a:prstGeom>
          <a:solidFill>
            <a:srgbClr val="F9A82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graphicFrame>
        <p:nvGraphicFramePr>
          <p:cNvPr id="47" name="Table 3"/>
          <p:cNvGraphicFramePr>
            <a:graphicFrameLocks noGrp="1"/>
          </p:cNvGraphicFramePr>
          <p:nvPr/>
        </p:nvGraphicFramePr>
        <p:xfrm>
          <a:off x="731520" y="1828800"/>
          <a:ext cx="5303520" cy="3291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67840">
                  <a:extLst>
                    <a:ext uri="{9D8B030D-6E8A-4147-A177-3AD203B41FA5}">
                      <a16:colId val="1"/>
                    </a:ext>
                  </a:extLst>
                </a:gridCol>
                <a:gridCol w="1767840">
                  <a:extLst>
                    <a:ext uri="{9D8B030D-6E8A-4147-A177-3AD203B41FA5}">
                      <a16:colId val="2"/>
                    </a:ext>
                  </a:extLst>
                </a:gridCol>
                <a:gridCol w="1767840">
                  <a:extLst>
                    <a:ext uri="{9D8B030D-6E8A-4147-A177-3AD203B41FA5}">
                      <a16:colId val="3"/>
                    </a:ext>
                  </a:extLst>
                </a:gridCol>
              </a:tblGrid>
              <a:tr h="658368">
                <a:tc>
                  <a:txBody>
                    <a:bodyPr/>
                    <a:lstStyle/>
                    <a:p>
                      <a:pPr>
                        <a:defRPr sz="1600" b="1">
                          <a:solidFill>
                            <a:srgbClr val="FFFFFF"/>
                          </a:solidFill>
                          <a:latin typeface="Microsoft YaHei"/>
                        </a:defRPr>
                      </a:pPr>
                      <a:r>
                        <a:rPr/>
                        <a:t>收入类型</a:t>
                      </a:r>
                      <a:endParaRPr/>
                    </a:p>
                  </a:txBody>
                  <a:tcPr>
                    <a:solidFill>
                      <a:srgbClr val="1565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600" b="1">
                          <a:solidFill>
                            <a:srgbClr val="FFFFFF"/>
                          </a:solidFill>
                          <a:latin typeface="Microsoft YaHei"/>
                        </a:defRPr>
                      </a:pPr>
                      <a:r>
                        <a:rPr/>
                        <a:t>阶段</a:t>
                      </a:r>
                      <a:endParaRPr/>
                    </a:p>
                  </a:txBody>
                  <a:tcPr>
                    <a:solidFill>
                      <a:srgbClr val="1565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600" b="1">
                          <a:solidFill>
                            <a:srgbClr val="FFFFFF"/>
                          </a:solidFill>
                          <a:latin typeface="Microsoft YaHei"/>
                        </a:defRPr>
                      </a:pPr>
                      <a:r>
                        <a:rPr/>
                        <a:t>占比目标</a:t>
                      </a:r>
                      <a:endParaRPr/>
                    </a:p>
                  </a:txBody>
                  <a:tcPr>
                    <a:solidFill>
                      <a:srgbClr val="1565C0"/>
                    </a:solidFill>
                  </a:tcPr>
                </a:tc>
                <a:extLst>
                  <a:ext uri="{0D108BD9-81ED-4DB2-BD59-A6C34878D82A}">
                    <a16:rowId val="1"/>
                  </a:ext>
                </a:extLst>
              </a:tr>
              <a:tr h="658368">
                <a:tc>
                  <a:txBody>
                    <a:bodyPr/>
                    <a:lstStyle/>
                    <a:p>
                      <a:pPr>
                        <a:defRPr sz="1600">
                          <a:solidFill>
                            <a:srgbClr val="1A1A1A"/>
                          </a:solidFill>
                          <a:latin typeface="Microsoft YaHei"/>
                        </a:defRPr>
                      </a:pPr>
                      <a:r>
                        <a:rPr/>
                        <a:t>培训费</a:t>
                      </a:r>
                      <a:endParaRPr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600">
                          <a:solidFill>
                            <a:srgbClr val="1A1A1A"/>
                          </a:solidFill>
                          <a:latin typeface="Microsoft YaHei"/>
                        </a:defRPr>
                      </a:pPr>
                      <a:r>
                        <a:rPr/>
                        <a:t>阶段一</a:t>
                      </a:r>
                      <a:endParaRPr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600">
                          <a:solidFill>
                            <a:srgbClr val="1A1A1A"/>
                          </a:solidFill>
                          <a:latin typeface="Microsoft YaHei"/>
                        </a:defRPr>
                      </a:pPr>
                      <a:r>
                        <a:rPr/>
                        <a:t>60%–70%</a:t>
                      </a:r>
                      <a:endParaRPr/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val="2"/>
                  </a:ext>
                </a:extLst>
              </a:tr>
              <a:tr h="658368">
                <a:tc>
                  <a:txBody>
                    <a:bodyPr/>
                    <a:lstStyle/>
                    <a:p>
                      <a:pPr>
                        <a:defRPr sz="1600">
                          <a:solidFill>
                            <a:srgbClr val="1A1A1A"/>
                          </a:solidFill>
                          <a:latin typeface="Microsoft YaHei"/>
                        </a:defRPr>
                      </a:pPr>
                      <a:r>
                        <a:rPr/>
                        <a:t>陪跑服务费</a:t>
                      </a:r>
                      <a:endParaRPr/>
                    </a:p>
                  </a:txBody>
                  <a:tcPr>
                    <a:solidFill>
                      <a:srgbClr val="F5F7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600">
                          <a:solidFill>
                            <a:srgbClr val="1A1A1A"/>
                          </a:solidFill>
                          <a:latin typeface="Microsoft YaHei"/>
                        </a:defRPr>
                      </a:pPr>
                      <a:r>
                        <a:rPr/>
                        <a:t>阶段二</a:t>
                      </a:r>
                      <a:endParaRPr/>
                    </a:p>
                  </a:txBody>
                  <a:tcPr>
                    <a:solidFill>
                      <a:srgbClr val="F5F7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600">
                          <a:solidFill>
                            <a:srgbClr val="1A1A1A"/>
                          </a:solidFill>
                          <a:latin typeface="Microsoft YaHei"/>
                        </a:defRPr>
                      </a:pPr>
                      <a:r>
                        <a:rPr/>
                        <a:t>20%–30%</a:t>
                      </a:r>
                      <a:endParaRPr/>
                    </a:p>
                  </a:txBody>
                  <a:tcPr>
                    <a:solidFill>
                      <a:srgbClr val="F5F7FA"/>
                    </a:solidFill>
                  </a:tcPr>
                </a:tc>
                <a:extLst>
                  <a:ext uri="{0D108BD9-81ED-4DB2-BD59-A6C34878D82A}">
                    <a16:rowId val="3"/>
                  </a:ext>
                </a:extLst>
              </a:tr>
              <a:tr h="658368">
                <a:tc>
                  <a:txBody>
                    <a:bodyPr/>
                    <a:lstStyle/>
                    <a:p>
                      <a:pPr>
                        <a:defRPr sz="1600">
                          <a:solidFill>
                            <a:srgbClr val="1A1A1A"/>
                          </a:solidFill>
                          <a:latin typeface="Microsoft YaHei"/>
                        </a:defRPr>
                      </a:pPr>
                      <a:r>
                        <a:rPr/>
                        <a:t>产品分润</a:t>
                      </a:r>
                      <a:endParaRPr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600">
                          <a:solidFill>
                            <a:srgbClr val="1A1A1A"/>
                          </a:solidFill>
                          <a:latin typeface="Microsoft YaHei"/>
                        </a:defRPr>
                      </a:pPr>
                      <a:r>
                        <a:rPr/>
                        <a:t>阶段二</a:t>
                      </a:r>
                      <a:endParaRPr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600">
                          <a:solidFill>
                            <a:srgbClr val="1A1A1A"/>
                          </a:solidFill>
                          <a:latin typeface="Microsoft YaHei"/>
                        </a:defRPr>
                      </a:pPr>
                      <a:r>
                        <a:rPr/>
                        <a:t>10%–20%</a:t>
                      </a:r>
                      <a:endParaRPr/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val="4"/>
                  </a:ext>
                </a:extLst>
              </a:tr>
              <a:tr h="658368">
                <a:tc>
                  <a:txBody>
                    <a:bodyPr/>
                    <a:lstStyle/>
                    <a:p>
                      <a:pPr>
                        <a:defRPr sz="1600">
                          <a:solidFill>
                            <a:srgbClr val="1A1A1A"/>
                          </a:solidFill>
                          <a:latin typeface="Microsoft YaHei"/>
                        </a:defRPr>
                      </a:pPr>
                      <a:r>
                        <a:rPr/>
                        <a:t>合伙人/加盟费</a:t>
                      </a:r>
                      <a:endParaRPr/>
                    </a:p>
                  </a:txBody>
                  <a:tcPr>
                    <a:solidFill>
                      <a:srgbClr val="F5F7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600">
                          <a:solidFill>
                            <a:srgbClr val="1A1A1A"/>
                          </a:solidFill>
                          <a:latin typeface="Microsoft YaHei"/>
                        </a:defRPr>
                      </a:pPr>
                      <a:r>
                        <a:rPr/>
                        <a:t>规模化</a:t>
                      </a:r>
                      <a:endParaRPr/>
                    </a:p>
                  </a:txBody>
                  <a:tcPr>
                    <a:solidFill>
                      <a:srgbClr val="F5F7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600">
                          <a:solidFill>
                            <a:srgbClr val="1A1A1A"/>
                          </a:solidFill>
                          <a:latin typeface="Microsoft YaHei"/>
                        </a:defRPr>
                      </a:pPr>
                      <a:r>
                        <a:rPr/>
                        <a:t>10%–20%</a:t>
                      </a:r>
                      <a:endParaRPr/>
                    </a:p>
                  </a:txBody>
                  <a:tcPr>
                    <a:solidFill>
                      <a:srgbClr val="F5F7FA"/>
                    </a:solidFill>
                  </a:tcPr>
                </a:tc>
                <a:extLst>
                  <a:ext uri="{0D108BD9-81ED-4DB2-BD59-A6C34878D82A}">
                    <a16:rowId val="5"/>
                  </a:ext>
                </a:extLst>
              </a:tr>
            </a:tbl>
          </a:graphicData>
        </a:graphic>
      </p:graphicFrame>
      <p:sp>
        <p:nvSpPr>
          <p:cNvPr id="48" name="TextBox 4"/>
          <p:cNvSpPr txBox="1"/>
          <p:nvPr/>
        </p:nvSpPr>
        <p:spPr>
          <a:xfrm>
            <a:off x="6400800" y="2011680"/>
            <a:ext cx="5029200" cy="3657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2000">
                <a:solidFill>
                  <a:srgbClr val="1A1A1A"/>
                </a:solidFill>
                <a:latin typeface="Microsoft YaHei"/>
              </a:defRPr>
            </a:pPr>
            <a:r>
              <a:rPr/>
              <a:t>• 验证期 1–2月：跑通MVP</a:t>
            </a:r>
            <a:endParaRPr/>
          </a:p>
          <a:p>
            <a:pPr>
              <a:spcAft>
                <a:spcPts val="1200"/>
              </a:spcAft>
              <a:defRPr sz="2000">
                <a:solidFill>
                  <a:srgbClr val="1A1A1A"/>
                </a:solidFill>
                <a:latin typeface="Microsoft YaHei"/>
              </a:defRPr>
            </a:pPr>
            <a:r>
              <a:rPr/>
              <a:t>• 增长期 3–6月：放大获客</a:t>
            </a:r>
            <a:endParaRPr/>
          </a:p>
          <a:p>
            <a:pPr>
              <a:spcAft>
                <a:spcPts val="1200"/>
              </a:spcAft>
              <a:defRPr sz="2000">
                <a:solidFill>
                  <a:srgbClr val="1A1A1A"/>
                </a:solidFill>
                <a:latin typeface="Microsoft YaHei"/>
              </a:defRPr>
            </a:pPr>
            <a:r>
              <a:rPr/>
              <a:t>• 变现期 7–12月：陪跑+产品</a:t>
            </a:r>
            <a:endParaRPr/>
          </a:p>
          <a:p>
            <a:pPr>
              <a:spcAft>
                <a:spcPts val="1200"/>
              </a:spcAft>
              <a:defRPr sz="2000">
                <a:solidFill>
                  <a:srgbClr val="1A1A1A"/>
                </a:solidFill>
                <a:latin typeface="Microsoft YaHei"/>
              </a:defRPr>
            </a:pPr>
            <a:r>
              <a:rPr/>
              <a:t>• 扩张期 13–24月：城市复制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>
  <p:cSld>
    <p:spTree>
      <p:nvGrpSpPr>
        <p:cNvPr id="4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"/>
          <p:cNvSpPr/>
          <p:nvPr/>
        </p:nvSpPr>
        <p:spPr>
          <a:xfrm>
            <a:off x="736600" y="1371600"/>
            <a:ext cx="139700" cy="546100"/>
          </a:xfrm>
          <a:prstGeom prst="rect">
            <a:avLst/>
          </a:prstGeom>
          <a:solidFill>
            <a:srgbClr val="F9A825"/>
          </a:solidFill>
          <a:ln>
            <a:noFill/>
          </a:ln>
        </p:spPr>
        <p:txBody>
          <a:bodyPr/>
          <a:p/>
        </p:txBody>
      </p:sp>
      <p:sp>
        <p:nvSpPr>
          <p:cNvPr id="51" name=""/>
          <p:cNvSpPr/>
          <p:nvPr/>
        </p:nvSpPr>
        <p:spPr>
          <a:xfrm>
            <a:off x="736600" y="5537200"/>
            <a:ext cx="10693400" cy="812800"/>
          </a:xfrm>
          <a:prstGeom prst="rect">
            <a:avLst/>
          </a:prstGeom>
          <a:solidFill>
            <a:srgbClr val="F5F7FA"/>
          </a:solidFill>
          <a:ln>
            <a:noFill/>
          </a:ln>
        </p:spPr>
        <p:txBody>
          <a:bodyPr/>
          <a:p/>
        </p:txBody>
      </p:sp>
      <p:sp>
        <p:nvSpPr>
          <p:cNvPr id="52" name=""/>
          <p:cNvSpPr/>
          <p:nvPr/>
        </p:nvSpPr>
        <p:spPr>
          <a:xfrm>
            <a:off x="736600" y="546100"/>
            <a:ext cx="10972800" cy="736600"/>
          </a:xfrm>
          <a:prstGeom prst="rect">
            <a:avLst/>
          </a:prstGeom>
          <a:noFill/>
          <a:ln>
            <a:noFill/>
          </a:ln>
        </p:spPr>
        <p:txBody>
          <a:bodyPr/>
          <a:p>
            <a:pPr/>
            <a:r>
              <a:rPr lang="zh-CN" sz="2800">
                <a:solidFill>
                  <a:srgbClr val="1A1A1A"/>
                </a:solidFill>
              </a:rPr>
              <a:t>云连锁引擎：从单店到百店</a:t>
            </a:r>
            <a:endParaRPr/>
          </a:p>
        </p:txBody>
      </p:sp>
      <p:sp>
        <p:nvSpPr>
          <p:cNvPr id="53" name=""/>
          <p:cNvSpPr/>
          <p:nvPr/>
        </p:nvSpPr>
        <p:spPr>
          <a:xfrm>
            <a:off x="736600" y="1651000"/>
            <a:ext cx="10693400" cy="3683000"/>
          </a:xfrm>
          <a:prstGeom prst="rect">
            <a:avLst/>
          </a:prstGeom>
          <a:noFill/>
          <a:ln>
            <a:noFill/>
          </a:ln>
        </p:spPr>
        <p:txBody>
          <a:bodyPr/>
          <a:p>
            <a:pPr/>
            <a:r>
              <a:rPr lang="zh-CN" sz="1700">
                <a:solidFill>
                  <a:srgbClr val="333333"/>
                </a:solidFill>
              </a:rPr>
              <a:t>一个连锁品牌主体 + N 家门店挂靠：统一货盘、统一分账，挂靠 3–5 天上线
· 云剪辑矩阵：1 套素材剪 30 条，门店号/员工号/达人号日更分发
· 达人矩阵：每城 50–100 名腰尾部达人探店，核销佣金 10%–20% 结算
· 投流测试：每店每月 300 元起，50% 测素材 + 50% 放量，爆款全城复用
· 中心直播间：固定时段日播，挂全城门店团购链接，门店轮流连麦上分</a:t>
            </a:r>
            <a:endParaRPr/>
          </a:p>
        </p:txBody>
      </p:sp>
      <p:sp>
        <p:nvSpPr>
          <p:cNvPr id="54" name=""/>
          <p:cNvSpPr/>
          <p:nvPr/>
        </p:nvSpPr>
        <p:spPr>
          <a:xfrm>
            <a:off x="1003300" y="5664200"/>
            <a:ext cx="10160000" cy="584200"/>
          </a:xfrm>
          <a:prstGeom prst="rect">
            <a:avLst/>
          </a:prstGeom>
          <a:noFill/>
          <a:ln>
            <a:noFill/>
          </a:ln>
        </p:spPr>
        <p:txBody>
          <a:bodyPr/>
          <a:p>
            <a:pPr/>
            <a:r>
              <a:rPr lang="zh-CN" sz="1600">
                <a:solidFill>
                  <a:srgbClr val="1F2937"/>
                </a:solidFill>
              </a:rPr>
              <a:t>一句话：把 100 家单店装进一个账号矩阵、一套货盘、一个流量池——总部管流量和货，门店管履约。</a:t>
            </a:r>
            <a:endParaRPr/>
          </a:p>
        </p:txBody>
      </p:sp>
    </p:spTree>
  </p:cSld>
</p:sld>
</file>

<file path=ppt/slides/slide15.xml><?xml version="1.0" encoding="utf-8"?>
<p:sld xmlns:p="http://schemas.openxmlformats.org/presentationml/2006/main" xmlns:a="http://schemas.openxmlformats.org/drawingml/2006/main">
  <p:cSld>
    <p:spTree>
      <p:nvGrpSpPr>
        <p:cNvPr id="5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"/>
          <p:cNvSpPr/>
          <p:nvPr/>
        </p:nvSpPr>
        <p:spPr>
          <a:xfrm>
            <a:off x="736600" y="1371600"/>
            <a:ext cx="139700" cy="546100"/>
          </a:xfrm>
          <a:prstGeom prst="rect">
            <a:avLst/>
          </a:prstGeom>
          <a:solidFill>
            <a:srgbClr val="F9A825"/>
          </a:solidFill>
          <a:ln>
            <a:noFill/>
          </a:ln>
        </p:spPr>
        <p:txBody>
          <a:bodyPr/>
          <a:p/>
        </p:txBody>
      </p:sp>
      <p:sp>
        <p:nvSpPr>
          <p:cNvPr id="57" name=""/>
          <p:cNvSpPr/>
          <p:nvPr/>
        </p:nvSpPr>
        <p:spPr>
          <a:xfrm>
            <a:off x="736600" y="5537200"/>
            <a:ext cx="10693400" cy="812800"/>
          </a:xfrm>
          <a:prstGeom prst="rect">
            <a:avLst/>
          </a:prstGeom>
          <a:solidFill>
            <a:srgbClr val="F5F7FA"/>
          </a:solidFill>
          <a:ln>
            <a:noFill/>
          </a:ln>
        </p:spPr>
        <p:txBody>
          <a:bodyPr/>
          <a:p/>
        </p:txBody>
      </p:sp>
      <p:sp>
        <p:nvSpPr>
          <p:cNvPr id="58" name=""/>
          <p:cNvSpPr/>
          <p:nvPr/>
        </p:nvSpPr>
        <p:spPr>
          <a:xfrm>
            <a:off x="736600" y="546100"/>
            <a:ext cx="10972800" cy="736600"/>
          </a:xfrm>
          <a:prstGeom prst="rect">
            <a:avLst/>
          </a:prstGeom>
          <a:noFill/>
          <a:ln>
            <a:noFill/>
          </a:ln>
        </p:spPr>
        <p:txBody>
          <a:bodyPr/>
          <a:p>
            <a:pPr/>
            <a:r>
              <a:rPr lang="zh-CN" sz="2800">
                <a:solidFill>
                  <a:srgbClr val="1A1A1A"/>
                </a:solidFill>
              </a:rPr>
              <a:t>佣金结构与 100 家门店节奏</a:t>
            </a:r>
            <a:endParaRPr/>
          </a:p>
        </p:txBody>
      </p:sp>
      <p:sp>
        <p:nvSpPr>
          <p:cNvPr id="59" name=""/>
          <p:cNvSpPr/>
          <p:nvPr/>
        </p:nvSpPr>
        <p:spPr>
          <a:xfrm>
            <a:off x="736600" y="1651000"/>
            <a:ext cx="10693400" cy="3683000"/>
          </a:xfrm>
          <a:prstGeom prst="rect">
            <a:avLst/>
          </a:prstGeom>
          <a:noFill/>
          <a:ln>
            <a:noFill/>
          </a:ln>
        </p:spPr>
        <p:txBody>
          <a:bodyPr/>
          <a:p>
            <a:pPr/>
            <a:r>
              <a:rPr lang="zh-CN" sz="1700">
                <a:solidFill>
                  <a:srgbClr val="333333"/>
                </a:solidFill>
              </a:rPr>
              <a:t>分账比例：团购核销佣金 = 运营方 + 门店 50% / 执行团队 30% / 运营利润 20%
· 团队配置（支撑 100 家店）：2 名运营 + 1 名剪辑 + 1 名主播 + 兼职摄影
· 第 1 个月：10 家种子店免挂靠费打样板，跑通首播与分账
· 第 2–3 个月：样板数据包装，每月新签 20–30 家（扫街 + 美团名单 + 转介绍）
· 第 4–6 个月：单城 100 家跑通；第 7 个月起复制第二城市</a:t>
            </a:r>
            <a:endParaRPr/>
          </a:p>
        </p:txBody>
      </p:sp>
      <p:sp>
        <p:nvSpPr>
          <p:cNvPr id="60" name=""/>
          <p:cNvSpPr/>
          <p:nvPr/>
        </p:nvSpPr>
        <p:spPr>
          <a:xfrm>
            <a:off x="1003300" y="5664200"/>
            <a:ext cx="10160000" cy="584200"/>
          </a:xfrm>
          <a:prstGeom prst="rect">
            <a:avLst/>
          </a:prstGeom>
          <a:noFill/>
          <a:ln>
            <a:noFill/>
          </a:ln>
        </p:spPr>
        <p:txBody>
          <a:bodyPr/>
          <a:p>
            <a:pPr/>
            <a:r>
              <a:rPr lang="zh-CN" sz="1600">
                <a:solidFill>
                  <a:srgbClr val="1F2937"/>
                </a:solidFill>
              </a:rPr>
              <a:t>盈亏测算：客单 128 元 × 月核销 40 单 ≈ 单店月流水 5000 元，覆盖投流 300 元与人力分摊后即产生分润。</a:t>
            </a:r>
            <a:endParaRPr/>
          </a:p>
        </p:txBody>
      </p:sp>
    </p:spTree>
  </p:cSld>
</p:sld>
</file>

<file path=ppt/slides/slide16.xml><?xml version="1.0" encoding="utf-8"?>
<p:sld xmlns:p="http://schemas.openxmlformats.org/presentationml/2006/main" xmlns:r="http://schemas.openxmlformats.org/officeDocument/2006/relationships" xmlns:a="http://schemas.openxmlformats.org/drawingml/2006/main">
  <p:cSld>
    <p:spTree>
      <p:nvGrpSpPr>
        <p:cNvPr id="6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63" name="Picture 2" descr="ending_bg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8127797"/>
          </a:xfrm>
          <a:prstGeom prst="rect">
            <a:avLst/>
          </a:prstGeom>
        </p:spPr>
      </p:pic>
      <p:sp>
        <p:nvSpPr>
          <p:cNvPr id="64" name="Rectangle 3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5" name="TextBox 4"/>
          <p:cNvSpPr txBox="1"/>
          <p:nvPr/>
        </p:nvSpPr>
        <p:spPr>
          <a:xfrm>
            <a:off x="731520" y="2560320"/>
            <a:ext cx="10698480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4000" b="1">
                <a:solidFill>
                  <a:srgbClr val="FFFFFF"/>
                </a:solidFill>
                <a:latin typeface="Microsoft YaHei"/>
              </a:defRPr>
            </a:pPr>
            <a:r>
              <a:rPr/>
              <a:t>把"教别人做直播"做成可持续放大的商业系统</a:t>
            </a:r>
            <a:endParaRPr/>
          </a:p>
        </p:txBody>
      </p:sp>
      <p:sp>
        <p:nvSpPr>
          <p:cNvPr id="66" name="TextBox 5"/>
          <p:cNvSpPr txBox="1"/>
          <p:nvPr/>
        </p:nvSpPr>
        <p:spPr>
          <a:xfrm>
            <a:off x="731520" y="4023360"/>
            <a:ext cx="1069848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2400" b="0">
                <a:solidFill>
                  <a:srgbClr val="DCDCDC"/>
                </a:solidFill>
                <a:latin typeface="Microsoft YaHei"/>
              </a:defRPr>
            </a:pPr>
            <a:r>
              <a:rPr lang="zh-CN"/>
              <a:t>低价培训打市场 · 陪跑赋能做利润 · 云连锁跑百店</a:t>
            </a:r>
            <a:endParaRPr/>
          </a:p>
        </p:txBody>
      </p:sp>
      <p:sp>
        <p:nvSpPr>
          <p:cNvPr id="67" name="TextBox 6"/>
          <p:cNvSpPr txBox="1"/>
          <p:nvPr/>
        </p:nvSpPr>
        <p:spPr>
          <a:xfrm>
            <a:off x="731520" y="5303520"/>
            <a:ext cx="1069848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1800" b="0">
                <a:solidFill>
                  <a:srgbClr val="C8C8C8"/>
                </a:solidFill>
                <a:latin typeface="Microsoft YaHei"/>
              </a:defRPr>
            </a:pPr>
            <a:r>
              <a:rPr/>
              <a:t>小熊运营 · 2026年9月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Application>Tencent office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2026-09-16T17:54:05Z</dcterms:created>
  <dcterms:modified xsi:type="dcterms:W3CDTF">2026-09-16T17:54:05Z</dcterms:modified>
</cp:coreProperties>
</file>